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417" r:id="rId5"/>
    <p:sldId id="418" r:id="rId6"/>
    <p:sldId id="402" r:id="rId7"/>
    <p:sldId id="403" r:id="rId8"/>
    <p:sldId id="409" r:id="rId9"/>
    <p:sldId id="410" r:id="rId10"/>
    <p:sldId id="404" r:id="rId11"/>
    <p:sldId id="405" r:id="rId12"/>
    <p:sldId id="406" r:id="rId13"/>
    <p:sldId id="419" r:id="rId14"/>
    <p:sldId id="411" r:id="rId15"/>
    <p:sldId id="407" r:id="rId16"/>
    <p:sldId id="412" r:id="rId17"/>
    <p:sldId id="408" r:id="rId18"/>
    <p:sldId id="414" r:id="rId19"/>
    <p:sldId id="415" r:id="rId20"/>
    <p:sldId id="416" r:id="rId21"/>
    <p:sldId id="413" r:id="rId22"/>
    <p:sldId id="384" r:id="rId23"/>
    <p:sldId id="338" r:id="rId24"/>
    <p:sldId id="339" r:id="rId25"/>
    <p:sldId id="295" r:id="rId26"/>
    <p:sldId id="297" r:id="rId27"/>
    <p:sldId id="281" r:id="rId2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0066"/>
    <a:srgbClr val="CCF6CC"/>
    <a:srgbClr val="14E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2"/>
    <p:restoredTop sz="94725"/>
  </p:normalViewPr>
  <p:slideViewPr>
    <p:cSldViewPr snapToGrid="0" snapToObjects="1">
      <p:cViewPr>
        <p:scale>
          <a:sx n="76" d="100"/>
          <a:sy n="76" d="100"/>
        </p:scale>
        <p:origin x="-34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8C532-9E3F-4448-8267-358FAE9F4816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DF72D-FBA8-2646-942A-C7CEC78A7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6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DF72D-FBA8-2646-942A-C7CEC78A723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3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DF72D-FBA8-2646-942A-C7CEC78A723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8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DF72D-FBA8-2646-942A-C7CEC78A723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6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Заголовок 1"/>
          <p:cNvSpPr/>
          <p:nvPr/>
        </p:nvSpPr>
        <p:spPr>
          <a:xfrm>
            <a:off x="360417" y="2767790"/>
            <a:ext cx="6906960" cy="24926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3000"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ru-RU" sz="3600" b="1" i="1" spc="-1" dirty="0" smtClean="0">
                <a:latin typeface="+mj-lt"/>
              </a:rPr>
              <a:t>Рациональное питание пациентов с рассеянным склерозом</a:t>
            </a:r>
            <a:endParaRPr lang="ru-RU" sz="3600" b="0" i="1" strike="noStrike" spc="-1" dirty="0">
              <a:latin typeface="+mj-lt"/>
            </a:endParaRPr>
          </a:p>
        </p:txBody>
      </p:sp>
      <p:sp>
        <p:nvSpPr>
          <p:cNvPr id="77" name="Подзаголовок 2"/>
          <p:cNvSpPr/>
          <p:nvPr/>
        </p:nvSpPr>
        <p:spPr>
          <a:xfrm>
            <a:off x="180000" y="4255015"/>
            <a:ext cx="6906960" cy="1895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3500" lnSpcReduction="2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r>
              <a:rPr lang="ru-RU" sz="3600" dirty="0" err="1">
                <a:latin typeface="+mj-lt"/>
              </a:rPr>
              <a:t>Нурдина</a:t>
            </a:r>
            <a:r>
              <a:rPr lang="ru-RU" sz="3600" dirty="0">
                <a:latin typeface="+mj-lt"/>
              </a:rPr>
              <a:t> Мария Сергеевна, </a:t>
            </a:r>
            <a:endParaRPr lang="ru-RU" sz="3600" dirty="0" smtClean="0">
              <a:latin typeface="+mj-lt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r>
              <a:rPr lang="ru-RU" sz="3600" dirty="0" smtClean="0">
                <a:latin typeface="+mj-lt"/>
              </a:rPr>
              <a:t>к.м.н</a:t>
            </a:r>
            <a:r>
              <a:rPr lang="ru-RU" sz="3600" dirty="0">
                <a:latin typeface="+mj-lt"/>
              </a:rPr>
              <a:t>., врач-диетолог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r>
              <a:rPr lang="ru-RU" sz="3600" dirty="0">
                <a:latin typeface="+mj-lt"/>
              </a:rPr>
              <a:t>Сазонова Ольга Викторовна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r>
              <a:rPr lang="ru-RU" sz="3600" dirty="0">
                <a:latin typeface="+mj-lt"/>
              </a:rPr>
              <a:t>Заведующий кафедры гигиены питания с курсом </a:t>
            </a:r>
            <a:r>
              <a:rPr lang="ru-RU" sz="3600" dirty="0" err="1">
                <a:latin typeface="+mj-lt"/>
              </a:rPr>
              <a:t>ГДиП</a:t>
            </a:r>
            <a:r>
              <a:rPr lang="ru-RU" sz="3600" dirty="0">
                <a:latin typeface="+mj-lt"/>
              </a:rPr>
              <a:t>, д.м.н</a:t>
            </a:r>
            <a:r>
              <a:rPr lang="ru-RU" sz="3600">
                <a:latin typeface="+mj-lt"/>
              </a:rPr>
              <a:t>., </a:t>
            </a:r>
            <a:r>
              <a:rPr lang="ru-RU" sz="3600" smtClean="0">
                <a:latin typeface="+mj-lt"/>
              </a:rPr>
              <a:t>профессор</a:t>
            </a:r>
            <a:endParaRPr lang="ru-RU" sz="3600"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endParaRPr lang="ru-RU" sz="3600" dirty="0">
              <a:latin typeface="+mj-lt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14486"/>
              </p:ext>
            </p:extLst>
          </p:nvPr>
        </p:nvGraphicFramePr>
        <p:xfrm>
          <a:off x="0" y="349660"/>
          <a:ext cx="12192000" cy="350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82"/>
                <a:gridCol w="1954060"/>
                <a:gridCol w="3369502"/>
                <a:gridCol w="2513556"/>
                <a:gridCol w="2438400"/>
              </a:tblGrid>
              <a:tr h="881785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6265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Молочные продукты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Выбирайте молочные продукты с низким содержанием жиров и без</a:t>
                      </a:r>
                      <a:r>
                        <a:rPr lang="ru-RU" sz="1600" baseline="0" dirty="0" smtClean="0"/>
                        <a:t> добавленного сахара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Старайтесь включать молочные продукты в рацион ежедневно в качестве источника кальция и витаминов группы В- примерно 2 порции/день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порция: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Молоко, кефир, ряженка - 1 стакан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Творог, йогурт -80-120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Сыр- пара слайсов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 : сливочное масло, сливки, мороженое не включены в эту группу </a:t>
                      </a: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Выбирайте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приемущечтвенно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твердые сыры с жирностью до 25%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Вместо сметаны используйте натуральный йогурт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3825"/>
            <a:ext cx="6200383" cy="381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3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638476"/>
              </p:ext>
            </p:extLst>
          </p:nvPr>
        </p:nvGraphicFramePr>
        <p:xfrm>
          <a:off x="19529" y="112734"/>
          <a:ext cx="12172471" cy="5405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12"/>
                <a:gridCol w="1950930"/>
                <a:gridCol w="3364105"/>
                <a:gridCol w="2509530"/>
                <a:gridCol w="2434494"/>
              </a:tblGrid>
              <a:tr h="925262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7198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Птица, рыба, морепродукты, мясо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Уделите внимание растительному белку (бобовые)</a:t>
                      </a:r>
                    </a:p>
                    <a:p>
                      <a:r>
                        <a:rPr lang="ru-RU" sz="1600" dirty="0" smtClean="0"/>
                        <a:t>Ешьте меньше красного мяса и обработанных колбасных изделий</a:t>
                      </a:r>
                      <a:endParaRPr lang="ru-RU" sz="1600" dirty="0"/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Старайтесь употреблять не более 70 </a:t>
                      </a:r>
                      <a:r>
                        <a:rPr lang="ru-RU" sz="1600" dirty="0" err="1" smtClean="0"/>
                        <a:t>гр</a:t>
                      </a:r>
                      <a:r>
                        <a:rPr lang="ru-RU" sz="1600" dirty="0" smtClean="0"/>
                        <a:t> красного мяса в день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Минимум одна порция (200 </a:t>
                      </a:r>
                      <a:r>
                        <a:rPr lang="ru-RU" sz="1600" dirty="0" err="1" smtClean="0"/>
                        <a:t>гр</a:t>
                      </a:r>
                      <a:r>
                        <a:rPr lang="ru-RU" sz="1600" dirty="0" smtClean="0"/>
                        <a:t>) растительного белка ежедневно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Минимум 2 порции по 140 </a:t>
                      </a:r>
                      <a:r>
                        <a:rPr lang="ru-RU" sz="1600" dirty="0" err="1" smtClean="0"/>
                        <a:t>гр</a:t>
                      </a:r>
                      <a:r>
                        <a:rPr lang="ru-RU" sz="1600" dirty="0" smtClean="0"/>
                        <a:t> рыбы в неделю, одна из которых красная</a:t>
                      </a:r>
                      <a:r>
                        <a:rPr lang="ru-RU" sz="1600" baseline="0" dirty="0" smtClean="0"/>
                        <a:t> рыба</a:t>
                      </a:r>
                      <a:endParaRPr lang="ru-RU" sz="1600" dirty="0"/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Растительный белок : нут, чечевица,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фасоль, горох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Животный белок : мясо, рыба, птица, яйца, морепродукты</a:t>
                      </a: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Выбирайте маложирный фарш и мясную вырезку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Срезайте кожу перед приготовлением птицы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Готовьте на гриле, запекайте и тушите вместо жарки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Избегайте рыбу и  мясо в панировке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Старайтесь готовить больше бобовых- они богаты клетчаткой и дополняют овощные блюда</a:t>
                      </a: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6C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" y="3382028"/>
            <a:ext cx="4189217" cy="297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4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1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0" y="655051"/>
            <a:ext cx="5342785" cy="356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57" y="552638"/>
            <a:ext cx="5686817" cy="35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9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15461"/>
              </p:ext>
            </p:extLst>
          </p:nvPr>
        </p:nvGraphicFramePr>
        <p:xfrm>
          <a:off x="100209" y="124192"/>
          <a:ext cx="12192000" cy="355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82"/>
                <a:gridCol w="1954060"/>
                <a:gridCol w="3369502"/>
                <a:gridCol w="2513556"/>
                <a:gridCol w="2438400"/>
              </a:tblGrid>
              <a:tr h="777682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2051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Масла и другие продукты, содержащие жиры 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Выбирайте ненасыщенные жиры и добавляйте к рациону в небольшом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количесвте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3-4 порции в день - добавлять к каждому приему пищи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порция 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 авокадо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чайная ложка растительного масла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Горсть семечек или орешков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переедайте. Жиры- самый калорийный элемент питания. (9 ккал/ 1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Заменяйте насыщенные жиры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 ненасыщенный. Кокосовое масло можно заменить льняным, рапсовым.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" y="3394552"/>
            <a:ext cx="6099388" cy="34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3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Вкусовые акценты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83803" y="3349031"/>
            <a:ext cx="10972440" cy="1250280"/>
          </a:xfrm>
        </p:spPr>
        <p:txBody>
          <a:bodyPr/>
          <a:lstStyle/>
          <a:p>
            <a:r>
              <a:rPr lang="ru-RU" dirty="0" smtClean="0"/>
              <a:t>Базилик</a:t>
            </a:r>
          </a:p>
          <a:p>
            <a:r>
              <a:rPr lang="ru-RU" dirty="0" err="1" smtClean="0"/>
              <a:t>Орегано</a:t>
            </a:r>
            <a:endParaRPr lang="ru-RU" dirty="0" smtClean="0"/>
          </a:p>
          <a:p>
            <a:r>
              <a:rPr lang="ru-RU" dirty="0" smtClean="0"/>
              <a:t>Сушеные травы</a:t>
            </a:r>
          </a:p>
          <a:p>
            <a:r>
              <a:rPr lang="ru-RU" dirty="0" smtClean="0"/>
              <a:t>Лайм</a:t>
            </a:r>
          </a:p>
          <a:p>
            <a:r>
              <a:rPr lang="ru-RU" dirty="0" err="1" smtClean="0"/>
              <a:t>Имбмрь</a:t>
            </a:r>
            <a:endParaRPr lang="ru-RU" dirty="0" smtClean="0"/>
          </a:p>
          <a:p>
            <a:r>
              <a:rPr lang="ru-RU" dirty="0" smtClean="0"/>
              <a:t>Бальзамический уксус</a:t>
            </a:r>
          </a:p>
          <a:p>
            <a:r>
              <a:rPr lang="ru-RU" dirty="0" smtClean="0"/>
              <a:t>Соль до 5-6 </a:t>
            </a:r>
            <a:r>
              <a:rPr lang="ru-RU" dirty="0" err="1" smtClean="0"/>
              <a:t>гр</a:t>
            </a:r>
            <a:r>
              <a:rPr lang="ru-RU" dirty="0" smtClean="0"/>
              <a:t>/день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30" y="1283464"/>
            <a:ext cx="6212910" cy="420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504279"/>
              </p:ext>
            </p:extLst>
          </p:nvPr>
        </p:nvGraphicFramePr>
        <p:xfrm>
          <a:off x="87682" y="174296"/>
          <a:ext cx="12192000" cy="5014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82"/>
                <a:gridCol w="1954060"/>
                <a:gridCol w="3369502"/>
                <a:gridCol w="2513556"/>
                <a:gridCol w="2438400"/>
              </a:tblGrid>
              <a:tr h="777682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2051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Продукты, которые мы стараемся не есть, едим в небольших количествах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Эта группа не является частью здорового сбалансированного рациона</a:t>
                      </a:r>
                      <a:endParaRPr lang="ru-RU" sz="16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Если вы выбираете такие продукты, не заменяйте ими</a:t>
                      </a:r>
                      <a:r>
                        <a:rPr lang="ru-RU" sz="1600" baseline="0" dirty="0" smtClean="0"/>
                        <a:t> основной рацион.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Рекомендуется не более 30 </a:t>
                      </a:r>
                      <a:r>
                        <a:rPr lang="ru-RU" sz="1600" baseline="0" dirty="0" err="1" smtClean="0"/>
                        <a:t>гр</a:t>
                      </a:r>
                      <a:r>
                        <a:rPr lang="ru-RU" sz="1600" baseline="0" dirty="0" smtClean="0"/>
                        <a:t> сахара в день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Не более 20 </a:t>
                      </a:r>
                      <a:r>
                        <a:rPr lang="ru-RU" sz="1600" baseline="0" dirty="0" err="1" smtClean="0"/>
                        <a:t>гр</a:t>
                      </a:r>
                      <a:r>
                        <a:rPr lang="ru-RU" sz="1600" baseline="0" dirty="0" smtClean="0"/>
                        <a:t> насыщенных жиров в день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Избегайте продукты, содержащие транс жиры</a:t>
                      </a:r>
                      <a:endParaRPr lang="ru-RU" sz="16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Продукты и еда с высоким содержанием насыщенных жиров, сахара, соли, приготовленные посредством сильной пищевой обработки: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Молочный шоколад и конфеты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Торты, мороженое, печенье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Сладкие йогурты, десерты и выпечка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Жирные соусы, сиропы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Фастфуд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блюда из фритюра</a:t>
                      </a: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Отдавайте предпочтение ягодам и сухофруктам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Используйте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цельнозерновую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муку для того, чтобы приготовить дома выпечку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Вместо газировки добавьте небольшое количество сока в минеральную воду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803"/>
            <a:ext cx="5223353" cy="286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7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Упражнение “что я хочу больше всего?”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71693" y="1340286"/>
            <a:ext cx="2797599" cy="901874"/>
          </a:xfrm>
        </p:spPr>
        <p:txBody>
          <a:bodyPr/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+mn-lt"/>
                <a:ea typeface="+mn-ea"/>
                <a:cs typeface="+mn-cs"/>
              </a:rPr>
              <a:t>Я хочу съесть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2026" y="1471320"/>
            <a:ext cx="448431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Добавлю компонент богатый белком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3611" y="1471320"/>
            <a:ext cx="290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Добавлю овощ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8" y="2272236"/>
            <a:ext cx="10070926" cy="44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260"/>
            <a:ext cx="8567803" cy="673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06214" y="588723"/>
            <a:ext cx="2943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Продукты, богатые омега-3 жирными кислотами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939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6" y="263046"/>
            <a:ext cx="7327900" cy="632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3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8F31F38-6D0B-B646-9F41-AE1AD856F0A8}"/>
              </a:ext>
            </a:extLst>
          </p:cNvPr>
          <p:cNvSpPr txBox="1">
            <a:spLocks/>
          </p:cNvSpPr>
          <p:nvPr/>
        </p:nvSpPr>
        <p:spPr>
          <a:xfrm>
            <a:off x="505112" y="203703"/>
            <a:ext cx="10360514" cy="6127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АКТУАЛЬНОСТЬ</a:t>
            </a:r>
            <a:r>
              <a:rPr lang="ru-RU" dirty="0"/>
              <a:t> 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6811E6A-0B33-2940-840F-4E310B04DB6C}"/>
              </a:ext>
            </a:extLst>
          </p:cNvPr>
          <p:cNvSpPr txBox="1"/>
          <p:nvPr/>
        </p:nvSpPr>
        <p:spPr>
          <a:xfrm>
            <a:off x="505112" y="816491"/>
            <a:ext cx="10360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MT"/>
              </a:rPr>
              <a:t>О</a:t>
            </a:r>
            <a:r>
              <a:rPr lang="ru-RU" sz="2400" dirty="0">
                <a:effectLst/>
                <a:latin typeface="ArialMT"/>
              </a:rPr>
              <a:t>т правильного питания зависит наше здоровье, наше самочувствие, и, как следствие, наше эмоциональное состояние</a:t>
            </a:r>
            <a:endParaRPr lang="ru-RU" sz="24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B68EF5-F0DD-5C4F-8B20-9D10EAF9D561}"/>
              </a:ext>
            </a:extLst>
          </p:cNvPr>
          <p:cNvSpPr txBox="1"/>
          <p:nvPr/>
        </p:nvSpPr>
        <p:spPr>
          <a:xfrm>
            <a:off x="854118" y="2539652"/>
            <a:ext cx="42497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ArialMT"/>
              </a:rPr>
              <a:t>Специалистами ВОЗ определено, что более 80% от общего числа всех заболеваний связаны с нарушением питания, а 40% заболеваний непосредственно связано с фактором питания </a:t>
            </a:r>
            <a:endParaRPr lang="ru-RU" sz="2400" dirty="0">
              <a:effectLst/>
            </a:endParaRPr>
          </a:p>
        </p:txBody>
      </p:sp>
      <p:pic>
        <p:nvPicPr>
          <p:cNvPr id="11" name="Picture 1" descr="page3image1753664">
            <a:extLst>
              <a:ext uri="{FF2B5EF4-FFF2-40B4-BE49-F238E27FC236}">
                <a16:creationId xmlns="" xmlns:a16="http://schemas.microsoft.com/office/drawing/2014/main" id="{9160D3F9-C558-6A46-8157-8AB36FCC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37" y="2358835"/>
            <a:ext cx="4808220" cy="36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4" y="162838"/>
            <a:ext cx="5787025" cy="644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7310" y="288099"/>
            <a:ext cx="419621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5+ порций в день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2-3 порции в день</a:t>
            </a:r>
          </a:p>
          <a:p>
            <a:endParaRPr lang="ru-RU" sz="3200" dirty="0"/>
          </a:p>
          <a:p>
            <a:r>
              <a:rPr lang="ru-RU" sz="3200" dirty="0" smtClean="0"/>
              <a:t>2 порции в день</a:t>
            </a:r>
          </a:p>
          <a:p>
            <a:endParaRPr lang="ru-RU" sz="3200" dirty="0"/>
          </a:p>
          <a:p>
            <a:endParaRPr lang="ru-RU" sz="3200" dirty="0" smtClean="0"/>
          </a:p>
          <a:p>
            <a:r>
              <a:rPr lang="ru-RU" sz="3200" dirty="0" smtClean="0"/>
              <a:t>2-3 порции в день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2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7C8DB6-3AD2-F044-860B-AB9417277D0C}"/>
              </a:ext>
            </a:extLst>
          </p:cNvPr>
          <p:cNvSpPr txBox="1"/>
          <p:nvPr/>
        </p:nvSpPr>
        <p:spPr>
          <a:xfrm>
            <a:off x="1369695" y="606722"/>
            <a:ext cx="9452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ПАРАМЕТРЫ ПИЩЕВОГО СТАТУСА, ЕГО ОЦЕНКА </a:t>
            </a:r>
            <a:endParaRPr lang="ru-RU" sz="28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7C217E-D077-D848-9FD0-5A3905E87238}"/>
              </a:ext>
            </a:extLst>
          </p:cNvPr>
          <p:cNvSpPr txBox="1"/>
          <p:nvPr/>
        </p:nvSpPr>
        <p:spPr>
          <a:xfrm>
            <a:off x="1369695" y="1668780"/>
            <a:ext cx="10424160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Определение потребности в пищевых веществах и энергии </a:t>
            </a:r>
            <a:endParaRPr lang="ru-RU" sz="2400" dirty="0">
              <a:effectLst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Оценка фактического питания (метод суточного воспроизведения рациона, </a:t>
            </a:r>
            <a:r>
              <a:rPr lang="ru-RU" sz="2400" dirty="0" err="1">
                <a:effectLst/>
                <a:latin typeface="ArialMT"/>
              </a:rPr>
              <a:t>частотныи</a:t>
            </a:r>
            <a:r>
              <a:rPr lang="ru-RU" sz="2400" dirty="0">
                <a:effectLst/>
                <a:latin typeface="ArialMT"/>
              </a:rPr>
              <a:t>̆ метод, </a:t>
            </a:r>
            <a:r>
              <a:rPr lang="ru-RU" sz="2400" dirty="0" err="1">
                <a:effectLst/>
                <a:latin typeface="ArialMT"/>
              </a:rPr>
              <a:t>балансовыи</a:t>
            </a:r>
            <a:r>
              <a:rPr lang="ru-RU" sz="2400" dirty="0">
                <a:effectLst/>
                <a:latin typeface="ArialMT"/>
              </a:rPr>
              <a:t>̆) </a:t>
            </a:r>
            <a:endParaRPr lang="ru-RU" sz="2400" dirty="0">
              <a:effectLst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Оценка антропометрических параметров </a:t>
            </a:r>
            <a:endParaRPr lang="ru-RU" sz="2400" dirty="0">
              <a:effectLst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Оценка биохимических параметров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Оценка клинических проявлений, функциональных проб 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77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15CA0F-0EE2-4F40-83D6-1A6966C155F5}"/>
              </a:ext>
            </a:extLst>
          </p:cNvPr>
          <p:cNvSpPr txBox="1"/>
          <p:nvPr/>
        </p:nvSpPr>
        <p:spPr>
          <a:xfrm>
            <a:off x="0" y="209970"/>
            <a:ext cx="11813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Основными критериями оценки </a:t>
            </a:r>
            <a:r>
              <a:rPr lang="ru-RU" sz="2800" b="1" i="1" dirty="0" err="1"/>
              <a:t>энергетическои</a:t>
            </a:r>
            <a:r>
              <a:rPr lang="ru-RU" sz="2800" b="1" i="1" dirty="0"/>
              <a:t>̆ адекватности питания являются: </a:t>
            </a: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9999EC-CE3C-D64C-A49E-9EB4CE156FC2}"/>
              </a:ext>
            </a:extLst>
          </p:cNvPr>
          <p:cNvSpPr/>
          <p:nvPr/>
        </p:nvSpPr>
        <p:spPr>
          <a:xfrm>
            <a:off x="538358" y="1245513"/>
            <a:ext cx="11813662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1. МАССА ТЕЛА </a:t>
            </a:r>
            <a:endParaRPr lang="ru-RU" sz="2400" dirty="0"/>
          </a:p>
          <a:p>
            <a:r>
              <a:rPr lang="ru-RU" sz="2400" b="1" dirty="0"/>
              <a:t>Ожирением считают увеличение массы тела на 10-15 % и более </a:t>
            </a:r>
            <a:endParaRPr lang="ru-RU" sz="2400" dirty="0"/>
          </a:p>
          <a:p>
            <a:r>
              <a:rPr lang="ru-RU" sz="2400" b="1" dirty="0"/>
              <a:t>Выделяют 4 степени ожирения: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Индекс </a:t>
            </a: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Массы тела (ИМТ)= масса тела </a:t>
            </a:r>
            <a:r>
              <a:rPr lang="ru-RU" altLang="ru-RU" dirty="0">
                <a:solidFill>
                  <a:prstClr val="black"/>
                </a:solidFill>
                <a:cs typeface="Arial" panose="020B0604020202020204" pitchFamily="34" charset="0"/>
              </a:rPr>
              <a:t>(в кг) </a:t>
            </a: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/ рост</a:t>
            </a:r>
            <a:r>
              <a:rPr lang="ru-RU" altLang="ru-RU" sz="2400" baseline="30000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cs typeface="Arial" panose="020B0604020202020204" pitchFamily="34" charset="0"/>
              </a:rPr>
              <a:t>(в м) </a:t>
            </a:r>
            <a:endParaRPr lang="ru-RU" altLang="ru-RU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Менее 18,5 – недостаточная масса тела 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18,5-25 – нормальная масса тела 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25-30 – избыточная масса тела 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Более 30 – ожирение </a:t>
            </a:r>
            <a:endParaRPr lang="ru-RU" altLang="ru-RU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/>
              <a:t>Идеальная </a:t>
            </a:r>
            <a:r>
              <a:rPr lang="ru-RU" sz="2400" b="1" dirty="0"/>
              <a:t>масса тела (ИМ)  Показатель </a:t>
            </a:r>
            <a:r>
              <a:rPr lang="ru-RU" sz="2400" b="1" dirty="0" err="1"/>
              <a:t>Брока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Рост до 165 см ИМ = (рост-100) </a:t>
            </a:r>
          </a:p>
          <a:p>
            <a:pPr>
              <a:spcAft>
                <a:spcPts val="600"/>
              </a:spcAft>
            </a:pPr>
            <a:r>
              <a:rPr lang="ru-RU" sz="2400" b="1" dirty="0"/>
              <a:t>Рост 165-175 см ИМ=(рост-105) </a:t>
            </a:r>
          </a:p>
          <a:p>
            <a:pPr>
              <a:spcAft>
                <a:spcPts val="600"/>
              </a:spcAft>
            </a:pPr>
            <a:r>
              <a:rPr lang="ru-RU" sz="2400" b="1" dirty="0"/>
              <a:t>Рост более 175 см ИМ=(рост-110) </a:t>
            </a:r>
            <a:endParaRPr lang="ru-RU" sz="2400" dirty="0"/>
          </a:p>
          <a:p>
            <a:pPr>
              <a:spcAft>
                <a:spcPts val="600"/>
              </a:spcAft>
            </a:pP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9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15CA0F-0EE2-4F40-83D6-1A6966C155F5}"/>
              </a:ext>
            </a:extLst>
          </p:cNvPr>
          <p:cNvSpPr txBox="1"/>
          <p:nvPr/>
        </p:nvSpPr>
        <p:spPr>
          <a:xfrm>
            <a:off x="769484" y="184926"/>
            <a:ext cx="10149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j-lt"/>
              </a:rPr>
              <a:t>БИОИМПЕДАНСНЫЙ АНАЛИЗ СОСТАВА ТЕЛА  </a:t>
            </a:r>
          </a:p>
        </p:txBody>
      </p:sp>
      <p:pic>
        <p:nvPicPr>
          <p:cNvPr id="19457" name="Picture 1" descr="page38image1778080">
            <a:extLst>
              <a:ext uri="{FF2B5EF4-FFF2-40B4-BE49-F238E27FC236}">
                <a16:creationId xmlns="" xmlns:a16="http://schemas.microsoft.com/office/drawing/2014/main" id="{ADF527B7-7283-584C-9B5F-505E66AB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" y="902970"/>
            <a:ext cx="4671196" cy="3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page38image1777632">
            <a:extLst>
              <a:ext uri="{FF2B5EF4-FFF2-40B4-BE49-F238E27FC236}">
                <a16:creationId xmlns="" xmlns:a16="http://schemas.microsoft.com/office/drawing/2014/main" id="{E403B634-22BC-1B4D-B91B-4C5789F1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07" y="937259"/>
            <a:ext cx="5717687" cy="57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page38image1778304">
            <a:extLst>
              <a:ext uri="{FF2B5EF4-FFF2-40B4-BE49-F238E27FC236}">
                <a16:creationId xmlns="" xmlns:a16="http://schemas.microsoft.com/office/drawing/2014/main" id="{C422F671-F430-C44C-8E03-619C4B3D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" y="4272774"/>
            <a:ext cx="4671196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CD144C-2354-C142-ADC8-843C005A4A14}"/>
              </a:ext>
            </a:extLst>
          </p:cNvPr>
          <p:cNvSpPr txBox="1"/>
          <p:nvPr/>
        </p:nvSpPr>
        <p:spPr>
          <a:xfrm>
            <a:off x="605791" y="1259175"/>
            <a:ext cx="107213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НО Р М Ы </a:t>
            </a:r>
          </a:p>
          <a:p>
            <a:pPr algn="ctr">
              <a:lnSpc>
                <a:spcPct val="150000"/>
              </a:lnSpc>
            </a:pPr>
            <a:r>
              <a:rPr lang="ru-RU" sz="2800" dirty="0"/>
              <a:t>физиологических </a:t>
            </a:r>
            <a:r>
              <a:rPr lang="ru-RU" sz="2800" dirty="0" err="1"/>
              <a:t>потребностеи</a:t>
            </a:r>
            <a:r>
              <a:rPr lang="ru-RU" sz="2800" dirty="0"/>
              <a:t>̆ в энергии </a:t>
            </a:r>
          </a:p>
          <a:p>
            <a:pPr algn="ctr">
              <a:lnSpc>
                <a:spcPct val="150000"/>
              </a:lnSpc>
            </a:pPr>
            <a:r>
              <a:rPr lang="ru-RU" sz="2800" dirty="0"/>
              <a:t>и пищевых веществах для различных групп</a:t>
            </a:r>
            <a:br>
              <a:rPr lang="ru-RU" sz="2800" dirty="0"/>
            </a:br>
            <a:r>
              <a:rPr lang="ru-RU" sz="2800" dirty="0"/>
              <a:t>населения </a:t>
            </a:r>
            <a:r>
              <a:rPr lang="ru-RU" sz="2800" dirty="0" err="1"/>
              <a:t>Российскои</a:t>
            </a:r>
            <a:r>
              <a:rPr lang="ru-RU" sz="2800" dirty="0"/>
              <a:t>̆ Федерации </a:t>
            </a:r>
          </a:p>
          <a:p>
            <a:pPr algn="ctr">
              <a:lnSpc>
                <a:spcPct val="150000"/>
              </a:lnSpc>
            </a:pPr>
            <a:r>
              <a:rPr lang="ru-RU" sz="2800" dirty="0"/>
              <a:t>Методические рекомендации 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MP 2.3.1.0253-21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8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A15958-7603-0040-8976-81A6BF35F6CD}"/>
              </a:ext>
            </a:extLst>
          </p:cNvPr>
          <p:cNvSpPr txBox="1"/>
          <p:nvPr/>
        </p:nvSpPr>
        <p:spPr>
          <a:xfrm>
            <a:off x="262890" y="0"/>
            <a:ext cx="11475720" cy="660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dirty="0">
                <a:effectLst/>
                <a:latin typeface="ArialMT"/>
              </a:rPr>
              <a:t>В основу физиологических норм питания положены дифференцированные подходы в зависимости: 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от </a:t>
            </a:r>
            <a:r>
              <a:rPr lang="ru-RU" sz="2400" dirty="0" err="1">
                <a:effectLst/>
                <a:latin typeface="ArialMT"/>
              </a:rPr>
              <a:t>профессиональнои</a:t>
            </a:r>
            <a:r>
              <a:rPr lang="ru-RU" sz="2400" dirty="0">
                <a:effectLst/>
                <a:latin typeface="ArialMT"/>
              </a:rPr>
              <a:t>̆ деятельности</a:t>
            </a:r>
            <a:endParaRPr lang="ru-RU" sz="2400" dirty="0">
              <a:effectLst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энергетических трат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ArialMT"/>
              </a:rPr>
              <a:t>в</a:t>
            </a:r>
            <a:r>
              <a:rPr lang="ru-RU" sz="2400" dirty="0">
                <a:effectLst/>
                <a:latin typeface="ArialMT"/>
              </a:rPr>
              <a:t>озраста</a:t>
            </a:r>
            <a:endParaRPr lang="ru-RU" sz="2400" dirty="0">
              <a:latin typeface="ArialM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ArialMT"/>
              </a:rPr>
              <a:t>п</a:t>
            </a:r>
            <a:r>
              <a:rPr lang="ru-RU" sz="2400" dirty="0">
                <a:effectLst/>
                <a:latin typeface="ArialMT"/>
              </a:rPr>
              <a:t>ола</a:t>
            </a:r>
            <a:endParaRPr lang="ru-RU" sz="2400" dirty="0">
              <a:latin typeface="ArialM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физиологического состояния </a:t>
            </a:r>
            <a:endParaRPr lang="ru-RU" sz="2400" dirty="0">
              <a:effectLst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effectLst/>
                <a:latin typeface="ArialMT"/>
              </a:rPr>
              <a:t>климатических условий проживания</a:t>
            </a:r>
          </a:p>
          <a:p>
            <a:pPr algn="ctr"/>
            <a:r>
              <a:rPr lang="ru-RU" sz="2400" b="1" dirty="0"/>
              <a:t>Взрослое трудоспособное население в зависимости от тяжести </a:t>
            </a:r>
            <a:r>
              <a:rPr lang="ru-RU" sz="2400" b="1" dirty="0" err="1"/>
              <a:t>трудовои</a:t>
            </a:r>
            <a:r>
              <a:rPr lang="ru-RU" sz="2400" b="1" dirty="0"/>
              <a:t>̆ деятельности подразделено на 5 групп у мужчин и 4 группы у женщин: 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1 группа. Работники преимущественно умственного труда 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2 группа. Работники, занятые </a:t>
            </a:r>
            <a:r>
              <a:rPr lang="ru-RU" sz="2400" dirty="0" err="1"/>
              <a:t>лёгким</a:t>
            </a:r>
            <a:r>
              <a:rPr lang="ru-RU" sz="2400" dirty="0"/>
              <a:t> физическим трудом 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3 группа. Работники среднего по тяжести труда 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4 группа. Работники </a:t>
            </a:r>
            <a:r>
              <a:rPr lang="ru-RU" sz="2400" dirty="0" err="1"/>
              <a:t>тяжёлого</a:t>
            </a:r>
            <a:r>
              <a:rPr lang="ru-RU" sz="2400" dirty="0"/>
              <a:t> физического труда 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5 группа. Работники, занятые особо </a:t>
            </a:r>
            <a:r>
              <a:rPr lang="ru-RU" sz="2400" dirty="0" err="1"/>
              <a:t>тяжёлым</a:t>
            </a:r>
            <a:r>
              <a:rPr lang="ru-RU" sz="2400" dirty="0"/>
              <a:t> физическим трудом</a:t>
            </a:r>
            <a:endParaRPr lang="ru-RU" sz="2400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987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age69image1797120">
            <a:extLst>
              <a:ext uri="{FF2B5EF4-FFF2-40B4-BE49-F238E27FC236}">
                <a16:creationId xmlns="" xmlns:a16="http://schemas.microsoft.com/office/drawing/2014/main" id="{65486421-9404-2C4E-9BF1-06ED6487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1771650"/>
            <a:ext cx="6065520" cy="45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B9396F-D5B1-2D45-8F18-D56794F9E0CF}"/>
              </a:ext>
            </a:extLst>
          </p:cNvPr>
          <p:cNvSpPr txBox="1"/>
          <p:nvPr/>
        </p:nvSpPr>
        <p:spPr>
          <a:xfrm>
            <a:off x="3264218" y="84403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MT"/>
              </a:rPr>
              <a:t>Б</a:t>
            </a:r>
            <a:r>
              <a:rPr lang="ru-RU" sz="3200" b="1" dirty="0">
                <a:effectLst/>
                <a:latin typeface="ArialMT"/>
              </a:rPr>
              <a:t>лагодарю за внимание!</a:t>
            </a:r>
            <a:endParaRPr lang="ru-RU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86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34116" y="690120"/>
            <a:ext cx="10972440" cy="397728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+mj-lt"/>
              </a:rPr>
              <a:t>В настоящее время нет достаточных доказательств того, что конкретный тип диеты может активно помочь лечению РС. </a:t>
            </a:r>
            <a:endParaRPr lang="ru-RU" sz="24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endParaRPr lang="ru-RU" sz="2400" dirty="0"/>
          </a:p>
          <a:p>
            <a:pPr>
              <a:spcAft>
                <a:spcPts val="600"/>
              </a:spcAft>
            </a:pPr>
            <a:endParaRPr lang="ru-RU" sz="24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+mj-lt"/>
              </a:rPr>
              <a:t>Однако несбалансированное питание достоверно приносит вред при болезни, поэтому вопросы диеты действительно важны.</a:t>
            </a:r>
          </a:p>
        </p:txBody>
      </p:sp>
    </p:spTree>
    <p:extLst>
      <p:ext uri="{BB962C8B-B14F-4D97-AF65-F5344CB8AC3E}">
        <p14:creationId xmlns:p14="http://schemas.microsoft.com/office/powerpoint/2010/main" val="8695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168" y="221040"/>
            <a:ext cx="10972440" cy="125028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ea typeface="+mn-ea"/>
                <a:cs typeface="+mn-cs"/>
              </a:rPr>
              <a:t>Факторы</a:t>
            </a:r>
            <a:r>
              <a:rPr lang="ru-RU" sz="2400" b="1" dirty="0">
                <a:ea typeface="+mn-ea"/>
                <a:cs typeface="+mn-cs"/>
              </a:rPr>
              <a:t>, подчеркивающие необходимость здорового питания при РС: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58959" y="1265128"/>
            <a:ext cx="10972440" cy="412106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+mj-lt"/>
              </a:rPr>
              <a:t>недостаток витаминов и минералов ухудшает течение симптомов РС; </a:t>
            </a:r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j-lt"/>
              </a:rPr>
              <a:t>если </a:t>
            </a:r>
            <a:r>
              <a:rPr lang="ru-RU" sz="2400" dirty="0">
                <a:latin typeface="+mj-lt"/>
              </a:rPr>
              <a:t>пропускать приемы пищи, может усиливаться патологическая усталость; </a:t>
            </a:r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j-lt"/>
              </a:rPr>
              <a:t>некоторые </a:t>
            </a:r>
            <a:r>
              <a:rPr lang="ru-RU" sz="2400" dirty="0">
                <a:latin typeface="+mj-lt"/>
              </a:rPr>
              <a:t>симптомы РС могут способствовать набору веса</a:t>
            </a:r>
            <a:r>
              <a:rPr lang="ru-RU" sz="2400" dirty="0" smtClean="0">
                <a:latin typeface="+mj-lt"/>
              </a:rPr>
              <a:t>;</a:t>
            </a:r>
          </a:p>
          <a:p>
            <a:r>
              <a:rPr lang="ru-RU" sz="2400" dirty="0" smtClean="0"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j-lt"/>
              </a:rPr>
              <a:t>избыточная </a:t>
            </a:r>
            <a:r>
              <a:rPr lang="ru-RU" sz="2400" dirty="0">
                <a:latin typeface="+mj-lt"/>
              </a:rPr>
              <a:t>масса тела может приводить к болезням сердца, повышенной нагрузке на суставы, дыхательным проблемам</a:t>
            </a:r>
            <a:r>
              <a:rPr lang="ru-RU" sz="2400" dirty="0" smtClean="0">
                <a:latin typeface="+mj-lt"/>
              </a:rPr>
              <a:t>;</a:t>
            </a:r>
          </a:p>
          <a:p>
            <a:endParaRPr lang="ru-RU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алкоголь ухудшает течение таких симптомов, как нарушения равновесия и координации.</a:t>
            </a:r>
          </a:p>
        </p:txBody>
      </p:sp>
    </p:spTree>
    <p:extLst>
      <p:ext uri="{BB962C8B-B14F-4D97-AF65-F5344CB8AC3E}">
        <p14:creationId xmlns:p14="http://schemas.microsoft.com/office/powerpoint/2010/main" val="31544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/>
              <a:t>ПУТЕВОДИТЕЛЬ ПО ЗДОРОВОМУ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РАЦИОНУ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5261" y="1292693"/>
            <a:ext cx="2542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Следите за этикетками на</a:t>
            </a:r>
          </a:p>
          <a:p>
            <a:r>
              <a:rPr lang="ru-RU" dirty="0"/>
              <a:t>упаковках продуктов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28" y="4541222"/>
            <a:ext cx="2945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Выбирайте продукты с меньшим</a:t>
            </a:r>
          </a:p>
          <a:p>
            <a:r>
              <a:rPr lang="ru-RU" dirty="0"/>
              <a:t>содержанием добавленных</a:t>
            </a:r>
          </a:p>
          <a:p>
            <a:r>
              <a:rPr lang="ru-RU" dirty="0"/>
              <a:t>жиров, сахаров и соли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837" y="797426"/>
            <a:ext cx="95091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12634" y="2216023"/>
            <a:ext cx="3317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Ежедневно выпивайте достаточно жидкости,</a:t>
            </a:r>
          </a:p>
          <a:p>
            <a:r>
              <a:rPr lang="ru-RU" dirty="0" smtClean="0"/>
              <a:t> </a:t>
            </a:r>
            <a:r>
              <a:rPr lang="ru-RU" dirty="0"/>
              <a:t>чтобы</a:t>
            </a:r>
          </a:p>
          <a:p>
            <a:r>
              <a:rPr lang="ru-RU" dirty="0"/>
              <a:t>избежать </a:t>
            </a:r>
            <a:r>
              <a:rPr lang="ru-RU" dirty="0" smtClean="0"/>
              <a:t>проблем с </a:t>
            </a:r>
            <a:r>
              <a:rPr lang="ru-RU" dirty="0"/>
              <a:t>пищеварением.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" y="2397611"/>
            <a:ext cx="2950910" cy="184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69677" y="5279886"/>
            <a:ext cx="2722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Выбирайте ненасыщенные</a:t>
            </a:r>
          </a:p>
          <a:p>
            <a:r>
              <a:rPr lang="ru-RU" dirty="0"/>
              <a:t>жиры и используйте в</a:t>
            </a:r>
          </a:p>
          <a:p>
            <a:r>
              <a:rPr lang="ru-RU" dirty="0"/>
              <a:t>небольших количествах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77" y="3693351"/>
            <a:ext cx="2087627" cy="140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55" y="1754358"/>
            <a:ext cx="6341879" cy="48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1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190857"/>
              </p:ext>
            </p:extLst>
          </p:nvPr>
        </p:nvGraphicFramePr>
        <p:xfrm>
          <a:off x="87682" y="174296"/>
          <a:ext cx="12192000" cy="4801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82"/>
                <a:gridCol w="1954060"/>
                <a:gridCol w="3369502"/>
                <a:gridCol w="2513556"/>
                <a:gridCol w="2438400"/>
              </a:tblGrid>
              <a:tr h="777682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2051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Овощи, фрукты, ягоды, зелень и другие источники клетчатки 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Старайтесь есть минимум 5 порций овощей и фруктов</a:t>
                      </a:r>
                      <a:r>
                        <a:rPr lang="ru-RU" sz="1600" baseline="0" dirty="0" smtClean="0"/>
                        <a:t> каждый день</a:t>
                      </a:r>
                      <a:endParaRPr lang="ru-RU" sz="1600" dirty="0"/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Одна порция</a:t>
                      </a:r>
                      <a:r>
                        <a:rPr lang="ru-RU" sz="1600" baseline="0" dirty="0" smtClean="0"/>
                        <a:t> 80-100 </a:t>
                      </a:r>
                      <a:r>
                        <a:rPr lang="ru-RU" sz="1600" baseline="0" dirty="0" err="1" smtClean="0"/>
                        <a:t>гр</a:t>
                      </a:r>
                      <a:r>
                        <a:rPr lang="ru-RU" sz="1600" baseline="0" dirty="0" smtClean="0"/>
                        <a:t> или 1 фрукт/овощ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Одна горсть сушеных фруктов 30 </a:t>
                      </a:r>
                      <a:r>
                        <a:rPr lang="ru-RU" sz="1600" baseline="0" dirty="0" err="1" smtClean="0"/>
                        <a:t>гр</a:t>
                      </a:r>
                      <a:r>
                        <a:rPr lang="ru-RU" sz="1600" baseline="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Одна порция </a:t>
                      </a:r>
                      <a:r>
                        <a:rPr lang="ru-RU" sz="1600" baseline="0" dirty="0" err="1" smtClean="0"/>
                        <a:t>фруктово</a:t>
                      </a:r>
                      <a:r>
                        <a:rPr lang="ru-RU" sz="1600" baseline="0" dirty="0" smtClean="0"/>
                        <a:t> -овощного </a:t>
                      </a:r>
                      <a:r>
                        <a:rPr lang="ru-RU" sz="1600" baseline="0" dirty="0" err="1" smtClean="0"/>
                        <a:t>смузи</a:t>
                      </a:r>
                      <a:r>
                        <a:rPr lang="ru-RU" sz="1600" baseline="0" dirty="0" smtClean="0"/>
                        <a:t> без добавления сахара 150-250 </a:t>
                      </a:r>
                      <a:r>
                        <a:rPr lang="ru-RU" sz="1600" baseline="0" dirty="0" err="1" smtClean="0"/>
                        <a:t>гр</a:t>
                      </a:r>
                      <a:endParaRPr lang="ru-RU" sz="1600" dirty="0"/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Свежие овощи, фрукты, ягоды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Сухофрукты, вяленые продукты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Грибы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Замороженные овощи/ягоды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Консервированные овощи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6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Добавляйте фрукты и сухофрукты в качестве натурального подсластителя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Добавляйте овощи к каждому приему пищи, даже к перекусу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Добавляйте тушеные кабачки, томаты и другие овощи в качестве соусов к пасте и крупам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CCF6CC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3093930"/>
            <a:ext cx="6087650" cy="376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6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8" y="243769"/>
            <a:ext cx="4338101" cy="28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09" y="243768"/>
            <a:ext cx="4339834" cy="28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8" y="3253627"/>
            <a:ext cx="4264285" cy="32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09" y="3253627"/>
            <a:ext cx="6385904" cy="32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2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782876"/>
              </p:ext>
            </p:extLst>
          </p:nvPr>
        </p:nvGraphicFramePr>
        <p:xfrm>
          <a:off x="204594" y="1095446"/>
          <a:ext cx="11807866" cy="459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573"/>
                <a:gridCol w="2361573"/>
                <a:gridCol w="2824588"/>
                <a:gridCol w="1898559"/>
                <a:gridCol w="2361573"/>
              </a:tblGrid>
              <a:tr h="422661">
                <a:tc>
                  <a:txBody>
                    <a:bodyPr/>
                    <a:lstStyle/>
                    <a:p>
                      <a:r>
                        <a:rPr lang="ru-RU" dirty="0" smtClean="0"/>
                        <a:t>Овощи местные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Привозные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Замороженные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Консервы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Сухофрукты</a:t>
                      </a:r>
                      <a:endParaRPr lang="ru-RU" dirty="0"/>
                    </a:p>
                  </a:txBody>
                  <a:tcPr/>
                </a:tc>
              </a:tr>
              <a:tr h="416870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Моковь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Свекла</a:t>
                      </a:r>
                    </a:p>
                    <a:p>
                      <a:r>
                        <a:rPr lang="ru-RU" dirty="0" smtClean="0"/>
                        <a:t>Капуста</a:t>
                      </a:r>
                    </a:p>
                    <a:p>
                      <a:r>
                        <a:rPr lang="ru-RU" dirty="0" smtClean="0"/>
                        <a:t>Картошка</a:t>
                      </a:r>
                    </a:p>
                    <a:p>
                      <a:r>
                        <a:rPr lang="ru-RU" dirty="0" smtClean="0"/>
                        <a:t>Тыква</a:t>
                      </a:r>
                    </a:p>
                    <a:p>
                      <a:r>
                        <a:rPr lang="ru-RU" dirty="0" smtClean="0"/>
                        <a:t>Редька</a:t>
                      </a:r>
                    </a:p>
                    <a:p>
                      <a:r>
                        <a:rPr lang="ru-RU" dirty="0" smtClean="0"/>
                        <a:t>Кабачки</a:t>
                      </a:r>
                    </a:p>
                    <a:p>
                      <a:r>
                        <a:rPr lang="ru-RU" dirty="0" smtClean="0"/>
                        <a:t>Лук</a:t>
                      </a:r>
                    </a:p>
                    <a:p>
                      <a:r>
                        <a:rPr lang="ru-RU" dirty="0" smtClean="0"/>
                        <a:t>Огурцы</a:t>
                      </a:r>
                    </a:p>
                    <a:p>
                      <a:r>
                        <a:rPr lang="ru-RU" dirty="0" smtClean="0"/>
                        <a:t>Грибы</a:t>
                      </a:r>
                    </a:p>
                    <a:p>
                      <a:r>
                        <a:rPr lang="ru-RU" dirty="0" smtClean="0"/>
                        <a:t>Яблоки</a:t>
                      </a:r>
                    </a:p>
                    <a:p>
                      <a:r>
                        <a:rPr lang="ru-RU" dirty="0" smtClean="0"/>
                        <a:t>Зелень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Цветная капуста</a:t>
                      </a:r>
                    </a:p>
                    <a:p>
                      <a:r>
                        <a:rPr lang="ru-RU" dirty="0" smtClean="0"/>
                        <a:t>Брокколи</a:t>
                      </a:r>
                    </a:p>
                    <a:p>
                      <a:r>
                        <a:rPr lang="ru-RU" dirty="0" smtClean="0"/>
                        <a:t>Перец сладкий</a:t>
                      </a:r>
                    </a:p>
                    <a:p>
                      <a:r>
                        <a:rPr lang="ru-RU" dirty="0" smtClean="0"/>
                        <a:t>Помидоры черри</a:t>
                      </a:r>
                    </a:p>
                    <a:p>
                      <a:r>
                        <a:rPr lang="ru-RU" dirty="0" smtClean="0"/>
                        <a:t>Китайская капуста айсберг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Фрукты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Киви</a:t>
                      </a:r>
                    </a:p>
                    <a:p>
                      <a:r>
                        <a:rPr lang="ru-RU" dirty="0" smtClean="0"/>
                        <a:t>Хурма</a:t>
                      </a:r>
                    </a:p>
                    <a:p>
                      <a:r>
                        <a:rPr lang="ru-RU" dirty="0" smtClean="0"/>
                        <a:t>Авокадо</a:t>
                      </a:r>
                    </a:p>
                    <a:p>
                      <a:r>
                        <a:rPr lang="ru-RU" dirty="0" smtClean="0"/>
                        <a:t>бананы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Тыква, репа</a:t>
                      </a:r>
                    </a:p>
                    <a:p>
                      <a:r>
                        <a:rPr lang="ru-RU" dirty="0" smtClean="0"/>
                        <a:t>Зелень</a:t>
                      </a:r>
                    </a:p>
                    <a:p>
                      <a:r>
                        <a:rPr lang="ru-RU" dirty="0" smtClean="0"/>
                        <a:t>Зеленый горошек</a:t>
                      </a:r>
                    </a:p>
                    <a:p>
                      <a:r>
                        <a:rPr lang="ru-RU" dirty="0" smtClean="0"/>
                        <a:t>Кукуруза</a:t>
                      </a:r>
                    </a:p>
                    <a:p>
                      <a:r>
                        <a:rPr lang="ru-RU" dirty="0" smtClean="0"/>
                        <a:t>Шпинат</a:t>
                      </a:r>
                    </a:p>
                    <a:p>
                      <a:r>
                        <a:rPr lang="ru-RU" dirty="0" smtClean="0"/>
                        <a:t>Овощные смеси</a:t>
                      </a:r>
                    </a:p>
                    <a:p>
                      <a:r>
                        <a:rPr lang="ru-RU" dirty="0" smtClean="0"/>
                        <a:t>Стручковая фасоль</a:t>
                      </a:r>
                    </a:p>
                    <a:p>
                      <a:r>
                        <a:rPr lang="ru-RU" dirty="0" smtClean="0"/>
                        <a:t>Брокколи</a:t>
                      </a:r>
                    </a:p>
                    <a:p>
                      <a:r>
                        <a:rPr lang="ru-RU" dirty="0" smtClean="0"/>
                        <a:t>Цветная капуста</a:t>
                      </a:r>
                    </a:p>
                    <a:p>
                      <a:r>
                        <a:rPr lang="ru-RU" dirty="0" smtClean="0"/>
                        <a:t>Грибы</a:t>
                      </a:r>
                    </a:p>
                    <a:p>
                      <a:r>
                        <a:rPr lang="ru-RU" dirty="0" smtClean="0"/>
                        <a:t>Ягоды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Квашенная капуста</a:t>
                      </a:r>
                    </a:p>
                    <a:p>
                      <a:r>
                        <a:rPr lang="ru-RU" dirty="0" smtClean="0"/>
                        <a:t>Кабачковая икра</a:t>
                      </a:r>
                    </a:p>
                    <a:p>
                      <a:r>
                        <a:rPr lang="ru-RU" dirty="0" smtClean="0"/>
                        <a:t>Томатная паста</a:t>
                      </a:r>
                    </a:p>
                    <a:p>
                      <a:r>
                        <a:rPr lang="ru-RU" dirty="0" smtClean="0"/>
                        <a:t>Грибы</a:t>
                      </a:r>
                    </a:p>
                    <a:p>
                      <a:r>
                        <a:rPr lang="ru-RU" dirty="0" smtClean="0"/>
                        <a:t>Кукуруза</a:t>
                      </a:r>
                    </a:p>
                    <a:p>
                      <a:r>
                        <a:rPr lang="ru-RU" dirty="0" smtClean="0"/>
                        <a:t>Горошек</a:t>
                      </a:r>
                    </a:p>
                    <a:p>
                      <a:r>
                        <a:rPr lang="ru-RU" dirty="0" smtClean="0"/>
                        <a:t>Чечевица</a:t>
                      </a:r>
                    </a:p>
                    <a:p>
                      <a:r>
                        <a:rPr lang="ru-RU" dirty="0" smtClean="0"/>
                        <a:t>Нут</a:t>
                      </a:r>
                    </a:p>
                    <a:p>
                      <a:r>
                        <a:rPr lang="ru-RU" dirty="0" smtClean="0"/>
                        <a:t>Фасоль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Вишня</a:t>
                      </a:r>
                    </a:p>
                    <a:p>
                      <a:r>
                        <a:rPr lang="ru-RU" dirty="0" smtClean="0"/>
                        <a:t>Слива</a:t>
                      </a:r>
                    </a:p>
                    <a:p>
                      <a:r>
                        <a:rPr lang="ru-RU" dirty="0" smtClean="0"/>
                        <a:t>Курага</a:t>
                      </a:r>
                    </a:p>
                    <a:p>
                      <a:r>
                        <a:rPr lang="ru-RU" dirty="0" smtClean="0"/>
                        <a:t>Чернослив</a:t>
                      </a:r>
                    </a:p>
                    <a:p>
                      <a:r>
                        <a:rPr lang="ru-RU" dirty="0" smtClean="0"/>
                        <a:t>Яблоки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15649" y="237995"/>
            <a:ext cx="6839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Источники фруктов и овощей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14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162569"/>
              </p:ext>
            </p:extLst>
          </p:nvPr>
        </p:nvGraphicFramePr>
        <p:xfrm>
          <a:off x="87682" y="167545"/>
          <a:ext cx="11903902" cy="3307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384"/>
                <a:gridCol w="1954060"/>
                <a:gridCol w="3281819"/>
                <a:gridCol w="2843408"/>
                <a:gridCol w="2196231"/>
              </a:tblGrid>
              <a:tr h="777682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группа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принцип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Сколько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продуктов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чего начать</a:t>
                      </a:r>
                      <a:r>
                        <a:rPr lang="ru-RU" baseline="0" dirty="0" smtClean="0"/>
                        <a:t> ?</a:t>
                      </a:r>
                      <a:endParaRPr lang="ru-RU" dirty="0"/>
                    </a:p>
                  </a:txBody>
                  <a:tcPr>
                    <a:solidFill>
                      <a:srgbClr val="14E63C"/>
                    </a:solidFill>
                  </a:tcPr>
                </a:tc>
              </a:tr>
              <a:tr h="22051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Картофель, хлеб, зерновые, паста и другие медленные углеводы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Выбирайте </a:t>
                      </a:r>
                      <a:r>
                        <a:rPr lang="ru-RU" sz="1600" dirty="0" err="1" smtClean="0"/>
                        <a:t>цельнозерновые</a:t>
                      </a:r>
                      <a:r>
                        <a:rPr lang="ru-RU" sz="1600" dirty="0" smtClean="0"/>
                        <a:t> продукты с высоким содержанием клетчатки,</a:t>
                      </a:r>
                      <a:r>
                        <a:rPr lang="ru-RU" sz="1600" baseline="0" dirty="0" smtClean="0"/>
                        <a:t> без искусственно </a:t>
                      </a:r>
                      <a:r>
                        <a:rPr lang="ru-RU" sz="1600" baseline="0" dirty="0" err="1" smtClean="0"/>
                        <a:t>добаленных</a:t>
                      </a:r>
                      <a:r>
                        <a:rPr lang="ru-RU" sz="1600" baseline="0" dirty="0" smtClean="0"/>
                        <a:t> жиров, соли и сахара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Старайтесь добавлять 3 порции зерновых и других продуктов богатых медленными углеводами,</a:t>
                      </a:r>
                      <a:r>
                        <a:rPr lang="ru-RU" sz="1600" baseline="0" dirty="0" smtClean="0"/>
                        <a:t> добавляя к каждому приему пищи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Следите за размером порции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порция: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Пара средних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картофелен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мундире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граммов (примерно четверть тарелки) гречки,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булгур,киноа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бурый рис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Кусочек хлеба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добавляйте слишком много жиров к этим продуктам : сливочное масло, майонез, сливочные соусы. Используйте натуральный йогурт, томатную пасту, твердый сыр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" y="3475067"/>
            <a:ext cx="8693064" cy="324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1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7412</TotalTime>
  <Words>1234</Words>
  <Application>Microsoft Office PowerPoint</Application>
  <PresentationFormat>Произвольный</PresentationFormat>
  <Paragraphs>257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Факторы, подчеркивающие необходимость здорового питания при РС:</vt:lpstr>
      <vt:lpstr>ПУТЕВОДИТЕЛЬ ПО ЗДОРОВОМУ  РАЦИОНУ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Вкусовые акценты</vt:lpstr>
      <vt:lpstr>Презентация PowerPoint</vt:lpstr>
      <vt:lpstr>Упражнение “что я хочу больше всего?”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Виктор Геннадьевич Петровский</dc:creator>
  <dc:description/>
  <cp:lastModifiedBy>Актовый Зал</cp:lastModifiedBy>
  <cp:revision>195</cp:revision>
  <dcterms:created xsi:type="dcterms:W3CDTF">2021-04-12T06:23:54Z</dcterms:created>
  <dcterms:modified xsi:type="dcterms:W3CDTF">2023-03-22T09:39:14Z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10</vt:i4>
  </property>
</Properties>
</file>