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80" r:id="rId2"/>
    <p:sldId id="379" r:id="rId3"/>
    <p:sldId id="353" r:id="rId4"/>
    <p:sldId id="383" r:id="rId5"/>
    <p:sldId id="300" r:id="rId6"/>
    <p:sldId id="301" r:id="rId7"/>
    <p:sldId id="354" r:id="rId8"/>
    <p:sldId id="355" r:id="rId9"/>
    <p:sldId id="304" r:id="rId10"/>
    <p:sldId id="404" r:id="rId11"/>
    <p:sldId id="305" r:id="rId12"/>
    <p:sldId id="307" r:id="rId13"/>
    <p:sldId id="423" r:id="rId14"/>
    <p:sldId id="385" r:id="rId15"/>
    <p:sldId id="312" r:id="rId16"/>
    <p:sldId id="316" r:id="rId17"/>
    <p:sldId id="317" r:id="rId18"/>
    <p:sldId id="324" r:id="rId19"/>
    <p:sldId id="325" r:id="rId20"/>
    <p:sldId id="327" r:id="rId21"/>
    <p:sldId id="328" r:id="rId22"/>
    <p:sldId id="326" r:id="rId23"/>
    <p:sldId id="330" r:id="rId24"/>
    <p:sldId id="364" r:id="rId25"/>
    <p:sldId id="395" r:id="rId26"/>
    <p:sldId id="363" r:id="rId27"/>
    <p:sldId id="410" r:id="rId28"/>
    <p:sldId id="408" r:id="rId29"/>
    <p:sldId id="396" r:id="rId30"/>
    <p:sldId id="397" r:id="rId31"/>
    <p:sldId id="414" r:id="rId32"/>
    <p:sldId id="398" r:id="rId33"/>
    <p:sldId id="412" r:id="rId34"/>
    <p:sldId id="413" r:id="rId35"/>
    <p:sldId id="333" r:id="rId36"/>
    <p:sldId id="366" r:id="rId37"/>
    <p:sldId id="367" r:id="rId38"/>
    <p:sldId id="332" r:id="rId39"/>
    <p:sldId id="392" r:id="rId40"/>
    <p:sldId id="393" r:id="rId41"/>
    <p:sldId id="394" r:id="rId42"/>
    <p:sldId id="380" r:id="rId43"/>
    <p:sldId id="376" r:id="rId44"/>
    <p:sldId id="420" r:id="rId45"/>
    <p:sldId id="377" r:id="rId46"/>
    <p:sldId id="433" r:id="rId47"/>
    <p:sldId id="424" r:id="rId48"/>
  </p:sldIdLst>
  <p:sldSz cx="9144000" cy="5143500" type="screen16x9"/>
  <p:notesSz cx="7010400" cy="92964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2819">
          <p15:clr>
            <a:srgbClr val="A4A3A4"/>
          </p15:clr>
        </p15:guide>
        <p15:guide id="5" orient="horz" pos="2798">
          <p15:clr>
            <a:srgbClr val="A4A3A4"/>
          </p15:clr>
        </p15:guide>
        <p15:guide id="6" orient="horz" pos="450">
          <p15:clr>
            <a:srgbClr val="A4A3A4"/>
          </p15:clr>
        </p15:guide>
        <p15:guide id="7" orient="horz" pos="2606">
          <p15:clr>
            <a:srgbClr val="A4A3A4"/>
          </p15:clr>
        </p15:guide>
        <p15:guide id="8" pos="3039">
          <p15:clr>
            <a:srgbClr val="A4A3A4"/>
          </p15:clr>
        </p15:guide>
        <p15:guide id="9" pos="5442">
          <p15:clr>
            <a:srgbClr val="A4A3A4"/>
          </p15:clr>
        </p15:guide>
        <p15:guide id="10" pos="2722">
          <p15:clr>
            <a:srgbClr val="A4A3A4"/>
          </p15:clr>
        </p15:guide>
        <p15:guide id="11" pos="3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97D"/>
    <a:srgbClr val="6F6F6F"/>
    <a:srgbClr val="40C3D7"/>
    <a:srgbClr val="C7B37F"/>
    <a:srgbClr val="AFADC3"/>
    <a:srgbClr val="B8CF95"/>
    <a:srgbClr val="E34D37"/>
    <a:srgbClr val="FCD900"/>
    <a:srgbClr val="7AB800"/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Objects="1">
      <p:cViewPr varScale="1">
        <p:scale>
          <a:sx n="83" d="100"/>
          <a:sy n="83" d="100"/>
        </p:scale>
        <p:origin x="784" y="52"/>
      </p:cViewPr>
      <p:guideLst>
        <p:guide orient="horz" pos="239"/>
        <p:guide orient="horz" pos="576"/>
        <p:guide orient="horz" pos="640"/>
        <p:guide orient="horz" pos="2819"/>
        <p:guide orient="horz" pos="2798"/>
        <p:guide orient="horz" pos="450"/>
        <p:guide orient="horz" pos="2606"/>
        <p:guide pos="3039"/>
        <p:guide pos="5442"/>
        <p:guide pos="2722"/>
        <p:guide pos="317"/>
      </p:guideLst>
    </p:cSldViewPr>
  </p:slideViewPr>
  <p:outlineViewPr>
    <p:cViewPr>
      <p:scale>
        <a:sx n="33" d="100"/>
        <a:sy n="33" d="100"/>
      </p:scale>
      <p:origin x="0" y="-1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72"/>
    </p:cViewPr>
  </p:sorterViewPr>
  <p:notesViewPr>
    <p:cSldViewPr snapToObjects="1">
      <p:cViewPr varScale="1">
        <p:scale>
          <a:sx n="85" d="100"/>
          <a:sy n="85" d="100"/>
        </p:scale>
        <p:origin x="-3078" y="-84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% пациентов со стриктурой уретры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EFF4-4A70-9952-E73441A0F3B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FF4-4A70-9952-E73441A0F3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FF4-4A70-9952-E73441A0F3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FF4-4A70-9952-E73441A0F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GB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НЕ-лубрицированный</c:v>
                </c:pt>
                <c:pt idx="1">
                  <c:v>НЕ-лубрицированный</c:v>
                </c:pt>
                <c:pt idx="2">
                  <c:v>Лубрицированный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0.21000000000000021</c:v>
                </c:pt>
                <c:pt idx="1">
                  <c:v>0.19</c:v>
                </c:pt>
                <c:pt idx="2">
                  <c:v>0.15000000000000024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F4-4A70-9952-E73441A0F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54488"/>
        <c:axId val="659258800"/>
      </c:barChart>
      <c:catAx>
        <c:axId val="659254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</a:ln>
        </c:spPr>
        <c:crossAx val="659258800"/>
        <c:crosses val="autoZero"/>
        <c:auto val="1"/>
        <c:lblAlgn val="ctr"/>
        <c:lblOffset val="100"/>
        <c:noMultiLvlLbl val="0"/>
      </c:catAx>
      <c:valAx>
        <c:axId val="659258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9254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пациентов с эпидидимитом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Лист1!$E$24</c:f>
              <c:strCache>
                <c:ptCount val="1"/>
                <c:pt idx="0">
                  <c:v>% пациентов с эпидидимитом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68F-4C55-B272-E90D54D2DD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68F-4C55-B272-E90D54D2DD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68F-4C55-B272-E90D54D2DD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68F-4C55-B272-E90D54D2DD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68F-4C55-B272-E90D54D2DD0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68F-4C55-B272-E90D54D2D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GB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Лист1!$F$23:$J$23</c:f>
              <c:strCache>
                <c:ptCount val="5"/>
                <c:pt idx="0">
                  <c:v>НЕ-лубрицированный</c:v>
                </c:pt>
                <c:pt idx="1">
                  <c:v>НЕ-лубрицированный</c:v>
                </c:pt>
                <c:pt idx="2">
                  <c:v>Лубрицированный</c:v>
                </c:pt>
                <c:pt idx="3">
                  <c:v>Постоянный Фолей</c:v>
                </c:pt>
                <c:pt idx="4">
                  <c:v>Выдавливание</c:v>
                </c:pt>
              </c:strCache>
            </c:strRef>
          </c:cat>
          <c:val>
            <c:numRef>
              <c:f>Лист1!$F$24:$J$24</c:f>
              <c:numCache>
                <c:formatCode>0%</c:formatCode>
                <c:ptCount val="5"/>
                <c:pt idx="0">
                  <c:v>0.28000000000000008</c:v>
                </c:pt>
                <c:pt idx="1">
                  <c:v>0.18000000000000024</c:v>
                </c:pt>
                <c:pt idx="2">
                  <c:v>3.7999999999999999E-2</c:v>
                </c:pt>
                <c:pt idx="3">
                  <c:v>0.30000000000000032</c:v>
                </c:pt>
                <c:pt idx="4">
                  <c:v>0.38000000000000261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8F-4C55-B272-E90D54D2D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41952"/>
        <c:axId val="107541560"/>
      </c:barChart>
      <c:catAx>
        <c:axId val="10754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541560"/>
        <c:crosses val="autoZero"/>
        <c:auto val="1"/>
        <c:lblAlgn val="ctr"/>
        <c:lblOffset val="100"/>
        <c:noMultiLvlLbl val="0"/>
      </c:catAx>
      <c:valAx>
        <c:axId val="107541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754195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0291D-FF1B-4EF3-A51E-27FF772258BF}" type="doc">
      <dgm:prSet loTypeId="urn:microsoft.com/office/officeart/2005/8/layout/matrix1" loCatId="matrix" qsTypeId="urn:microsoft.com/office/officeart/2005/8/quickstyle/simple1#7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34BDCA0-C4F0-4777-A283-617CE9B8A78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Периодическая катетеризация 4-6 раз в день</a:t>
          </a:r>
          <a:endParaRPr lang="en-US" dirty="0">
            <a:solidFill>
              <a:schemeClr val="bg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DFA9F728-4548-4377-BDFB-C3FCA8E037EC}" type="parTrans" cxnId="{0514E9EE-350A-4F07-B466-AD529678EF7A}">
      <dgm:prSet/>
      <dgm:spPr/>
      <dgm:t>
        <a:bodyPr/>
        <a:lstStyle/>
        <a:p>
          <a:endParaRPr lang="en-US"/>
        </a:p>
      </dgm:t>
    </dgm:pt>
    <dgm:pt modelId="{9DCE74F4-5DF8-46B6-BFD4-D26E6972F603}" type="sibTrans" cxnId="{0514E9EE-350A-4F07-B466-AD529678EF7A}">
      <dgm:prSet/>
      <dgm:spPr/>
      <dgm:t>
        <a:bodyPr/>
        <a:lstStyle/>
        <a:p>
          <a:endParaRPr lang="en-US"/>
        </a:p>
      </dgm:t>
    </dgm:pt>
    <dgm:pt modelId="{89DBB0AA-B706-481B-A7D7-089BE968C312}">
      <dgm:prSet phldrT="[Text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Самый низкий риск осложнений!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  <a:p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(Bakke et al 1997,Chai et al 1995, De Ruz et al 2000, Maynard et al1982, 1984 and 1986, Dewire et al 1992, Perkash et al 1993)</a:t>
          </a:r>
        </a:p>
      </dgm:t>
    </dgm:pt>
    <dgm:pt modelId="{09BC350E-0D86-41E0-AB3D-0CE268CC8467}" type="parTrans" cxnId="{FD31302B-FA26-48C9-B062-59DBF2622B94}">
      <dgm:prSet/>
      <dgm:spPr/>
      <dgm:t>
        <a:bodyPr/>
        <a:lstStyle/>
        <a:p>
          <a:endParaRPr lang="en-US"/>
        </a:p>
      </dgm:t>
    </dgm:pt>
    <dgm:pt modelId="{3B4517D3-2426-4938-8C09-4F682AE433E0}" type="sibTrans" cxnId="{FD31302B-FA26-48C9-B062-59DBF2622B94}">
      <dgm:prSet/>
      <dgm:spPr/>
      <dgm:t>
        <a:bodyPr/>
        <a:lstStyle/>
        <a:p>
          <a:endParaRPr lang="en-US"/>
        </a:p>
      </dgm:t>
    </dgm:pt>
    <dgm:pt modelId="{AA7740B3-B195-4BCC-A2EF-3877FCFE390B}">
      <dgm:prSet phldrT="[Text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Независимость от медицинского персонала!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  <a:p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(Geddis et al 2009)</a:t>
          </a:r>
        </a:p>
      </dgm:t>
    </dgm:pt>
    <dgm:pt modelId="{08F97DC7-D801-49AC-B661-99E9D71FE8BE}" type="parTrans" cxnId="{6DC545BB-9EDE-4151-A9F1-45DC51A5C862}">
      <dgm:prSet/>
      <dgm:spPr/>
      <dgm:t>
        <a:bodyPr/>
        <a:lstStyle/>
        <a:p>
          <a:endParaRPr lang="en-US"/>
        </a:p>
      </dgm:t>
    </dgm:pt>
    <dgm:pt modelId="{AA664203-24C1-48F1-8D1A-CE0EC27D5B26}" type="sibTrans" cxnId="{6DC545BB-9EDE-4151-A9F1-45DC51A5C862}">
      <dgm:prSet/>
      <dgm:spPr/>
      <dgm:t>
        <a:bodyPr/>
        <a:lstStyle/>
        <a:p>
          <a:endParaRPr lang="en-US"/>
        </a:p>
      </dgm:t>
    </dgm:pt>
    <dgm:pt modelId="{4359E9F1-2017-4043-8110-9161DF69EA5E}">
      <dgm:prSet phldrT="[Text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Улучшение качества жизни!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  <a:p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(Pannek et al 2009)</a:t>
          </a:r>
        </a:p>
      </dgm:t>
    </dgm:pt>
    <dgm:pt modelId="{93766495-D415-4A8B-B31C-C139C7E969E6}" type="parTrans" cxnId="{BBAB7642-E060-49B0-93FF-20B9B6FC6235}">
      <dgm:prSet/>
      <dgm:spPr/>
      <dgm:t>
        <a:bodyPr/>
        <a:lstStyle/>
        <a:p>
          <a:endParaRPr lang="en-US"/>
        </a:p>
      </dgm:t>
    </dgm:pt>
    <dgm:pt modelId="{ED373C9F-FDB3-4E85-BF80-14C0504A6507}" type="sibTrans" cxnId="{BBAB7642-E060-49B0-93FF-20B9B6FC6235}">
      <dgm:prSet/>
      <dgm:spPr/>
      <dgm:t>
        <a:bodyPr/>
        <a:lstStyle/>
        <a:p>
          <a:endParaRPr lang="en-US"/>
        </a:p>
      </dgm:t>
    </dgm:pt>
    <dgm:pt modelId="{75CABB99-065D-4AC3-936D-DE122DC3115F}">
      <dgm:prSet phldrT="[Text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Сохраняет сексуальную функцию!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  <a:p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(</a:t>
          </a:r>
          <a:r>
            <a:rPr lang="en-US" sz="1000" dirty="0" err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VaidyanaImpnthan</a:t>
          </a:r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 et al 1998, Wilde et al 2003)</a:t>
          </a:r>
        </a:p>
      </dgm:t>
    </dgm:pt>
    <dgm:pt modelId="{592A2DAA-92C0-4A1A-BF6B-8CC11BF24F88}" type="parTrans" cxnId="{A3294D12-22A3-42B7-871E-89D33B215559}">
      <dgm:prSet/>
      <dgm:spPr/>
      <dgm:t>
        <a:bodyPr/>
        <a:lstStyle/>
        <a:p>
          <a:endParaRPr lang="en-US"/>
        </a:p>
      </dgm:t>
    </dgm:pt>
    <dgm:pt modelId="{A0FAD1B9-1D21-4358-A321-61B81B6BCD0C}" type="sibTrans" cxnId="{A3294D12-22A3-42B7-871E-89D33B215559}">
      <dgm:prSet/>
      <dgm:spPr/>
      <dgm:t>
        <a:bodyPr/>
        <a:lstStyle/>
        <a:p>
          <a:endParaRPr lang="en-US"/>
        </a:p>
      </dgm:t>
    </dgm:pt>
    <dgm:pt modelId="{6AC6A288-1575-47E9-97B9-FE138C37DEB0}" type="pres">
      <dgm:prSet presAssocID="{D8E0291D-FF1B-4EF3-A51E-27FF772258B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9DD58A-A6D8-4994-BAA5-05FFA3F534FF}" type="pres">
      <dgm:prSet presAssocID="{D8E0291D-FF1B-4EF3-A51E-27FF772258BF}" presName="matrix" presStyleCnt="0"/>
      <dgm:spPr/>
    </dgm:pt>
    <dgm:pt modelId="{7337C4E4-F969-4807-BA95-62BC0D5DE6C3}" type="pres">
      <dgm:prSet presAssocID="{D8E0291D-FF1B-4EF3-A51E-27FF772258BF}" presName="tile1" presStyleLbl="node1" presStyleIdx="0" presStyleCnt="4"/>
      <dgm:spPr>
        <a:prstGeom prst="rect">
          <a:avLst/>
        </a:prstGeom>
      </dgm:spPr>
    </dgm:pt>
    <dgm:pt modelId="{773547A9-7374-493D-A331-03C49844ABC7}" type="pres">
      <dgm:prSet presAssocID="{D8E0291D-FF1B-4EF3-A51E-27FF772258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A0E2F30-6E05-4680-9B30-20814BC5B2FB}" type="pres">
      <dgm:prSet presAssocID="{D8E0291D-FF1B-4EF3-A51E-27FF772258BF}" presName="tile2" presStyleLbl="node1" presStyleIdx="1" presStyleCnt="4" custLinFactNeighborX="600" custLinFactNeighborY="326"/>
      <dgm:spPr>
        <a:prstGeom prst="rect">
          <a:avLst/>
        </a:prstGeom>
      </dgm:spPr>
    </dgm:pt>
    <dgm:pt modelId="{D3FAFF6C-B78D-4981-89F7-7DD6EE31C648}" type="pres">
      <dgm:prSet presAssocID="{D8E0291D-FF1B-4EF3-A51E-27FF772258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406D9FF-30AB-4CA0-8151-FC70619B856F}" type="pres">
      <dgm:prSet presAssocID="{D8E0291D-FF1B-4EF3-A51E-27FF772258BF}" presName="tile3" presStyleLbl="node1" presStyleIdx="2" presStyleCnt="4"/>
      <dgm:spPr>
        <a:prstGeom prst="rect">
          <a:avLst/>
        </a:prstGeom>
      </dgm:spPr>
    </dgm:pt>
    <dgm:pt modelId="{A969BBE5-255B-411F-ABE9-9CD1CCEE64B4}" type="pres">
      <dgm:prSet presAssocID="{D8E0291D-FF1B-4EF3-A51E-27FF772258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3D86828-0DAD-485D-8ED1-4472F1C0A6E9}" type="pres">
      <dgm:prSet presAssocID="{D8E0291D-FF1B-4EF3-A51E-27FF772258BF}" presName="tile4" presStyleLbl="node1" presStyleIdx="3" presStyleCnt="4" custLinFactNeighborX="4073" custLinFactNeighborY="15293"/>
      <dgm:spPr>
        <a:prstGeom prst="rect">
          <a:avLst/>
        </a:prstGeom>
      </dgm:spPr>
    </dgm:pt>
    <dgm:pt modelId="{FE79BCA9-DE49-42E8-A93E-BFC4C125BB6B}" type="pres">
      <dgm:prSet presAssocID="{D8E0291D-FF1B-4EF3-A51E-27FF772258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4A4DF30-8B84-42EE-8D87-6C03EF7AAD32}" type="pres">
      <dgm:prSet presAssocID="{D8E0291D-FF1B-4EF3-A51E-27FF772258BF}" presName="centerTile" presStyleLbl="fgShp" presStyleIdx="0" presStyleCnt="1">
        <dgm:presLayoutVars>
          <dgm:chMax val="0"/>
          <dgm:chPref val="0"/>
        </dgm:presLayoutVars>
      </dgm:prSet>
      <dgm:spPr>
        <a:prstGeom prst="rect">
          <a:avLst/>
        </a:prstGeom>
      </dgm:spPr>
    </dgm:pt>
  </dgm:ptLst>
  <dgm:cxnLst>
    <dgm:cxn modelId="{A3294D12-22A3-42B7-871E-89D33B215559}" srcId="{434BDCA0-C4F0-4777-A283-617CE9B8A78B}" destId="{75CABB99-065D-4AC3-936D-DE122DC3115F}" srcOrd="3" destOrd="0" parTransId="{592A2DAA-92C0-4A1A-BF6B-8CC11BF24F88}" sibTransId="{A0FAD1B9-1D21-4358-A321-61B81B6BCD0C}"/>
    <dgm:cxn modelId="{94BAA926-F868-454D-B15E-9F9CC962F3F7}" type="presOf" srcId="{89DBB0AA-B706-481B-A7D7-089BE968C312}" destId="{773547A9-7374-493D-A331-03C49844ABC7}" srcOrd="1" destOrd="0" presId="urn:microsoft.com/office/officeart/2005/8/layout/matrix1"/>
    <dgm:cxn modelId="{FD31302B-FA26-48C9-B062-59DBF2622B94}" srcId="{434BDCA0-C4F0-4777-A283-617CE9B8A78B}" destId="{89DBB0AA-B706-481B-A7D7-089BE968C312}" srcOrd="0" destOrd="0" parTransId="{09BC350E-0D86-41E0-AB3D-0CE268CC8467}" sibTransId="{3B4517D3-2426-4938-8C09-4F682AE433E0}"/>
    <dgm:cxn modelId="{75F97932-E0FB-45BB-9799-B157853D52A3}" type="presOf" srcId="{AA7740B3-B195-4BCC-A2EF-3877FCFE390B}" destId="{AA0E2F30-6E05-4680-9B30-20814BC5B2FB}" srcOrd="0" destOrd="0" presId="urn:microsoft.com/office/officeart/2005/8/layout/matrix1"/>
    <dgm:cxn modelId="{BBAB7642-E060-49B0-93FF-20B9B6FC6235}" srcId="{434BDCA0-C4F0-4777-A283-617CE9B8A78B}" destId="{4359E9F1-2017-4043-8110-9161DF69EA5E}" srcOrd="2" destOrd="0" parTransId="{93766495-D415-4A8B-B31C-C139C7E969E6}" sibTransId="{ED373C9F-FDB3-4E85-BF80-14C0504A6507}"/>
    <dgm:cxn modelId="{A45FE67F-073B-4296-B8DB-38928005AC27}" type="presOf" srcId="{4359E9F1-2017-4043-8110-9161DF69EA5E}" destId="{A969BBE5-255B-411F-ABE9-9CD1CCEE64B4}" srcOrd="1" destOrd="0" presId="urn:microsoft.com/office/officeart/2005/8/layout/matrix1"/>
    <dgm:cxn modelId="{5E62658A-6830-49DB-A53A-0E00632D603B}" type="presOf" srcId="{4359E9F1-2017-4043-8110-9161DF69EA5E}" destId="{2406D9FF-30AB-4CA0-8151-FC70619B856F}" srcOrd="0" destOrd="0" presId="urn:microsoft.com/office/officeart/2005/8/layout/matrix1"/>
    <dgm:cxn modelId="{5B6C8696-F278-41E2-A50A-5771CA6433CF}" type="presOf" srcId="{AA7740B3-B195-4BCC-A2EF-3877FCFE390B}" destId="{D3FAFF6C-B78D-4981-89F7-7DD6EE31C648}" srcOrd="1" destOrd="0" presId="urn:microsoft.com/office/officeart/2005/8/layout/matrix1"/>
    <dgm:cxn modelId="{A06318AE-9C8A-4FA0-919E-A024C7406EE2}" type="presOf" srcId="{75CABB99-065D-4AC3-936D-DE122DC3115F}" destId="{FE79BCA9-DE49-42E8-A93E-BFC4C125BB6B}" srcOrd="1" destOrd="0" presId="urn:microsoft.com/office/officeart/2005/8/layout/matrix1"/>
    <dgm:cxn modelId="{911D8EAF-612A-4413-A0E6-35080992D4FE}" type="presOf" srcId="{89DBB0AA-B706-481B-A7D7-089BE968C312}" destId="{7337C4E4-F969-4807-BA95-62BC0D5DE6C3}" srcOrd="0" destOrd="0" presId="urn:microsoft.com/office/officeart/2005/8/layout/matrix1"/>
    <dgm:cxn modelId="{6DC545BB-9EDE-4151-A9F1-45DC51A5C862}" srcId="{434BDCA0-C4F0-4777-A283-617CE9B8A78B}" destId="{AA7740B3-B195-4BCC-A2EF-3877FCFE390B}" srcOrd="1" destOrd="0" parTransId="{08F97DC7-D801-49AC-B661-99E9D71FE8BE}" sibTransId="{AA664203-24C1-48F1-8D1A-CE0EC27D5B26}"/>
    <dgm:cxn modelId="{57C35BDE-AA6A-4144-AEEB-383812ABBEC0}" type="presOf" srcId="{434BDCA0-C4F0-4777-A283-617CE9B8A78B}" destId="{24A4DF30-8B84-42EE-8D87-6C03EF7AAD32}" srcOrd="0" destOrd="0" presId="urn:microsoft.com/office/officeart/2005/8/layout/matrix1"/>
    <dgm:cxn modelId="{E6D8B5E7-C872-456B-A3D4-44D3941E1CE6}" type="presOf" srcId="{75CABB99-065D-4AC3-936D-DE122DC3115F}" destId="{83D86828-0DAD-485D-8ED1-4472F1C0A6E9}" srcOrd="0" destOrd="0" presId="urn:microsoft.com/office/officeart/2005/8/layout/matrix1"/>
    <dgm:cxn modelId="{0514E9EE-350A-4F07-B466-AD529678EF7A}" srcId="{D8E0291D-FF1B-4EF3-A51E-27FF772258BF}" destId="{434BDCA0-C4F0-4777-A283-617CE9B8A78B}" srcOrd="0" destOrd="0" parTransId="{DFA9F728-4548-4377-BDFB-C3FCA8E037EC}" sibTransId="{9DCE74F4-5DF8-46B6-BFD4-D26E6972F603}"/>
    <dgm:cxn modelId="{2B4EC2F4-8FA1-46F0-A0B5-94EFD4459950}" type="presOf" srcId="{D8E0291D-FF1B-4EF3-A51E-27FF772258BF}" destId="{6AC6A288-1575-47E9-97B9-FE138C37DEB0}" srcOrd="0" destOrd="0" presId="urn:microsoft.com/office/officeart/2005/8/layout/matrix1"/>
    <dgm:cxn modelId="{2FC0B7E0-1C20-459E-A289-94639008705A}" type="presParOf" srcId="{6AC6A288-1575-47E9-97B9-FE138C37DEB0}" destId="{8C9DD58A-A6D8-4994-BAA5-05FFA3F534FF}" srcOrd="0" destOrd="0" presId="urn:microsoft.com/office/officeart/2005/8/layout/matrix1"/>
    <dgm:cxn modelId="{2D484CDF-F94A-4D1B-B733-7D7797779E38}" type="presParOf" srcId="{8C9DD58A-A6D8-4994-BAA5-05FFA3F534FF}" destId="{7337C4E4-F969-4807-BA95-62BC0D5DE6C3}" srcOrd="0" destOrd="0" presId="urn:microsoft.com/office/officeart/2005/8/layout/matrix1"/>
    <dgm:cxn modelId="{B1EC22FC-76B6-4D3C-8C87-A5C02E1637B3}" type="presParOf" srcId="{8C9DD58A-A6D8-4994-BAA5-05FFA3F534FF}" destId="{773547A9-7374-493D-A331-03C49844ABC7}" srcOrd="1" destOrd="0" presId="urn:microsoft.com/office/officeart/2005/8/layout/matrix1"/>
    <dgm:cxn modelId="{173F5696-1710-4091-AF1C-DEC35EB4F9A4}" type="presParOf" srcId="{8C9DD58A-A6D8-4994-BAA5-05FFA3F534FF}" destId="{AA0E2F30-6E05-4680-9B30-20814BC5B2FB}" srcOrd="2" destOrd="0" presId="urn:microsoft.com/office/officeart/2005/8/layout/matrix1"/>
    <dgm:cxn modelId="{B7B1056C-0808-4BEC-96FB-F8EFB938095E}" type="presParOf" srcId="{8C9DD58A-A6D8-4994-BAA5-05FFA3F534FF}" destId="{D3FAFF6C-B78D-4981-89F7-7DD6EE31C648}" srcOrd="3" destOrd="0" presId="urn:microsoft.com/office/officeart/2005/8/layout/matrix1"/>
    <dgm:cxn modelId="{1869F711-BB95-4AC4-9DAE-3FA7258CA632}" type="presParOf" srcId="{8C9DD58A-A6D8-4994-BAA5-05FFA3F534FF}" destId="{2406D9FF-30AB-4CA0-8151-FC70619B856F}" srcOrd="4" destOrd="0" presId="urn:microsoft.com/office/officeart/2005/8/layout/matrix1"/>
    <dgm:cxn modelId="{972B8C86-5FCA-4CFD-92AC-0C9035A27DC0}" type="presParOf" srcId="{8C9DD58A-A6D8-4994-BAA5-05FFA3F534FF}" destId="{A969BBE5-255B-411F-ABE9-9CD1CCEE64B4}" srcOrd="5" destOrd="0" presId="urn:microsoft.com/office/officeart/2005/8/layout/matrix1"/>
    <dgm:cxn modelId="{E0B52FE6-C5E1-4314-AFAF-F33D822F2041}" type="presParOf" srcId="{8C9DD58A-A6D8-4994-BAA5-05FFA3F534FF}" destId="{83D86828-0DAD-485D-8ED1-4472F1C0A6E9}" srcOrd="6" destOrd="0" presId="urn:microsoft.com/office/officeart/2005/8/layout/matrix1"/>
    <dgm:cxn modelId="{5EC065BE-272B-4E7C-85EE-755ADAACE176}" type="presParOf" srcId="{8C9DD58A-A6D8-4994-BAA5-05FFA3F534FF}" destId="{FE79BCA9-DE49-42E8-A93E-BFC4C125BB6B}" srcOrd="7" destOrd="0" presId="urn:microsoft.com/office/officeart/2005/8/layout/matrix1"/>
    <dgm:cxn modelId="{D1C7C1C3-DBC0-48BF-9470-7DF0D9E97840}" type="presParOf" srcId="{6AC6A288-1575-47E9-97B9-FE138C37DEB0}" destId="{24A4DF30-8B84-42EE-8D87-6C03EF7AAD3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7C4E4-F969-4807-BA95-62BC0D5DE6C3}">
      <dsp:nvSpPr>
        <dsp:cNvPr id="0" name=""/>
        <dsp:cNvSpPr/>
      </dsp:nvSpPr>
      <dsp:spPr>
        <a:xfrm rot="16200000">
          <a:off x="711476" y="-711476"/>
          <a:ext cx="1720500" cy="3143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Самый низкий риск осложнений!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(Bakke et al 1997,Chai et al 1995, De Ruz et al 2000, Maynard et al1982, 1984 and 1986, Dewire et al 1992, Perkash et al 1993)</a:t>
          </a:r>
        </a:p>
      </dsp:txBody>
      <dsp:txXfrm rot="5400000">
        <a:off x="0" y="0"/>
        <a:ext cx="3143452" cy="1290375"/>
      </dsp:txXfrm>
    </dsp:sp>
    <dsp:sp modelId="{AA0E2F30-6E05-4680-9B30-20814BC5B2FB}">
      <dsp:nvSpPr>
        <dsp:cNvPr id="0" name=""/>
        <dsp:cNvSpPr/>
      </dsp:nvSpPr>
      <dsp:spPr>
        <a:xfrm>
          <a:off x="3143452" y="5608"/>
          <a:ext cx="3143452" cy="1720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Независимость от медицинского персонала!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(Geddis et al 2009)</a:t>
          </a:r>
        </a:p>
      </dsp:txBody>
      <dsp:txXfrm>
        <a:off x="3143452" y="5608"/>
        <a:ext cx="3143452" cy="1290375"/>
      </dsp:txXfrm>
    </dsp:sp>
    <dsp:sp modelId="{2406D9FF-30AB-4CA0-8151-FC70619B856F}">
      <dsp:nvSpPr>
        <dsp:cNvPr id="0" name=""/>
        <dsp:cNvSpPr/>
      </dsp:nvSpPr>
      <dsp:spPr>
        <a:xfrm rot="10800000">
          <a:off x="0" y="1720500"/>
          <a:ext cx="3143452" cy="1720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Улучшение качества жизни!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(Pannek et al 2009)</a:t>
          </a:r>
        </a:p>
      </dsp:txBody>
      <dsp:txXfrm rot="10800000">
        <a:off x="0" y="2150625"/>
        <a:ext cx="3143452" cy="1290375"/>
      </dsp:txXfrm>
    </dsp:sp>
    <dsp:sp modelId="{83D86828-0DAD-485D-8ED1-4472F1C0A6E9}">
      <dsp:nvSpPr>
        <dsp:cNvPr id="0" name=""/>
        <dsp:cNvSpPr/>
      </dsp:nvSpPr>
      <dsp:spPr>
        <a:xfrm rot="5400000">
          <a:off x="3854928" y="1009023"/>
          <a:ext cx="1720500" cy="31434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Сохраняет сексуальную функцию!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(</a:t>
          </a:r>
          <a:r>
            <a:rPr lang="en-US" sz="10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VaidyanaImpnthan</a:t>
          </a: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 et al 1998, Wilde et al 2003)</a:t>
          </a:r>
        </a:p>
      </dsp:txBody>
      <dsp:txXfrm rot="-5400000">
        <a:off x="3143453" y="2150624"/>
        <a:ext cx="3143452" cy="1290375"/>
      </dsp:txXfrm>
    </dsp:sp>
    <dsp:sp modelId="{24A4DF30-8B84-42EE-8D87-6C03EF7AAD32}">
      <dsp:nvSpPr>
        <dsp:cNvPr id="0" name=""/>
        <dsp:cNvSpPr/>
      </dsp:nvSpPr>
      <dsp:spPr>
        <a:xfrm>
          <a:off x="2200416" y="1290375"/>
          <a:ext cx="1886071" cy="86025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Периодическая катетеризация 4-6 раз в день</a:t>
          </a:r>
          <a:endParaRPr lang="en-US" sz="1700" kern="1200" dirty="0">
            <a:solidFill>
              <a:schemeClr val="bg1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2200416" y="1290375"/>
        <a:ext cx="1886071" cy="86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30" cy="466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5" y="0"/>
            <a:ext cx="3038330" cy="466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8D506-AFFC-47F1-83F1-B59675220066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170"/>
            <a:ext cx="3038330" cy="466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5" y="8830170"/>
            <a:ext cx="3038330" cy="466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CE8B5-EA9C-484A-93A1-A59AD3C1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42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1928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6DCC2FD-5590-45B0-9304-F5328BE63F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78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12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514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151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755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464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375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32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8BF0D6-2AEC-4B2F-90AA-37024D49BF10}" type="slidenum">
              <a:rPr lang="en-GB" smtClean="0"/>
              <a:pPr eaLnBrk="1" hangingPunct="1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521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GB" dirty="0" err="1"/>
              <a:t>Согласно</a:t>
            </a:r>
            <a:r>
              <a:rPr lang="en-GB" dirty="0"/>
              <a:t> </a:t>
            </a:r>
            <a:r>
              <a:rPr lang="en-GB" dirty="0" err="1"/>
              <a:t>рекомендациям</a:t>
            </a:r>
            <a:r>
              <a:rPr lang="en-GB" dirty="0"/>
              <a:t> </a:t>
            </a:r>
            <a:r>
              <a:rPr lang="en-GB" dirty="0" err="1"/>
              <a:t>Европейского</a:t>
            </a:r>
            <a:r>
              <a:rPr lang="en-GB" dirty="0"/>
              <a:t> </a:t>
            </a:r>
            <a:r>
              <a:rPr lang="en-GB" dirty="0" err="1"/>
              <a:t>общества</a:t>
            </a:r>
            <a:r>
              <a:rPr lang="en-GB" dirty="0"/>
              <a:t> </a:t>
            </a:r>
            <a:r>
              <a:rPr lang="en-GB" dirty="0" err="1"/>
              <a:t>урологов</a:t>
            </a:r>
            <a:r>
              <a:rPr lang="en-GB" dirty="0"/>
              <a:t>, </a:t>
            </a:r>
            <a:r>
              <a:rPr lang="en-GB" dirty="0" err="1"/>
              <a:t>основанных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многолетнем</a:t>
            </a:r>
            <a:r>
              <a:rPr lang="en-GB" dirty="0"/>
              <a:t> </a:t>
            </a:r>
            <a:r>
              <a:rPr lang="en-GB" dirty="0" err="1"/>
              <a:t>клиническом</a:t>
            </a:r>
            <a:r>
              <a:rPr lang="en-GB" dirty="0"/>
              <a:t> </a:t>
            </a:r>
            <a:r>
              <a:rPr lang="en-GB" dirty="0" err="1"/>
              <a:t>опыте</a:t>
            </a:r>
            <a:r>
              <a:rPr lang="en-GB" dirty="0"/>
              <a:t>, </a:t>
            </a:r>
            <a:r>
              <a:rPr lang="en-GB" dirty="0" err="1"/>
              <a:t>интермиттирующая</a:t>
            </a:r>
            <a:r>
              <a:rPr lang="en-GB" dirty="0"/>
              <a:t> </a:t>
            </a:r>
            <a:r>
              <a:rPr lang="en-GB" dirty="0" err="1"/>
              <a:t>катетеризация</a:t>
            </a:r>
            <a:r>
              <a:rPr lang="en-GB" dirty="0"/>
              <a:t> </a:t>
            </a:r>
            <a:r>
              <a:rPr lang="en-GB" dirty="0" err="1"/>
              <a:t>является</a:t>
            </a:r>
            <a:r>
              <a:rPr lang="en-GB" dirty="0"/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золотым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стандартом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для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пациентов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с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нейрогенной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дисфункцией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мочевого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пузыря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Катетеризацию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постоянным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катетером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через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мочеиспускательный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канал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или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цистостому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необходимо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использовать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только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в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исключительных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случаях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под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обязательным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медицинским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контролем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GB" dirty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DBCAE5-5FA0-4306-B34C-9657695E96AE}" type="slidenum">
              <a:rPr lang="en-GB" smtClean="0"/>
              <a:pPr eaLnBrk="1" hangingPunct="1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055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997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40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B4F01-48FC-45A3-A637-64FA04776383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315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36EC71-2588-445E-9D37-E6CF73895D9B}" type="slidenum">
              <a:rPr lang="en-GB" smtClean="0"/>
              <a:pPr eaLnBrk="1" hangingPunct="1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943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639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426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427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dirty="0" err="1"/>
              <a:t>Цистостома</a:t>
            </a:r>
            <a:r>
              <a:rPr lang="en-GB" dirty="0"/>
              <a:t> – </a:t>
            </a:r>
            <a:r>
              <a:rPr lang="en-GB" dirty="0" err="1"/>
              <a:t>наиболее</a:t>
            </a:r>
            <a:r>
              <a:rPr lang="en-GB" dirty="0"/>
              <a:t> </a:t>
            </a:r>
            <a:r>
              <a:rPr lang="en-GB" dirty="0" err="1"/>
              <a:t>частый</a:t>
            </a:r>
            <a:r>
              <a:rPr lang="en-GB" dirty="0"/>
              <a:t> </a:t>
            </a:r>
            <a:r>
              <a:rPr lang="en-GB" dirty="0" err="1"/>
              <a:t>метод</a:t>
            </a:r>
            <a:r>
              <a:rPr lang="en-GB" dirty="0"/>
              <a:t>, </a:t>
            </a:r>
            <a:r>
              <a:rPr lang="en-GB" dirty="0" err="1"/>
              <a:t>используемый</a:t>
            </a:r>
            <a:r>
              <a:rPr lang="en-GB" dirty="0"/>
              <a:t> УРОЛОГАМИ. </a:t>
            </a:r>
            <a:r>
              <a:rPr lang="en-GB" dirty="0" err="1"/>
              <a:t>Катетер</a:t>
            </a:r>
            <a:r>
              <a:rPr lang="en-GB" dirty="0"/>
              <a:t> </a:t>
            </a:r>
            <a:r>
              <a:rPr lang="en-GB" dirty="0" err="1"/>
              <a:t>Фолея</a:t>
            </a:r>
            <a:r>
              <a:rPr lang="en-GB" dirty="0"/>
              <a:t> </a:t>
            </a:r>
            <a:r>
              <a:rPr lang="en-GB" dirty="0" err="1"/>
              <a:t>или</a:t>
            </a:r>
            <a:r>
              <a:rPr lang="en-GB" dirty="0"/>
              <a:t> </a:t>
            </a:r>
            <a:r>
              <a:rPr lang="en-GB" dirty="0" err="1"/>
              <a:t>Пеццера</a:t>
            </a:r>
            <a:r>
              <a:rPr lang="en-GB" dirty="0"/>
              <a:t> </a:t>
            </a:r>
            <a:r>
              <a:rPr lang="en-GB" dirty="0" err="1"/>
              <a:t>устанавливается</a:t>
            </a:r>
            <a:r>
              <a:rPr lang="en-GB" dirty="0"/>
              <a:t> </a:t>
            </a:r>
            <a:r>
              <a:rPr lang="en-GB" dirty="0" err="1"/>
              <a:t>мочевой</a:t>
            </a:r>
            <a:r>
              <a:rPr lang="en-GB" dirty="0"/>
              <a:t> </a:t>
            </a:r>
            <a:r>
              <a:rPr lang="en-GB" dirty="0" err="1"/>
              <a:t>пузырь</a:t>
            </a:r>
            <a:r>
              <a:rPr lang="en-GB" dirty="0"/>
              <a:t> </a:t>
            </a:r>
            <a:r>
              <a:rPr lang="en-GB" dirty="0" err="1"/>
              <a:t>через</a:t>
            </a:r>
            <a:r>
              <a:rPr lang="en-GB" dirty="0"/>
              <a:t> </a:t>
            </a:r>
            <a:r>
              <a:rPr lang="en-GB" dirty="0" err="1"/>
              <a:t>стенку</a:t>
            </a:r>
            <a:r>
              <a:rPr lang="en-GB" dirty="0"/>
              <a:t> </a:t>
            </a:r>
            <a:r>
              <a:rPr lang="en-GB" dirty="0" err="1"/>
              <a:t>живота</a:t>
            </a:r>
            <a:r>
              <a:rPr lang="en-GB" dirty="0"/>
              <a:t>. </a:t>
            </a:r>
          </a:p>
          <a:p>
            <a:pPr>
              <a:defRPr/>
            </a:pPr>
            <a:r>
              <a:rPr lang="en-GB" dirty="0" err="1"/>
              <a:t>Наличие</a:t>
            </a:r>
            <a:r>
              <a:rPr lang="en-GB" dirty="0"/>
              <a:t> </a:t>
            </a:r>
            <a:r>
              <a:rPr lang="en-GB" dirty="0" err="1"/>
              <a:t>постоянного</a:t>
            </a:r>
            <a:r>
              <a:rPr lang="en-GB" dirty="0"/>
              <a:t> </a:t>
            </a:r>
            <a:r>
              <a:rPr lang="en-GB" dirty="0" err="1"/>
              <a:t>катетера</a:t>
            </a:r>
            <a:r>
              <a:rPr lang="en-GB" dirty="0"/>
              <a:t> в </a:t>
            </a:r>
            <a:r>
              <a:rPr lang="en-GB" dirty="0" err="1"/>
              <a:t>мочевом</a:t>
            </a:r>
            <a:r>
              <a:rPr lang="en-GB" dirty="0"/>
              <a:t> </a:t>
            </a:r>
            <a:r>
              <a:rPr lang="en-GB" dirty="0" err="1"/>
              <a:t>пузыре</a:t>
            </a:r>
            <a:r>
              <a:rPr lang="en-GB" dirty="0"/>
              <a:t> </a:t>
            </a:r>
            <a:r>
              <a:rPr lang="en-GB" dirty="0" err="1"/>
              <a:t>приводит</a:t>
            </a:r>
            <a:r>
              <a:rPr lang="en-GB" dirty="0"/>
              <a:t> к </a:t>
            </a:r>
            <a:r>
              <a:rPr lang="en-GB" dirty="0" err="1"/>
              <a:t>тому</a:t>
            </a:r>
            <a:r>
              <a:rPr lang="en-GB" dirty="0"/>
              <a:t>, </a:t>
            </a:r>
            <a:r>
              <a:rPr lang="en-GB" dirty="0" err="1"/>
              <a:t>что</a:t>
            </a:r>
            <a:r>
              <a:rPr lang="en-GB" dirty="0"/>
              <a:t> </a:t>
            </a:r>
            <a:r>
              <a:rPr lang="en-GB" dirty="0" err="1"/>
              <a:t>мочевой</a:t>
            </a:r>
            <a:r>
              <a:rPr lang="en-GB" dirty="0"/>
              <a:t> </a:t>
            </a:r>
            <a:r>
              <a:rPr lang="en-GB" dirty="0" err="1"/>
              <a:t>пузырь</a:t>
            </a:r>
            <a:r>
              <a:rPr lang="en-GB" dirty="0"/>
              <a:t>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выполняет</a:t>
            </a:r>
            <a:r>
              <a:rPr lang="en-GB" dirty="0"/>
              <a:t> </a:t>
            </a:r>
            <a:r>
              <a:rPr lang="en-GB" dirty="0" err="1"/>
              <a:t>свою</a:t>
            </a:r>
            <a:r>
              <a:rPr lang="en-GB" dirty="0"/>
              <a:t> </a:t>
            </a:r>
            <a:r>
              <a:rPr lang="en-GB" dirty="0" err="1"/>
              <a:t>функцию</a:t>
            </a:r>
            <a:r>
              <a:rPr lang="en-GB" dirty="0"/>
              <a:t> </a:t>
            </a:r>
            <a:r>
              <a:rPr lang="en-GB" dirty="0" err="1"/>
              <a:t>как</a:t>
            </a:r>
            <a:r>
              <a:rPr lang="en-GB" dirty="0"/>
              <a:t> </a:t>
            </a:r>
            <a:r>
              <a:rPr lang="en-GB" dirty="0" err="1"/>
              <a:t>резервуара</a:t>
            </a:r>
            <a:r>
              <a:rPr lang="en-GB" dirty="0"/>
              <a:t>, </a:t>
            </a:r>
            <a:r>
              <a:rPr lang="en-GB" dirty="0" err="1"/>
              <a:t>т.е</a:t>
            </a:r>
            <a:r>
              <a:rPr lang="en-GB" dirty="0"/>
              <a:t>. </a:t>
            </a:r>
            <a:r>
              <a:rPr lang="en-GB" dirty="0" err="1"/>
              <a:t>он</a:t>
            </a:r>
            <a:r>
              <a:rPr lang="en-GB" dirty="0"/>
              <a:t>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наполняется</a:t>
            </a:r>
            <a:r>
              <a:rPr lang="en-GB" dirty="0"/>
              <a:t>, </a:t>
            </a:r>
            <a:r>
              <a:rPr lang="en-GB" dirty="0" err="1"/>
              <a:t>соответственно</a:t>
            </a:r>
            <a:r>
              <a:rPr lang="en-GB" dirty="0"/>
              <a:t>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растягивается</a:t>
            </a:r>
            <a:r>
              <a:rPr lang="en-GB" dirty="0"/>
              <a:t> и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увеличивается</a:t>
            </a:r>
            <a:r>
              <a:rPr lang="en-GB" dirty="0"/>
              <a:t> в </a:t>
            </a:r>
            <a:r>
              <a:rPr lang="en-GB" dirty="0" err="1"/>
              <a:t>объеме</a:t>
            </a:r>
            <a:r>
              <a:rPr lang="en-GB" dirty="0"/>
              <a:t>, и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сокращается</a:t>
            </a:r>
            <a:r>
              <a:rPr lang="en-GB" dirty="0"/>
              <a:t>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выведения</a:t>
            </a:r>
            <a:r>
              <a:rPr lang="en-GB" dirty="0"/>
              <a:t> </a:t>
            </a:r>
            <a:r>
              <a:rPr lang="en-GB" dirty="0" err="1"/>
              <a:t>мочи</a:t>
            </a:r>
            <a:r>
              <a:rPr lang="en-GB" dirty="0"/>
              <a:t>. </a:t>
            </a:r>
            <a:r>
              <a:rPr lang="en-GB" dirty="0" err="1"/>
              <a:t>Давления</a:t>
            </a:r>
            <a:r>
              <a:rPr lang="en-GB" dirty="0"/>
              <a:t> </a:t>
            </a:r>
            <a:r>
              <a:rPr lang="en-GB" dirty="0" err="1"/>
              <a:t>мочи</a:t>
            </a:r>
            <a:r>
              <a:rPr lang="en-GB" dirty="0"/>
              <a:t> в </a:t>
            </a:r>
            <a:r>
              <a:rPr lang="en-GB" dirty="0" err="1"/>
              <a:t>мочевом</a:t>
            </a:r>
            <a:r>
              <a:rPr lang="en-GB" dirty="0"/>
              <a:t> </a:t>
            </a:r>
            <a:r>
              <a:rPr lang="en-GB" dirty="0" err="1"/>
              <a:t>пузыре</a:t>
            </a:r>
            <a:r>
              <a:rPr lang="en-GB" dirty="0"/>
              <a:t> </a:t>
            </a:r>
            <a:r>
              <a:rPr lang="en-GB" dirty="0" err="1"/>
              <a:t>нет</a:t>
            </a:r>
            <a:r>
              <a:rPr lang="en-GB" dirty="0"/>
              <a:t>. </a:t>
            </a:r>
            <a:r>
              <a:rPr lang="en-GB" dirty="0" err="1"/>
              <a:t>Мочевой</a:t>
            </a:r>
            <a:r>
              <a:rPr lang="en-GB" dirty="0"/>
              <a:t> </a:t>
            </a:r>
            <a:r>
              <a:rPr lang="en-GB" dirty="0" err="1"/>
              <a:t>пузырь</a:t>
            </a:r>
            <a:r>
              <a:rPr lang="en-GB" dirty="0"/>
              <a:t> </a:t>
            </a:r>
            <a:r>
              <a:rPr lang="en-GB" dirty="0" err="1"/>
              <a:t>атрофируется</a:t>
            </a:r>
            <a:r>
              <a:rPr lang="en-GB" dirty="0"/>
              <a:t>: </a:t>
            </a:r>
            <a:r>
              <a:rPr lang="en-GB" dirty="0" err="1"/>
              <a:t>через</a:t>
            </a:r>
            <a:r>
              <a:rPr lang="en-GB" dirty="0"/>
              <a:t> 1- 2 </a:t>
            </a:r>
            <a:r>
              <a:rPr lang="en-GB" dirty="0" err="1"/>
              <a:t>месяца</a:t>
            </a:r>
            <a:r>
              <a:rPr lang="en-GB" dirty="0"/>
              <a:t> </a:t>
            </a:r>
            <a:r>
              <a:rPr lang="en-GB" dirty="0" err="1"/>
              <a:t>наличия</a:t>
            </a:r>
            <a:r>
              <a:rPr lang="en-GB" dirty="0"/>
              <a:t> </a:t>
            </a:r>
            <a:r>
              <a:rPr lang="en-GB" dirty="0" err="1"/>
              <a:t>цистостомы</a:t>
            </a:r>
            <a:r>
              <a:rPr lang="en-GB" dirty="0"/>
              <a:t> </a:t>
            </a:r>
            <a:r>
              <a:rPr lang="en-GB" dirty="0" err="1"/>
              <a:t>наступают</a:t>
            </a:r>
            <a:r>
              <a:rPr lang="en-GB" dirty="0"/>
              <a:t> </a:t>
            </a:r>
            <a:r>
              <a:rPr lang="en-GB" dirty="0" err="1"/>
              <a:t>склеротические</a:t>
            </a:r>
            <a:r>
              <a:rPr lang="en-GB" dirty="0"/>
              <a:t> </a:t>
            </a:r>
            <a:r>
              <a:rPr lang="en-GB" dirty="0" err="1"/>
              <a:t>изменения</a:t>
            </a:r>
            <a:r>
              <a:rPr lang="en-GB" dirty="0"/>
              <a:t> в </a:t>
            </a:r>
            <a:r>
              <a:rPr lang="en-GB" dirty="0" err="1"/>
              <a:t>стенке</a:t>
            </a:r>
            <a:r>
              <a:rPr lang="en-GB" dirty="0"/>
              <a:t> </a:t>
            </a:r>
            <a:r>
              <a:rPr lang="en-GB" dirty="0" err="1"/>
              <a:t>мочевого</a:t>
            </a:r>
            <a:r>
              <a:rPr lang="en-GB" dirty="0"/>
              <a:t> </a:t>
            </a:r>
            <a:r>
              <a:rPr lang="en-GB" dirty="0" err="1"/>
              <a:t>пузыря</a:t>
            </a:r>
            <a:r>
              <a:rPr lang="en-GB" dirty="0"/>
              <a:t>, </a:t>
            </a:r>
            <a:r>
              <a:rPr lang="en-GB" dirty="0" err="1"/>
              <a:t>он</a:t>
            </a:r>
            <a:r>
              <a:rPr lang="en-GB" dirty="0"/>
              <a:t> </a:t>
            </a:r>
            <a:r>
              <a:rPr lang="en-GB" dirty="0" err="1"/>
              <a:t>значительно</a:t>
            </a:r>
            <a:r>
              <a:rPr lang="en-GB" dirty="0"/>
              <a:t> </a:t>
            </a:r>
            <a:r>
              <a:rPr lang="en-GB" dirty="0" err="1"/>
              <a:t>уменьшается</a:t>
            </a:r>
            <a:r>
              <a:rPr lang="en-GB" dirty="0"/>
              <a:t> в </a:t>
            </a:r>
            <a:r>
              <a:rPr lang="en-GB" dirty="0" err="1"/>
              <a:t>размерах</a:t>
            </a:r>
            <a:r>
              <a:rPr lang="en-GB" dirty="0"/>
              <a:t> – </a:t>
            </a:r>
            <a:r>
              <a:rPr lang="en-GB" dirty="0" err="1"/>
              <a:t>емкость</a:t>
            </a:r>
            <a:r>
              <a:rPr lang="en-GB" dirty="0"/>
              <a:t> </a:t>
            </a:r>
            <a:r>
              <a:rPr lang="en-GB" dirty="0" err="1"/>
              <a:t>может</a:t>
            </a:r>
            <a:r>
              <a:rPr lang="en-GB" dirty="0"/>
              <a:t> </a:t>
            </a:r>
            <a:r>
              <a:rPr lang="en-GB" dirty="0" err="1"/>
              <a:t>составлять</a:t>
            </a:r>
            <a:r>
              <a:rPr lang="en-GB" dirty="0"/>
              <a:t> </a:t>
            </a:r>
            <a:r>
              <a:rPr lang="en-GB" dirty="0" err="1"/>
              <a:t>около</a:t>
            </a:r>
            <a:r>
              <a:rPr lang="en-GB" dirty="0"/>
              <a:t> 100 </a:t>
            </a:r>
            <a:r>
              <a:rPr lang="en-GB" dirty="0" err="1"/>
              <a:t>мл</a:t>
            </a:r>
            <a:r>
              <a:rPr lang="en-GB" dirty="0"/>
              <a:t> (</a:t>
            </a:r>
            <a:r>
              <a:rPr lang="en-GB" dirty="0" err="1"/>
              <a:t>при</a:t>
            </a:r>
            <a:r>
              <a:rPr lang="en-GB" dirty="0"/>
              <a:t> </a:t>
            </a:r>
            <a:r>
              <a:rPr lang="en-GB" dirty="0" err="1"/>
              <a:t>норме</a:t>
            </a:r>
            <a:r>
              <a:rPr lang="en-GB" dirty="0"/>
              <a:t> </a:t>
            </a:r>
            <a:r>
              <a:rPr lang="en-GB" dirty="0" err="1"/>
              <a:t>до</a:t>
            </a:r>
            <a:r>
              <a:rPr lang="en-GB" dirty="0"/>
              <a:t> 500). </a:t>
            </a:r>
            <a:r>
              <a:rPr lang="en-GB" dirty="0" err="1"/>
              <a:t>Если</a:t>
            </a:r>
            <a:r>
              <a:rPr lang="en-GB" dirty="0"/>
              <a:t> </a:t>
            </a:r>
            <a:r>
              <a:rPr lang="en-GB" dirty="0" err="1"/>
              <a:t>пациент</a:t>
            </a:r>
            <a:r>
              <a:rPr lang="en-GB" dirty="0"/>
              <a:t> </a:t>
            </a:r>
            <a:r>
              <a:rPr lang="en-GB" dirty="0" err="1"/>
              <a:t>захочет</a:t>
            </a:r>
            <a:r>
              <a:rPr lang="en-GB" dirty="0"/>
              <a:t> </a:t>
            </a:r>
            <a:r>
              <a:rPr lang="en-GB" dirty="0" err="1"/>
              <a:t>избавиться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цистостомы</a:t>
            </a:r>
            <a:r>
              <a:rPr lang="en-GB" dirty="0"/>
              <a:t> и </a:t>
            </a:r>
            <a:r>
              <a:rPr lang="en-GB" dirty="0" err="1"/>
              <a:t>перейти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интермиттирующую</a:t>
            </a:r>
            <a:r>
              <a:rPr lang="en-GB" dirty="0"/>
              <a:t> </a:t>
            </a:r>
            <a:r>
              <a:rPr lang="en-GB" dirty="0" err="1"/>
              <a:t>катетеризацию</a:t>
            </a:r>
            <a:r>
              <a:rPr lang="en-GB" dirty="0"/>
              <a:t>, </a:t>
            </a:r>
            <a:r>
              <a:rPr lang="en-GB" dirty="0" err="1"/>
              <a:t>то</a:t>
            </a:r>
            <a:r>
              <a:rPr lang="en-GB" dirty="0"/>
              <a:t>, </a:t>
            </a:r>
            <a:r>
              <a:rPr lang="en-GB" dirty="0" err="1"/>
              <a:t>закрыв</a:t>
            </a:r>
            <a:r>
              <a:rPr lang="en-GB" dirty="0"/>
              <a:t> </a:t>
            </a:r>
            <a:r>
              <a:rPr lang="en-GB" dirty="0" err="1"/>
              <a:t>цистостому</a:t>
            </a:r>
            <a:r>
              <a:rPr lang="en-GB" dirty="0"/>
              <a:t>, </a:t>
            </a:r>
            <a:r>
              <a:rPr lang="en-GB" dirty="0" err="1"/>
              <a:t>при</a:t>
            </a:r>
            <a:r>
              <a:rPr lang="en-GB" dirty="0"/>
              <a:t> </a:t>
            </a:r>
            <a:r>
              <a:rPr lang="en-GB" dirty="0" err="1"/>
              <a:t>емкости</a:t>
            </a:r>
            <a:r>
              <a:rPr lang="en-GB" dirty="0"/>
              <a:t> </a:t>
            </a:r>
            <a:r>
              <a:rPr lang="en-GB" dirty="0" err="1"/>
              <a:t>пузыря</a:t>
            </a:r>
            <a:r>
              <a:rPr lang="en-GB" dirty="0"/>
              <a:t>, </a:t>
            </a:r>
            <a:r>
              <a:rPr lang="en-GB" dirty="0" err="1"/>
              <a:t>например</a:t>
            </a:r>
            <a:r>
              <a:rPr lang="en-GB" dirty="0"/>
              <a:t>, 200 </a:t>
            </a:r>
            <a:r>
              <a:rPr lang="en-GB" dirty="0" err="1"/>
              <a:t>мл</a:t>
            </a:r>
            <a:r>
              <a:rPr lang="en-GB" dirty="0"/>
              <a:t>, </a:t>
            </a:r>
            <a:r>
              <a:rPr lang="en-GB" dirty="0" err="1"/>
              <a:t>пациенту</a:t>
            </a:r>
            <a:r>
              <a:rPr lang="en-GB" dirty="0"/>
              <a:t> </a:t>
            </a:r>
            <a:r>
              <a:rPr lang="en-GB" dirty="0" err="1"/>
              <a:t>придется</a:t>
            </a:r>
            <a:r>
              <a:rPr lang="en-GB" dirty="0"/>
              <a:t> </a:t>
            </a:r>
            <a:r>
              <a:rPr lang="en-GB" dirty="0" err="1"/>
              <a:t>катетеризироваться</a:t>
            </a:r>
            <a:r>
              <a:rPr lang="en-GB" dirty="0"/>
              <a:t> </a:t>
            </a:r>
            <a:r>
              <a:rPr lang="en-GB" dirty="0" err="1"/>
              <a:t>около</a:t>
            </a:r>
            <a:r>
              <a:rPr lang="en-GB" dirty="0"/>
              <a:t> 10 </a:t>
            </a:r>
            <a:r>
              <a:rPr lang="en-GB" dirty="0" err="1"/>
              <a:t>раз</a:t>
            </a:r>
            <a:r>
              <a:rPr lang="en-GB" dirty="0"/>
              <a:t> в </a:t>
            </a:r>
            <a:r>
              <a:rPr lang="en-GB" dirty="0" err="1"/>
              <a:t>сутки</a:t>
            </a:r>
            <a:r>
              <a:rPr lang="en-GB" dirty="0"/>
              <a:t> – </a:t>
            </a:r>
            <a:r>
              <a:rPr lang="en-GB" dirty="0" err="1"/>
              <a:t>это</a:t>
            </a:r>
            <a:r>
              <a:rPr lang="en-GB" dirty="0"/>
              <a:t> </a:t>
            </a:r>
            <a:r>
              <a:rPr lang="en-GB" dirty="0" err="1"/>
              <a:t>очень</a:t>
            </a:r>
            <a:r>
              <a:rPr lang="en-GB" dirty="0"/>
              <a:t> </a:t>
            </a:r>
            <a:r>
              <a:rPr lang="en-GB" dirty="0" err="1"/>
              <a:t>много</a:t>
            </a:r>
            <a:r>
              <a:rPr lang="en-GB" dirty="0"/>
              <a:t>. </a:t>
            </a:r>
          </a:p>
          <a:p>
            <a:pPr>
              <a:defRPr/>
            </a:pPr>
            <a:r>
              <a:rPr lang="en-GB" dirty="0" err="1"/>
              <a:t>Таким</a:t>
            </a:r>
            <a:r>
              <a:rPr lang="en-GB" dirty="0"/>
              <a:t> </a:t>
            </a:r>
            <a:r>
              <a:rPr lang="en-GB" dirty="0" err="1"/>
              <a:t>образом</a:t>
            </a:r>
            <a:r>
              <a:rPr lang="en-GB" dirty="0"/>
              <a:t>, </a:t>
            </a:r>
            <a:r>
              <a:rPr lang="en-GB" dirty="0" err="1"/>
              <a:t>пациента</a:t>
            </a:r>
            <a:r>
              <a:rPr lang="en-GB" dirty="0"/>
              <a:t> с </a:t>
            </a:r>
            <a:r>
              <a:rPr lang="en-GB" dirty="0" err="1"/>
              <a:t>цистостомой</a:t>
            </a:r>
            <a:r>
              <a:rPr lang="en-GB" dirty="0"/>
              <a:t> </a:t>
            </a:r>
            <a:r>
              <a:rPr lang="en-GB" dirty="0" err="1"/>
              <a:t>перевести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интермиттирующую</a:t>
            </a:r>
            <a:r>
              <a:rPr lang="en-GB" dirty="0"/>
              <a:t> </a:t>
            </a:r>
            <a:r>
              <a:rPr lang="en-GB" dirty="0" err="1"/>
              <a:t>катетеризацию</a:t>
            </a:r>
            <a:r>
              <a:rPr lang="en-GB" dirty="0"/>
              <a:t> </a:t>
            </a:r>
            <a:r>
              <a:rPr lang="en-GB" dirty="0" err="1"/>
              <a:t>невозможно</a:t>
            </a:r>
            <a:r>
              <a:rPr lang="en-GB" dirty="0"/>
              <a:t> </a:t>
            </a:r>
            <a:r>
              <a:rPr lang="en-GB" dirty="0" err="1"/>
              <a:t>без</a:t>
            </a:r>
            <a:r>
              <a:rPr lang="en-GB" dirty="0"/>
              <a:t> </a:t>
            </a:r>
            <a:r>
              <a:rPr lang="en-GB" dirty="0" err="1"/>
              <a:t>специфической</a:t>
            </a:r>
            <a:r>
              <a:rPr lang="en-GB" dirty="0"/>
              <a:t> </a:t>
            </a:r>
            <a:r>
              <a:rPr lang="en-GB" dirty="0" err="1"/>
              <a:t>лекарственной</a:t>
            </a:r>
            <a:r>
              <a:rPr lang="en-GB" dirty="0"/>
              <a:t> </a:t>
            </a:r>
            <a:r>
              <a:rPr lang="en-GB" dirty="0" err="1"/>
              <a:t>терапии</a:t>
            </a:r>
            <a:r>
              <a:rPr lang="en-GB" dirty="0"/>
              <a:t>, </a:t>
            </a:r>
            <a:r>
              <a:rPr lang="en-GB" dirty="0" err="1"/>
              <a:t>направленной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увеличение</a:t>
            </a:r>
            <a:r>
              <a:rPr lang="en-GB" dirty="0"/>
              <a:t> </a:t>
            </a:r>
            <a:r>
              <a:rPr lang="en-GB" dirty="0" err="1"/>
              <a:t>емкости</a:t>
            </a:r>
            <a:r>
              <a:rPr lang="en-GB" dirty="0"/>
              <a:t> («</a:t>
            </a:r>
            <a:r>
              <a:rPr lang="en-GB" dirty="0" err="1"/>
              <a:t>растягивание</a:t>
            </a:r>
            <a:r>
              <a:rPr lang="en-GB" dirty="0"/>
              <a:t>») </a:t>
            </a:r>
            <a:r>
              <a:rPr lang="en-GB" dirty="0" err="1"/>
              <a:t>мочевого</a:t>
            </a:r>
            <a:r>
              <a:rPr lang="en-GB" dirty="0"/>
              <a:t> </a:t>
            </a:r>
            <a:r>
              <a:rPr lang="en-GB" dirty="0" err="1"/>
              <a:t>пузыря</a:t>
            </a:r>
            <a:r>
              <a:rPr lang="en-GB" dirty="0"/>
              <a:t> (в </a:t>
            </a:r>
            <a:r>
              <a:rPr lang="en-GB" dirty="0" err="1"/>
              <a:t>реабилитационных</a:t>
            </a:r>
            <a:r>
              <a:rPr lang="en-GB" dirty="0"/>
              <a:t> </a:t>
            </a:r>
            <a:r>
              <a:rPr lang="en-GB" dirty="0" err="1"/>
              <a:t>центрах</a:t>
            </a:r>
            <a:r>
              <a:rPr lang="en-GB" dirty="0"/>
              <a:t>).</a:t>
            </a:r>
          </a:p>
          <a:p>
            <a:pPr>
              <a:defRPr/>
            </a:pPr>
            <a:r>
              <a:rPr lang="en-GB" dirty="0" err="1"/>
              <a:t>Сохранить</a:t>
            </a:r>
            <a:r>
              <a:rPr lang="en-GB" dirty="0"/>
              <a:t> </a:t>
            </a:r>
            <a:r>
              <a:rPr lang="en-GB" dirty="0" err="1"/>
              <a:t>емкость</a:t>
            </a:r>
            <a:r>
              <a:rPr lang="en-GB" dirty="0"/>
              <a:t> </a:t>
            </a:r>
            <a:r>
              <a:rPr lang="en-GB" dirty="0" err="1"/>
              <a:t>мочевого</a:t>
            </a:r>
            <a:r>
              <a:rPr lang="en-GB" dirty="0"/>
              <a:t> </a:t>
            </a:r>
            <a:r>
              <a:rPr lang="en-GB" dirty="0" err="1"/>
              <a:t>пузыря</a:t>
            </a:r>
            <a:r>
              <a:rPr lang="en-GB" dirty="0"/>
              <a:t> </a:t>
            </a:r>
            <a:r>
              <a:rPr lang="en-GB" dirty="0" err="1"/>
              <a:t>при</a:t>
            </a:r>
            <a:r>
              <a:rPr lang="en-GB" dirty="0"/>
              <a:t> </a:t>
            </a:r>
            <a:r>
              <a:rPr lang="en-GB" dirty="0" err="1"/>
              <a:t>цистостоме</a:t>
            </a:r>
            <a:r>
              <a:rPr lang="en-GB" dirty="0"/>
              <a:t> </a:t>
            </a:r>
            <a:r>
              <a:rPr lang="en-GB" dirty="0" err="1"/>
              <a:t>можно</a:t>
            </a:r>
            <a:r>
              <a:rPr lang="en-GB" dirty="0"/>
              <a:t> </a:t>
            </a:r>
            <a:r>
              <a:rPr lang="en-GB" dirty="0" err="1"/>
              <a:t>лишь</a:t>
            </a:r>
            <a:r>
              <a:rPr lang="en-GB" dirty="0"/>
              <a:t> </a:t>
            </a:r>
            <a:r>
              <a:rPr lang="en-GB" dirty="0" err="1"/>
              <a:t>пережимая</a:t>
            </a:r>
            <a:r>
              <a:rPr lang="en-GB" dirty="0"/>
              <a:t> </a:t>
            </a:r>
            <a:r>
              <a:rPr lang="en-GB" dirty="0" err="1"/>
              <a:t>катетер</a:t>
            </a:r>
            <a:r>
              <a:rPr lang="en-GB" dirty="0"/>
              <a:t> </a:t>
            </a:r>
            <a:r>
              <a:rPr lang="en-GB" dirty="0" err="1"/>
              <a:t>Фолея</a:t>
            </a:r>
            <a:r>
              <a:rPr lang="en-GB" dirty="0"/>
              <a:t> </a:t>
            </a:r>
            <a:r>
              <a:rPr lang="en-GB" dirty="0" err="1"/>
              <a:t>зажимом</a:t>
            </a:r>
            <a:r>
              <a:rPr lang="en-GB" dirty="0"/>
              <a:t>, </a:t>
            </a:r>
            <a:r>
              <a:rPr lang="en-GB" dirty="0" err="1"/>
              <a:t>открывая</a:t>
            </a:r>
            <a:r>
              <a:rPr lang="en-GB" dirty="0"/>
              <a:t> </a:t>
            </a:r>
            <a:r>
              <a:rPr lang="en-GB" dirty="0" err="1"/>
              <a:t>его</a:t>
            </a:r>
            <a:r>
              <a:rPr lang="en-GB" dirty="0"/>
              <a:t> </a:t>
            </a:r>
            <a:r>
              <a:rPr lang="en-GB" dirty="0" err="1"/>
              <a:t>только</a:t>
            </a:r>
            <a:r>
              <a:rPr lang="en-GB" dirty="0"/>
              <a:t>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выведения</a:t>
            </a:r>
            <a:r>
              <a:rPr lang="en-GB" dirty="0"/>
              <a:t> </a:t>
            </a:r>
            <a:r>
              <a:rPr lang="en-GB" dirty="0" err="1"/>
              <a:t>мочи</a:t>
            </a:r>
            <a:r>
              <a:rPr lang="en-GB" dirty="0"/>
              <a:t> </a:t>
            </a:r>
            <a:r>
              <a:rPr lang="en-GB" dirty="0" err="1"/>
              <a:t>несколько</a:t>
            </a:r>
            <a:r>
              <a:rPr lang="en-GB" dirty="0"/>
              <a:t> </a:t>
            </a:r>
            <a:r>
              <a:rPr lang="en-GB" dirty="0" err="1"/>
              <a:t>раз</a:t>
            </a:r>
            <a:r>
              <a:rPr lang="en-GB" dirty="0"/>
              <a:t> в </a:t>
            </a:r>
            <a:r>
              <a:rPr lang="en-GB" dirty="0" err="1"/>
              <a:t>день</a:t>
            </a:r>
            <a:r>
              <a:rPr lang="en-GB" dirty="0"/>
              <a:t>.</a:t>
            </a:r>
          </a:p>
          <a:p>
            <a:pPr>
              <a:defRPr/>
            </a:pPr>
            <a:r>
              <a:rPr lang="en-GB" dirty="0" err="1"/>
              <a:t>Цистостома</a:t>
            </a:r>
            <a:r>
              <a:rPr lang="en-GB" dirty="0"/>
              <a:t> </a:t>
            </a:r>
            <a:r>
              <a:rPr lang="en-GB" dirty="0" err="1"/>
              <a:t>приводит</a:t>
            </a:r>
            <a:r>
              <a:rPr lang="en-GB" dirty="0"/>
              <a:t> к </a:t>
            </a:r>
            <a:r>
              <a:rPr lang="en-GB" dirty="0" err="1"/>
              <a:t>постоянному</a:t>
            </a:r>
            <a:r>
              <a:rPr lang="en-GB" dirty="0"/>
              <a:t> </a:t>
            </a:r>
            <a:r>
              <a:rPr lang="en-GB" dirty="0" err="1"/>
              <a:t>инфицированию</a:t>
            </a:r>
            <a:r>
              <a:rPr lang="en-GB" dirty="0"/>
              <a:t> </a:t>
            </a:r>
            <a:r>
              <a:rPr lang="en-GB" dirty="0" err="1"/>
              <a:t>мочевыводящей</a:t>
            </a:r>
            <a:r>
              <a:rPr lang="en-GB" dirty="0"/>
              <a:t> </a:t>
            </a:r>
            <a:r>
              <a:rPr lang="en-GB" dirty="0" err="1"/>
              <a:t>системы</a:t>
            </a:r>
            <a:r>
              <a:rPr lang="en-GB" dirty="0"/>
              <a:t>, </a:t>
            </a:r>
            <a:r>
              <a:rPr lang="en-GB" dirty="0" err="1"/>
              <a:t>что</a:t>
            </a:r>
            <a:r>
              <a:rPr lang="en-GB" dirty="0"/>
              <a:t> в </a:t>
            </a:r>
            <a:r>
              <a:rPr lang="en-GB" dirty="0" err="1"/>
              <a:t>конечном</a:t>
            </a:r>
            <a:r>
              <a:rPr lang="en-GB" dirty="0"/>
              <a:t> </a:t>
            </a:r>
            <a:r>
              <a:rPr lang="en-GB" dirty="0" err="1"/>
              <a:t>итоге</a:t>
            </a:r>
            <a:r>
              <a:rPr lang="en-GB" dirty="0"/>
              <a:t> </a:t>
            </a:r>
            <a:r>
              <a:rPr lang="en-GB" dirty="0" err="1"/>
              <a:t>приводит</a:t>
            </a:r>
            <a:r>
              <a:rPr lang="en-GB" dirty="0"/>
              <a:t> к </a:t>
            </a:r>
            <a:r>
              <a:rPr lang="en-GB" dirty="0" err="1"/>
              <a:t>хроническому</a:t>
            </a:r>
            <a:r>
              <a:rPr lang="en-GB" dirty="0"/>
              <a:t> </a:t>
            </a:r>
            <a:r>
              <a:rPr lang="en-GB" dirty="0" err="1"/>
              <a:t>пиелонефриту</a:t>
            </a:r>
            <a:r>
              <a:rPr lang="en-GB" dirty="0"/>
              <a:t>. </a:t>
            </a:r>
            <a:r>
              <a:rPr lang="en-GB" dirty="0" err="1"/>
              <a:t>Цистостома</a:t>
            </a:r>
            <a:r>
              <a:rPr lang="en-GB" dirty="0"/>
              <a:t> </a:t>
            </a:r>
            <a:r>
              <a:rPr lang="en-GB" dirty="0" err="1"/>
              <a:t>также</a:t>
            </a:r>
            <a:r>
              <a:rPr lang="en-GB" dirty="0"/>
              <a:t> </a:t>
            </a:r>
            <a:r>
              <a:rPr lang="en-GB" dirty="0" err="1"/>
              <a:t>значительно</a:t>
            </a:r>
            <a:r>
              <a:rPr lang="en-GB" dirty="0"/>
              <a:t> </a:t>
            </a:r>
            <a:r>
              <a:rPr lang="en-GB" dirty="0" err="1"/>
              <a:t>увеличивает</a:t>
            </a:r>
            <a:r>
              <a:rPr lang="en-GB" dirty="0"/>
              <a:t> </a:t>
            </a:r>
            <a:r>
              <a:rPr lang="en-GB" dirty="0" err="1"/>
              <a:t>вероятность</a:t>
            </a:r>
            <a:r>
              <a:rPr lang="en-GB" dirty="0"/>
              <a:t> </a:t>
            </a:r>
            <a:r>
              <a:rPr lang="en-GB" dirty="0" err="1"/>
              <a:t>развития</a:t>
            </a:r>
            <a:r>
              <a:rPr lang="en-GB" dirty="0"/>
              <a:t> </a:t>
            </a:r>
            <a:r>
              <a:rPr lang="en-GB" dirty="0" err="1"/>
              <a:t>рака</a:t>
            </a:r>
            <a:r>
              <a:rPr lang="en-GB" dirty="0"/>
              <a:t> </a:t>
            </a:r>
            <a:r>
              <a:rPr lang="en-GB" dirty="0" err="1"/>
              <a:t>мочевого</a:t>
            </a:r>
            <a:r>
              <a:rPr lang="en-GB" dirty="0"/>
              <a:t> </a:t>
            </a:r>
            <a:r>
              <a:rPr lang="en-GB" dirty="0" err="1"/>
              <a:t>пузыря</a:t>
            </a:r>
            <a:r>
              <a:rPr lang="en-GB" dirty="0"/>
              <a:t>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err="1"/>
              <a:t>Выдавливание</a:t>
            </a:r>
            <a:r>
              <a:rPr lang="en-GB" dirty="0"/>
              <a:t> </a:t>
            </a:r>
            <a:r>
              <a:rPr lang="en-GB" dirty="0" err="1"/>
              <a:t>мочи</a:t>
            </a:r>
            <a:r>
              <a:rPr lang="en-GB" dirty="0"/>
              <a:t> (с </a:t>
            </a:r>
            <a:r>
              <a:rPr lang="en-GB" dirty="0" err="1"/>
              <a:t>помощью</a:t>
            </a:r>
            <a:r>
              <a:rPr lang="en-GB" dirty="0"/>
              <a:t> </a:t>
            </a:r>
            <a:r>
              <a:rPr lang="en-GB" dirty="0" err="1"/>
              <a:t>надавливания</a:t>
            </a:r>
            <a:r>
              <a:rPr lang="en-GB" dirty="0"/>
              <a:t> </a:t>
            </a:r>
            <a:r>
              <a:rPr lang="en-GB" dirty="0" err="1"/>
              <a:t>или</a:t>
            </a:r>
            <a:r>
              <a:rPr lang="en-GB" dirty="0"/>
              <a:t> </a:t>
            </a:r>
            <a:r>
              <a:rPr lang="en-GB" dirty="0" err="1"/>
              <a:t>поколачивания</a:t>
            </a:r>
            <a:r>
              <a:rPr lang="en-GB" dirty="0"/>
              <a:t> </a:t>
            </a:r>
            <a:r>
              <a:rPr lang="en-GB" dirty="0" err="1"/>
              <a:t>по</a:t>
            </a:r>
            <a:r>
              <a:rPr lang="en-GB" dirty="0"/>
              <a:t> </a:t>
            </a:r>
            <a:r>
              <a:rPr lang="en-GB" dirty="0" err="1"/>
              <a:t>животу</a:t>
            </a:r>
            <a:r>
              <a:rPr lang="en-GB" dirty="0"/>
              <a:t>, </a:t>
            </a:r>
            <a:r>
              <a:rPr lang="en-GB" dirty="0" err="1"/>
              <a:t>называется</a:t>
            </a:r>
            <a:r>
              <a:rPr lang="en-GB" dirty="0"/>
              <a:t> «</a:t>
            </a:r>
            <a:r>
              <a:rPr lang="en-GB" dirty="0" err="1"/>
              <a:t>прием</a:t>
            </a:r>
            <a:r>
              <a:rPr lang="en-GB" dirty="0"/>
              <a:t> </a:t>
            </a:r>
            <a:r>
              <a:rPr lang="en-GB" dirty="0" err="1"/>
              <a:t>Креде</a:t>
            </a:r>
            <a:r>
              <a:rPr lang="en-GB" dirty="0"/>
              <a:t>») – </a:t>
            </a:r>
            <a:r>
              <a:rPr lang="en-GB" dirty="0" err="1"/>
              <a:t>чаще</a:t>
            </a:r>
            <a:r>
              <a:rPr lang="en-GB" dirty="0"/>
              <a:t> </a:t>
            </a:r>
            <a:r>
              <a:rPr lang="en-GB" dirty="0" err="1"/>
              <a:t>всего</a:t>
            </a:r>
            <a:r>
              <a:rPr lang="en-GB" dirty="0"/>
              <a:t> </a:t>
            </a:r>
            <a:r>
              <a:rPr lang="en-GB" dirty="0" err="1"/>
              <a:t>назначают</a:t>
            </a:r>
            <a:r>
              <a:rPr lang="en-GB" dirty="0"/>
              <a:t> НЕЙРОХИРУРГИ. </a:t>
            </a:r>
            <a:r>
              <a:rPr lang="en-GB" dirty="0" err="1"/>
              <a:t>Создаваемое</a:t>
            </a:r>
            <a:r>
              <a:rPr lang="en-GB" dirty="0"/>
              <a:t> </a:t>
            </a:r>
            <a:r>
              <a:rPr lang="en-GB" dirty="0" err="1"/>
              <a:t>повышенное</a:t>
            </a:r>
            <a:r>
              <a:rPr lang="en-GB" dirty="0"/>
              <a:t> </a:t>
            </a:r>
            <a:r>
              <a:rPr lang="en-GB" dirty="0" err="1"/>
              <a:t>давление</a:t>
            </a:r>
            <a:r>
              <a:rPr lang="en-GB" dirty="0"/>
              <a:t> в </a:t>
            </a:r>
            <a:r>
              <a:rPr lang="en-GB" dirty="0" err="1"/>
              <a:t>мочевом</a:t>
            </a:r>
            <a:r>
              <a:rPr lang="en-GB" dirty="0"/>
              <a:t> </a:t>
            </a:r>
            <a:r>
              <a:rPr lang="en-GB" dirty="0" err="1"/>
              <a:t>пузыре</a:t>
            </a:r>
            <a:r>
              <a:rPr lang="en-GB" dirty="0"/>
              <a:t> </a:t>
            </a:r>
            <a:r>
              <a:rPr lang="en-GB" dirty="0" err="1"/>
              <a:t>приводит</a:t>
            </a:r>
            <a:r>
              <a:rPr lang="en-GB" dirty="0"/>
              <a:t> к </a:t>
            </a:r>
            <a:r>
              <a:rPr lang="en-GB" dirty="0" err="1"/>
              <a:t>выдавливанию</a:t>
            </a:r>
            <a:r>
              <a:rPr lang="en-GB" dirty="0"/>
              <a:t> </a:t>
            </a:r>
            <a:r>
              <a:rPr lang="en-GB" dirty="0" err="1"/>
              <a:t>мочи</a:t>
            </a:r>
            <a:r>
              <a:rPr lang="en-GB" dirty="0"/>
              <a:t> </a:t>
            </a:r>
            <a:r>
              <a:rPr lang="en-GB" dirty="0" err="1"/>
              <a:t>через</a:t>
            </a:r>
            <a:r>
              <a:rPr lang="en-GB" dirty="0"/>
              <a:t> </a:t>
            </a:r>
            <a:r>
              <a:rPr lang="en-GB" dirty="0" err="1"/>
              <a:t>уретру</a:t>
            </a:r>
            <a:r>
              <a:rPr lang="en-GB" dirty="0"/>
              <a:t>, </a:t>
            </a:r>
            <a:r>
              <a:rPr lang="en-GB" dirty="0" err="1"/>
              <a:t>однако</a:t>
            </a:r>
            <a:r>
              <a:rPr lang="en-GB" dirty="0"/>
              <a:t> </a:t>
            </a:r>
            <a:r>
              <a:rPr lang="en-GB" dirty="0" err="1"/>
              <a:t>моча</a:t>
            </a:r>
            <a:r>
              <a:rPr lang="en-GB" dirty="0"/>
              <a:t> </a:t>
            </a:r>
            <a:r>
              <a:rPr lang="en-GB" dirty="0" err="1"/>
              <a:t>также</a:t>
            </a:r>
            <a:r>
              <a:rPr lang="en-GB" dirty="0"/>
              <a:t> </a:t>
            </a:r>
            <a:r>
              <a:rPr lang="en-GB" dirty="0" err="1"/>
              <a:t>выдавливается</a:t>
            </a:r>
            <a:r>
              <a:rPr lang="en-GB" dirty="0"/>
              <a:t> и в </a:t>
            </a:r>
            <a:r>
              <a:rPr lang="en-GB" dirty="0" err="1"/>
              <a:t>почки</a:t>
            </a:r>
            <a:r>
              <a:rPr lang="en-GB" dirty="0"/>
              <a:t> (</a:t>
            </a:r>
            <a:r>
              <a:rPr lang="en-GB" dirty="0" err="1"/>
              <a:t>механизм</a:t>
            </a:r>
            <a:r>
              <a:rPr lang="en-GB" dirty="0"/>
              <a:t> </a:t>
            </a:r>
            <a:r>
              <a:rPr lang="en-GB" dirty="0" err="1"/>
              <a:t>аналогичен</a:t>
            </a:r>
            <a:r>
              <a:rPr lang="en-GB" dirty="0"/>
              <a:t> </a:t>
            </a:r>
            <a:r>
              <a:rPr lang="en-GB" dirty="0" err="1"/>
              <a:t>парадоксальной</a:t>
            </a:r>
            <a:r>
              <a:rPr lang="en-GB" dirty="0"/>
              <a:t> </a:t>
            </a:r>
            <a:r>
              <a:rPr lang="en-GB" dirty="0" err="1"/>
              <a:t>ишурии</a:t>
            </a:r>
            <a:r>
              <a:rPr lang="en-GB" dirty="0"/>
              <a:t>). </a:t>
            </a:r>
            <a:r>
              <a:rPr lang="en-GB" dirty="0" err="1"/>
              <a:t>Метод</a:t>
            </a:r>
            <a:r>
              <a:rPr lang="en-GB" dirty="0"/>
              <a:t> </a:t>
            </a:r>
            <a:r>
              <a:rPr lang="en-GB" dirty="0" err="1"/>
              <a:t>очень</a:t>
            </a:r>
            <a:r>
              <a:rPr lang="en-GB" dirty="0"/>
              <a:t> </a:t>
            </a:r>
            <a:r>
              <a:rPr lang="en-GB" dirty="0" err="1"/>
              <a:t>опасен</a:t>
            </a:r>
            <a:r>
              <a:rPr lang="en-GB" dirty="0"/>
              <a:t> </a:t>
            </a:r>
            <a:r>
              <a:rPr lang="en-GB" dirty="0" err="1"/>
              <a:t>развитием</a:t>
            </a:r>
            <a:r>
              <a:rPr lang="en-GB" dirty="0"/>
              <a:t> </a:t>
            </a:r>
            <a:r>
              <a:rPr lang="en-GB" dirty="0" err="1"/>
              <a:t>хронической</a:t>
            </a:r>
            <a:r>
              <a:rPr lang="en-GB" dirty="0"/>
              <a:t> </a:t>
            </a:r>
            <a:r>
              <a:rPr lang="en-GB" dirty="0" err="1"/>
              <a:t>почечной</a:t>
            </a:r>
            <a:r>
              <a:rPr lang="en-GB" dirty="0"/>
              <a:t> </a:t>
            </a:r>
            <a:r>
              <a:rPr lang="en-GB" dirty="0" err="1"/>
              <a:t>недостаточности</a:t>
            </a:r>
            <a:r>
              <a:rPr lang="en-GB" dirty="0"/>
              <a:t> и </a:t>
            </a:r>
            <a:r>
              <a:rPr lang="en-GB" dirty="0" err="1"/>
              <a:t>значительным</a:t>
            </a:r>
            <a:r>
              <a:rPr lang="en-GB" dirty="0"/>
              <a:t> </a:t>
            </a:r>
            <a:r>
              <a:rPr lang="en-GB" dirty="0" err="1"/>
              <a:t>укорочением</a:t>
            </a:r>
            <a:r>
              <a:rPr lang="en-GB" dirty="0"/>
              <a:t> </a:t>
            </a:r>
            <a:r>
              <a:rPr lang="en-GB" dirty="0" err="1"/>
              <a:t>жизни</a:t>
            </a:r>
            <a:r>
              <a:rPr lang="en-GB" dirty="0"/>
              <a:t> </a:t>
            </a:r>
            <a:r>
              <a:rPr lang="en-GB" dirty="0" err="1"/>
              <a:t>пациента</a:t>
            </a:r>
            <a:r>
              <a:rPr lang="en-GB" dirty="0"/>
              <a:t>.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err="1"/>
              <a:t>Постоянный</a:t>
            </a:r>
            <a:r>
              <a:rPr lang="en-GB" dirty="0"/>
              <a:t> </a:t>
            </a:r>
            <a:r>
              <a:rPr lang="en-GB" dirty="0" err="1"/>
              <a:t>уретральный</a:t>
            </a:r>
            <a:r>
              <a:rPr lang="en-GB" dirty="0"/>
              <a:t> </a:t>
            </a:r>
            <a:r>
              <a:rPr lang="en-GB" dirty="0" err="1"/>
              <a:t>катетер</a:t>
            </a:r>
            <a:r>
              <a:rPr lang="en-GB" dirty="0"/>
              <a:t> – </a:t>
            </a:r>
            <a:r>
              <a:rPr lang="en-GB" dirty="0" err="1"/>
              <a:t>опасен</a:t>
            </a:r>
            <a:r>
              <a:rPr lang="en-GB" dirty="0"/>
              <a:t> </a:t>
            </a:r>
            <a:r>
              <a:rPr lang="en-GB" dirty="0" err="1"/>
              <a:t>развитием</a:t>
            </a:r>
            <a:r>
              <a:rPr lang="en-GB" dirty="0"/>
              <a:t> </a:t>
            </a:r>
            <a:r>
              <a:rPr lang="en-GB" dirty="0" err="1"/>
              <a:t>инфекционных</a:t>
            </a:r>
            <a:r>
              <a:rPr lang="en-GB" dirty="0"/>
              <a:t> </a:t>
            </a:r>
            <a:r>
              <a:rPr lang="en-GB" dirty="0" err="1"/>
              <a:t>осложнений</a:t>
            </a:r>
            <a:r>
              <a:rPr lang="en-GB" dirty="0"/>
              <a:t> </a:t>
            </a:r>
            <a:r>
              <a:rPr lang="en-GB" dirty="0" err="1"/>
              <a:t>мочевыводящей</a:t>
            </a:r>
            <a:r>
              <a:rPr lang="en-GB" dirty="0"/>
              <a:t> </a:t>
            </a:r>
            <a:r>
              <a:rPr lang="en-GB" dirty="0" err="1"/>
              <a:t>системы</a:t>
            </a:r>
            <a:r>
              <a:rPr lang="en-GB" dirty="0"/>
              <a:t>, а </a:t>
            </a:r>
            <a:r>
              <a:rPr lang="en-GB" dirty="0" err="1"/>
              <a:t>также</a:t>
            </a:r>
            <a:r>
              <a:rPr lang="en-GB" dirty="0"/>
              <a:t> </a:t>
            </a:r>
            <a:r>
              <a:rPr lang="en-GB" dirty="0" err="1"/>
              <a:t>окружающих</a:t>
            </a:r>
            <a:r>
              <a:rPr lang="en-GB" dirty="0"/>
              <a:t> </a:t>
            </a:r>
            <a:r>
              <a:rPr lang="en-GB" dirty="0" err="1"/>
              <a:t>уретру</a:t>
            </a:r>
            <a:r>
              <a:rPr lang="en-GB" dirty="0"/>
              <a:t> </a:t>
            </a:r>
            <a:r>
              <a:rPr lang="en-GB" dirty="0" err="1"/>
              <a:t>органов</a:t>
            </a:r>
            <a:r>
              <a:rPr lang="en-GB" dirty="0"/>
              <a:t> у </a:t>
            </a:r>
            <a:r>
              <a:rPr lang="en-GB" dirty="0" err="1"/>
              <a:t>мужчин</a:t>
            </a:r>
            <a:r>
              <a:rPr lang="en-GB" dirty="0"/>
              <a:t> (</a:t>
            </a:r>
            <a:r>
              <a:rPr lang="en-GB" dirty="0" err="1"/>
              <a:t>простата</a:t>
            </a:r>
            <a:r>
              <a:rPr lang="en-GB" dirty="0"/>
              <a:t>, </a:t>
            </a:r>
            <a:r>
              <a:rPr lang="en-GB" dirty="0" err="1"/>
              <a:t>семенные</a:t>
            </a:r>
            <a:r>
              <a:rPr lang="en-GB" dirty="0"/>
              <a:t> </a:t>
            </a:r>
            <a:r>
              <a:rPr lang="en-GB" dirty="0" err="1"/>
              <a:t>пузырьки</a:t>
            </a:r>
            <a:r>
              <a:rPr lang="en-GB" dirty="0"/>
              <a:t> и </a:t>
            </a:r>
            <a:r>
              <a:rPr lang="en-GB" dirty="0" err="1"/>
              <a:t>др</a:t>
            </a:r>
            <a:r>
              <a:rPr lang="en-GB" dirty="0"/>
              <a:t>.). </a:t>
            </a:r>
            <a:r>
              <a:rPr lang="en-GB" dirty="0" err="1"/>
              <a:t>Может</a:t>
            </a:r>
            <a:r>
              <a:rPr lang="en-GB" dirty="0"/>
              <a:t> </a:t>
            </a:r>
            <a:r>
              <a:rPr lang="en-GB" dirty="0" err="1"/>
              <a:t>использоваться</a:t>
            </a:r>
            <a:r>
              <a:rPr lang="en-GB" dirty="0"/>
              <a:t>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более</a:t>
            </a:r>
            <a:r>
              <a:rPr lang="en-GB" dirty="0"/>
              <a:t> 2-х </a:t>
            </a:r>
            <a:r>
              <a:rPr lang="en-GB" dirty="0" err="1"/>
              <a:t>недель</a:t>
            </a:r>
            <a:r>
              <a:rPr lang="en-GB" dirty="0"/>
              <a:t>. </a:t>
            </a:r>
            <a:r>
              <a:rPr lang="en-GB" dirty="0" err="1"/>
              <a:t>Однако</a:t>
            </a:r>
            <a:r>
              <a:rPr lang="en-GB" dirty="0"/>
              <a:t> </a:t>
            </a:r>
            <a:r>
              <a:rPr lang="en-GB" dirty="0" err="1"/>
              <a:t>многие</a:t>
            </a:r>
            <a:r>
              <a:rPr lang="en-GB" dirty="0"/>
              <a:t> </a:t>
            </a:r>
            <a:r>
              <a:rPr lang="en-GB" dirty="0" err="1"/>
              <a:t>пациенты</a:t>
            </a:r>
            <a:r>
              <a:rPr lang="en-GB" dirty="0"/>
              <a:t> </a:t>
            </a:r>
            <a:r>
              <a:rPr lang="en-GB" dirty="0" err="1"/>
              <a:t>живут</a:t>
            </a:r>
            <a:r>
              <a:rPr lang="en-GB" dirty="0"/>
              <a:t> с </a:t>
            </a:r>
            <a:r>
              <a:rPr lang="en-GB" dirty="0" err="1"/>
              <a:t>таким</a:t>
            </a:r>
            <a:r>
              <a:rPr lang="en-GB" dirty="0"/>
              <a:t> </a:t>
            </a:r>
            <a:r>
              <a:rPr lang="en-GB" dirty="0" err="1"/>
              <a:t>катетером</a:t>
            </a:r>
            <a:r>
              <a:rPr lang="en-GB" dirty="0"/>
              <a:t> </a:t>
            </a:r>
            <a:r>
              <a:rPr lang="en-GB" dirty="0" err="1"/>
              <a:t>несколько</a:t>
            </a:r>
            <a:r>
              <a:rPr lang="en-GB" dirty="0"/>
              <a:t> </a:t>
            </a:r>
            <a:r>
              <a:rPr lang="en-GB" dirty="0" err="1"/>
              <a:t>лет</a:t>
            </a:r>
            <a:r>
              <a:rPr lang="en-GB" dirty="0"/>
              <a:t>. </a:t>
            </a:r>
            <a:r>
              <a:rPr lang="en-GB" dirty="0" err="1"/>
              <a:t>Инфекционные</a:t>
            </a:r>
            <a:r>
              <a:rPr lang="en-GB" dirty="0"/>
              <a:t> </a:t>
            </a:r>
            <a:r>
              <a:rPr lang="en-GB" dirty="0" err="1"/>
              <a:t>осложнения</a:t>
            </a:r>
            <a:r>
              <a:rPr lang="en-GB" dirty="0"/>
              <a:t> </a:t>
            </a:r>
            <a:r>
              <a:rPr lang="en-GB" dirty="0" err="1"/>
              <a:t>приводят</a:t>
            </a:r>
            <a:r>
              <a:rPr lang="en-GB" dirty="0"/>
              <a:t> к </a:t>
            </a:r>
            <a:r>
              <a:rPr lang="en-GB" dirty="0" err="1"/>
              <a:t>развитию</a:t>
            </a:r>
            <a:r>
              <a:rPr lang="en-GB" dirty="0"/>
              <a:t> </a:t>
            </a:r>
            <a:r>
              <a:rPr lang="en-GB" dirty="0" err="1"/>
              <a:t>почечной</a:t>
            </a:r>
            <a:r>
              <a:rPr lang="en-GB" dirty="0"/>
              <a:t> </a:t>
            </a:r>
            <a:r>
              <a:rPr lang="en-GB" dirty="0" err="1"/>
              <a:t>недостаточности</a:t>
            </a:r>
            <a:r>
              <a:rPr lang="en-GB" dirty="0"/>
              <a:t>. </a:t>
            </a:r>
            <a:r>
              <a:rPr lang="en-GB" dirty="0" err="1"/>
              <a:t>Мочевой</a:t>
            </a:r>
            <a:r>
              <a:rPr lang="en-GB" dirty="0"/>
              <a:t> </a:t>
            </a:r>
            <a:r>
              <a:rPr lang="en-GB" dirty="0" err="1"/>
              <a:t>пузырь</a:t>
            </a:r>
            <a:r>
              <a:rPr lang="en-GB" dirty="0"/>
              <a:t> </a:t>
            </a:r>
            <a:r>
              <a:rPr lang="en-GB" dirty="0" err="1"/>
              <a:t>сморщивается</a:t>
            </a:r>
            <a:r>
              <a:rPr lang="en-GB" dirty="0"/>
              <a:t> </a:t>
            </a:r>
            <a:r>
              <a:rPr lang="en-GB" dirty="0" err="1"/>
              <a:t>как</a:t>
            </a:r>
            <a:r>
              <a:rPr lang="en-GB" dirty="0"/>
              <a:t> </a:t>
            </a:r>
            <a:r>
              <a:rPr lang="en-GB" dirty="0" err="1"/>
              <a:t>при</a:t>
            </a:r>
            <a:r>
              <a:rPr lang="en-GB" dirty="0"/>
              <a:t> </a:t>
            </a:r>
            <a:r>
              <a:rPr lang="en-GB" dirty="0" err="1"/>
              <a:t>цистостоме</a:t>
            </a:r>
            <a:r>
              <a:rPr lang="en-GB" dirty="0"/>
              <a:t>. </a:t>
            </a:r>
            <a:r>
              <a:rPr lang="en-GB" dirty="0" err="1"/>
              <a:t>Неврологи</a:t>
            </a:r>
            <a:r>
              <a:rPr lang="en-GB" dirty="0"/>
              <a:t> </a:t>
            </a:r>
            <a:r>
              <a:rPr lang="en-GB" dirty="0" err="1"/>
              <a:t>иногда</a:t>
            </a:r>
            <a:r>
              <a:rPr lang="en-GB" dirty="0"/>
              <a:t> </a:t>
            </a:r>
            <a:r>
              <a:rPr lang="en-GB" dirty="0" err="1"/>
              <a:t>рекомендуют</a:t>
            </a:r>
            <a:r>
              <a:rPr lang="en-GB" dirty="0"/>
              <a:t> «</a:t>
            </a:r>
            <a:r>
              <a:rPr lang="en-GB" dirty="0" err="1"/>
              <a:t>систему</a:t>
            </a:r>
            <a:r>
              <a:rPr lang="en-GB" dirty="0"/>
              <a:t> </a:t>
            </a:r>
            <a:r>
              <a:rPr lang="en-GB" dirty="0" err="1"/>
              <a:t>Монро</a:t>
            </a:r>
            <a:r>
              <a:rPr lang="en-GB" dirty="0"/>
              <a:t>» – </a:t>
            </a:r>
            <a:r>
              <a:rPr lang="en-GB" dirty="0" err="1"/>
              <a:t>это</a:t>
            </a:r>
            <a:r>
              <a:rPr lang="en-GB" dirty="0"/>
              <a:t> </a:t>
            </a:r>
            <a:r>
              <a:rPr lang="en-GB" dirty="0" err="1"/>
              <a:t>промывание</a:t>
            </a:r>
            <a:r>
              <a:rPr lang="en-GB" dirty="0"/>
              <a:t> </a:t>
            </a:r>
            <a:r>
              <a:rPr lang="en-GB" dirty="0" err="1"/>
              <a:t>мочевого</a:t>
            </a:r>
            <a:r>
              <a:rPr lang="en-GB" dirty="0"/>
              <a:t> </a:t>
            </a:r>
            <a:r>
              <a:rPr lang="en-GB" dirty="0" err="1"/>
              <a:t>пузыря</a:t>
            </a:r>
            <a:r>
              <a:rPr lang="en-GB" dirty="0"/>
              <a:t> </a:t>
            </a:r>
            <a:r>
              <a:rPr lang="en-GB" dirty="0" err="1"/>
              <a:t>раствором</a:t>
            </a:r>
            <a:r>
              <a:rPr lang="en-GB" dirty="0"/>
              <a:t> </a:t>
            </a:r>
            <a:r>
              <a:rPr lang="en-GB" dirty="0" err="1"/>
              <a:t>антисептика</a:t>
            </a:r>
            <a:r>
              <a:rPr lang="en-GB" dirty="0"/>
              <a:t>, </a:t>
            </a:r>
            <a:r>
              <a:rPr lang="en-GB" dirty="0" err="1"/>
              <a:t>имеющее</a:t>
            </a:r>
            <a:r>
              <a:rPr lang="en-GB" dirty="0"/>
              <a:t> </a:t>
            </a:r>
            <a:r>
              <a:rPr lang="en-GB" dirty="0" err="1"/>
              <a:t>целью</a:t>
            </a:r>
            <a:r>
              <a:rPr lang="en-GB" dirty="0"/>
              <a:t> </a:t>
            </a:r>
            <a:r>
              <a:rPr lang="en-GB" dirty="0" err="1"/>
              <a:t>имитировать</a:t>
            </a:r>
            <a:r>
              <a:rPr lang="en-GB" dirty="0"/>
              <a:t> </a:t>
            </a:r>
            <a:r>
              <a:rPr lang="en-GB" dirty="0" err="1"/>
              <a:t>работу</a:t>
            </a:r>
            <a:r>
              <a:rPr lang="en-GB" dirty="0"/>
              <a:t> </a:t>
            </a:r>
            <a:r>
              <a:rPr lang="en-GB" dirty="0" err="1"/>
              <a:t>мочевого</a:t>
            </a:r>
            <a:r>
              <a:rPr lang="en-GB" dirty="0"/>
              <a:t> </a:t>
            </a:r>
            <a:r>
              <a:rPr lang="en-GB" dirty="0" err="1"/>
              <a:t>пузыря</a:t>
            </a:r>
            <a:r>
              <a:rPr lang="en-GB" dirty="0"/>
              <a:t> – </a:t>
            </a:r>
            <a:r>
              <a:rPr lang="en-GB" dirty="0" err="1"/>
              <a:t>наполнение</a:t>
            </a:r>
            <a:r>
              <a:rPr lang="en-GB" dirty="0"/>
              <a:t> и </a:t>
            </a:r>
            <a:r>
              <a:rPr lang="en-GB" dirty="0" err="1"/>
              <a:t>опорожнение</a:t>
            </a:r>
            <a:r>
              <a:rPr lang="en-GB" dirty="0"/>
              <a:t>.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развития</a:t>
            </a:r>
            <a:r>
              <a:rPr lang="en-GB" dirty="0"/>
              <a:t> ХПН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спасает</a:t>
            </a:r>
            <a:r>
              <a:rPr lang="en-GB" dirty="0"/>
              <a:t>.</a:t>
            </a: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DBDEF6-B7D6-445F-A1F0-E7AF4D36B68D}" type="slidenum">
              <a:rPr lang="en-GB" smtClean="0"/>
              <a:pPr eaLnBrk="1" hangingPunct="1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731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884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CD1539-2C0F-4E85-BF5C-6C2DC08536FF}" type="slidenum">
              <a:rPr lang="en-GB" smtClean="0"/>
              <a:pPr eaLnBrk="1" hangingPunct="1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97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065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642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2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Достоверной</a:t>
            </a:r>
            <a:r>
              <a:rPr lang="en-GB" dirty="0"/>
              <a:t> </a:t>
            </a:r>
            <a:r>
              <a:rPr lang="en-GB" dirty="0" err="1"/>
              <a:t>статистики</a:t>
            </a:r>
            <a:r>
              <a:rPr lang="en-GB" dirty="0"/>
              <a:t> </a:t>
            </a:r>
            <a:r>
              <a:rPr lang="en-GB" dirty="0" err="1"/>
              <a:t>распространенности</a:t>
            </a:r>
            <a:r>
              <a:rPr lang="en-GB" dirty="0"/>
              <a:t> </a:t>
            </a:r>
            <a:r>
              <a:rPr lang="en-GB" dirty="0" err="1"/>
              <a:t>нейрогенной</a:t>
            </a:r>
            <a:r>
              <a:rPr lang="en-GB" dirty="0"/>
              <a:t> </a:t>
            </a:r>
            <a:r>
              <a:rPr lang="en-GB" dirty="0" err="1"/>
              <a:t>дисфункции</a:t>
            </a:r>
            <a:r>
              <a:rPr lang="en-GB" dirty="0"/>
              <a:t> </a:t>
            </a:r>
            <a:r>
              <a:rPr lang="en-GB" dirty="0" err="1"/>
              <a:t>мочеиспускания</a:t>
            </a:r>
            <a:r>
              <a:rPr lang="en-GB" dirty="0"/>
              <a:t> </a:t>
            </a:r>
            <a:r>
              <a:rPr lang="en-GB" dirty="0" err="1"/>
              <a:t>нет</a:t>
            </a:r>
            <a:r>
              <a:rPr lang="en-GB" dirty="0"/>
              <a:t>, </a:t>
            </a:r>
            <a:r>
              <a:rPr lang="en-GB" dirty="0" err="1"/>
              <a:t>косвенно</a:t>
            </a:r>
            <a:r>
              <a:rPr lang="en-GB" dirty="0"/>
              <a:t> </a:t>
            </a:r>
            <a:r>
              <a:rPr lang="en-GB" dirty="0" err="1"/>
              <a:t>судить</a:t>
            </a:r>
            <a:r>
              <a:rPr lang="en-GB" dirty="0"/>
              <a:t> о </a:t>
            </a:r>
            <a:r>
              <a:rPr lang="en-GB" dirty="0" err="1"/>
              <a:t>эпидемиологии</a:t>
            </a:r>
            <a:r>
              <a:rPr lang="en-GB" dirty="0"/>
              <a:t> </a:t>
            </a:r>
            <a:r>
              <a:rPr lang="en-GB" dirty="0" err="1"/>
              <a:t>позволяют</a:t>
            </a:r>
            <a:r>
              <a:rPr lang="en-GB" dirty="0"/>
              <a:t> </a:t>
            </a:r>
            <a:r>
              <a:rPr lang="en-GB" dirty="0" err="1"/>
              <a:t>имеющиеся</a:t>
            </a:r>
            <a:r>
              <a:rPr lang="en-GB" dirty="0"/>
              <a:t> </a:t>
            </a:r>
            <a:r>
              <a:rPr lang="en-GB" dirty="0" err="1"/>
              <a:t>сведения</a:t>
            </a:r>
            <a:r>
              <a:rPr lang="en-GB" dirty="0"/>
              <a:t> о </a:t>
            </a:r>
            <a:r>
              <a:rPr lang="en-GB" dirty="0" err="1"/>
              <a:t>встречаемости</a:t>
            </a:r>
            <a:r>
              <a:rPr lang="en-GB" dirty="0"/>
              <a:t> </a:t>
            </a:r>
            <a:r>
              <a:rPr lang="en-GB" dirty="0" err="1"/>
              <a:t>расстройств</a:t>
            </a:r>
            <a:r>
              <a:rPr lang="en-GB" dirty="0"/>
              <a:t> </a:t>
            </a:r>
            <a:r>
              <a:rPr lang="en-GB" dirty="0" err="1"/>
              <a:t>мочеиспускания</a:t>
            </a:r>
            <a:r>
              <a:rPr lang="en-GB" dirty="0"/>
              <a:t> </a:t>
            </a:r>
            <a:r>
              <a:rPr lang="en-GB" dirty="0" err="1"/>
              <a:t>при</a:t>
            </a:r>
            <a:r>
              <a:rPr lang="en-GB" dirty="0"/>
              <a:t> </a:t>
            </a:r>
            <a:r>
              <a:rPr lang="en-GB" dirty="0" err="1"/>
              <a:t>различных</a:t>
            </a:r>
            <a:r>
              <a:rPr lang="en-GB" dirty="0"/>
              <a:t> </a:t>
            </a:r>
            <a:r>
              <a:rPr lang="en-GB" dirty="0" err="1"/>
              <a:t>неврологических</a:t>
            </a:r>
            <a:r>
              <a:rPr lang="en-GB" dirty="0"/>
              <a:t> </a:t>
            </a:r>
            <a:r>
              <a:rPr lang="en-GB" dirty="0" err="1"/>
              <a:t>состояниях</a:t>
            </a:r>
            <a:r>
              <a:rPr lang="en-GB" dirty="0"/>
              <a:t>. И </a:t>
            </a:r>
            <a:r>
              <a:rPr lang="en-GB" dirty="0" err="1"/>
              <a:t>хочу</a:t>
            </a:r>
            <a:r>
              <a:rPr lang="en-GB" dirty="0"/>
              <a:t> </a:t>
            </a:r>
            <a:r>
              <a:rPr lang="en-GB" dirty="0" err="1"/>
              <a:t>обратить</a:t>
            </a:r>
            <a:r>
              <a:rPr lang="en-GB" dirty="0"/>
              <a:t> </a:t>
            </a:r>
            <a:r>
              <a:rPr lang="en-GB" dirty="0" err="1"/>
              <a:t>ваше</a:t>
            </a:r>
            <a:r>
              <a:rPr lang="en-GB" dirty="0"/>
              <a:t> </a:t>
            </a:r>
            <a:r>
              <a:rPr lang="en-GB" dirty="0" err="1"/>
              <a:t>внимание</a:t>
            </a:r>
            <a:r>
              <a:rPr lang="en-GB" dirty="0"/>
              <a:t>, </a:t>
            </a:r>
            <a:r>
              <a:rPr lang="en-GB" dirty="0" err="1"/>
              <a:t>что</a:t>
            </a:r>
            <a:r>
              <a:rPr lang="en-GB" dirty="0"/>
              <a:t> </a:t>
            </a:r>
            <a:r>
              <a:rPr lang="en-GB" dirty="0" err="1"/>
              <a:t>при</a:t>
            </a:r>
            <a:r>
              <a:rPr lang="en-GB" dirty="0"/>
              <a:t> </a:t>
            </a:r>
            <a:r>
              <a:rPr lang="en-GB" dirty="0" err="1"/>
              <a:t>ряде</a:t>
            </a:r>
            <a:r>
              <a:rPr lang="en-GB" dirty="0"/>
              <a:t> </a:t>
            </a:r>
            <a:r>
              <a:rPr lang="en-GB" dirty="0" err="1"/>
              <a:t>заболеваний</a:t>
            </a:r>
            <a:r>
              <a:rPr lang="en-GB" dirty="0"/>
              <a:t> </a:t>
            </a:r>
            <a:r>
              <a:rPr lang="en-GB" dirty="0" err="1"/>
              <a:t>таких</a:t>
            </a:r>
            <a:r>
              <a:rPr lang="en-GB" dirty="0"/>
              <a:t> </a:t>
            </a:r>
            <a:r>
              <a:rPr lang="en-GB" dirty="0" err="1"/>
              <a:t>расстройств</a:t>
            </a:r>
            <a:r>
              <a:rPr lang="en-GB" dirty="0"/>
              <a:t> </a:t>
            </a:r>
            <a:r>
              <a:rPr lang="en-GB" dirty="0" err="1"/>
              <a:t>превышает</a:t>
            </a:r>
            <a:r>
              <a:rPr lang="en-GB" dirty="0"/>
              <a:t> 80% </a:t>
            </a:r>
            <a:r>
              <a:rPr lang="en-GB" dirty="0" err="1"/>
              <a:t>заболевших</a:t>
            </a:r>
            <a:r>
              <a:rPr lang="en-GB" dirty="0"/>
              <a:t> </a:t>
            </a: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D4D5E8-8014-4D24-B56C-6606A50AC3C2}" type="slidenum">
              <a:rPr lang="en-GB" smtClean="0"/>
              <a:pPr eaLnBrk="1" hangingPunct="1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932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136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GB" dirty="0" err="1"/>
              <a:t>Катетеры</a:t>
            </a:r>
            <a:r>
              <a:rPr lang="en-GB" dirty="0"/>
              <a:t> </a:t>
            </a:r>
            <a:r>
              <a:rPr lang="en-GB" dirty="0" err="1"/>
              <a:t>Изикет</a:t>
            </a:r>
            <a:r>
              <a:rPr lang="en-GB" dirty="0"/>
              <a:t> </a:t>
            </a:r>
            <a:r>
              <a:rPr lang="en-GB" b="1" dirty="0" err="1"/>
              <a:t>специально</a:t>
            </a:r>
            <a:r>
              <a:rPr lang="en-GB" dirty="0"/>
              <a:t> </a:t>
            </a:r>
            <a:r>
              <a:rPr lang="en-GB" dirty="0" err="1"/>
              <a:t>разработаны</a:t>
            </a:r>
            <a:r>
              <a:rPr lang="en-GB" dirty="0"/>
              <a:t>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периодической</a:t>
            </a:r>
            <a:r>
              <a:rPr lang="en-GB" dirty="0"/>
              <a:t> </a:t>
            </a:r>
            <a:r>
              <a:rPr lang="en-GB" dirty="0" err="1"/>
              <a:t>самокатетеризации</a:t>
            </a:r>
            <a:r>
              <a:rPr lang="en-GB" dirty="0"/>
              <a:t>, и </a:t>
            </a:r>
            <a:r>
              <a:rPr lang="en-GB" b="1" dirty="0" err="1"/>
              <a:t>только</a:t>
            </a:r>
            <a:r>
              <a:rPr lang="en-GB" dirty="0"/>
              <a:t> </a:t>
            </a:r>
            <a:r>
              <a:rPr lang="en-GB" b="1" dirty="0" err="1"/>
              <a:t>катетеры</a:t>
            </a:r>
            <a:r>
              <a:rPr lang="en-GB" b="1" dirty="0"/>
              <a:t> </a:t>
            </a:r>
            <a:r>
              <a:rPr lang="en-GB" b="1" dirty="0" err="1"/>
              <a:t>Изикет</a:t>
            </a:r>
            <a:r>
              <a:rPr lang="en-GB" b="1" dirty="0"/>
              <a:t> </a:t>
            </a:r>
            <a:r>
              <a:rPr lang="en-GB" dirty="0" err="1"/>
              <a:t>учитывают</a:t>
            </a:r>
            <a:r>
              <a:rPr lang="en-GB" dirty="0"/>
              <a:t> </a:t>
            </a:r>
            <a:r>
              <a:rPr lang="en-GB" dirty="0" err="1"/>
              <a:t>все</a:t>
            </a:r>
            <a:r>
              <a:rPr lang="en-GB" dirty="0"/>
              <a:t> </a:t>
            </a:r>
            <a:r>
              <a:rPr lang="en-GB" dirty="0" err="1"/>
              <a:t>особенности</a:t>
            </a:r>
            <a:r>
              <a:rPr lang="en-GB" dirty="0"/>
              <a:t> </a:t>
            </a:r>
            <a:r>
              <a:rPr lang="en-GB" dirty="0" err="1"/>
              <a:t>проведения</a:t>
            </a:r>
            <a:r>
              <a:rPr lang="en-GB" dirty="0"/>
              <a:t> </a:t>
            </a:r>
            <a:r>
              <a:rPr lang="en-GB" dirty="0" err="1"/>
              <a:t>этой</a:t>
            </a:r>
            <a:r>
              <a:rPr lang="en-GB" dirty="0"/>
              <a:t> </a:t>
            </a:r>
            <a:r>
              <a:rPr lang="en-GB" dirty="0" err="1"/>
              <a:t>процедуры</a:t>
            </a:r>
            <a:r>
              <a:rPr lang="en-GB" dirty="0"/>
              <a:t>.</a:t>
            </a:r>
          </a:p>
          <a:p>
            <a:pPr eaLnBrk="1" hangingPunct="1">
              <a:spcBef>
                <a:spcPct val="0"/>
              </a:spcBef>
              <a:buSzPct val="85000"/>
              <a:defRPr/>
            </a:pPr>
            <a:endParaRPr lang="en-GB" u="sng" dirty="0"/>
          </a:p>
          <a:p>
            <a:pPr eaLnBrk="1" hangingPunct="1">
              <a:spcBef>
                <a:spcPct val="0"/>
              </a:spcBef>
              <a:buSzPct val="85000"/>
              <a:defRPr/>
            </a:pPr>
            <a:r>
              <a:rPr lang="en-GB" dirty="0" err="1"/>
              <a:t>Основной</a:t>
            </a:r>
            <a:r>
              <a:rPr lang="en-GB" dirty="0"/>
              <a:t> </a:t>
            </a:r>
            <a:r>
              <a:rPr lang="en-GB" dirty="0" err="1"/>
              <a:t>характеристикой</a:t>
            </a:r>
            <a:r>
              <a:rPr lang="en-GB" dirty="0"/>
              <a:t> </a:t>
            </a:r>
            <a:r>
              <a:rPr lang="en-GB" dirty="0" err="1"/>
              <a:t>катетеров</a:t>
            </a:r>
            <a:r>
              <a:rPr lang="en-GB" dirty="0"/>
              <a:t> </a:t>
            </a:r>
            <a:r>
              <a:rPr lang="en-GB" dirty="0" err="1"/>
              <a:t>EasiCath</a:t>
            </a:r>
            <a:r>
              <a:rPr lang="en-GB" dirty="0"/>
              <a:t> </a:t>
            </a:r>
            <a:r>
              <a:rPr lang="en-GB" dirty="0" err="1"/>
              <a:t>является</a:t>
            </a:r>
            <a:r>
              <a:rPr lang="en-GB" dirty="0"/>
              <a:t>  </a:t>
            </a:r>
            <a:r>
              <a:rPr lang="en-GB" b="1" dirty="0" err="1"/>
              <a:t>атравматичность</a:t>
            </a:r>
            <a:r>
              <a:rPr lang="en-GB" dirty="0"/>
              <a:t> </a:t>
            </a:r>
          </a:p>
          <a:p>
            <a:pPr eaLnBrk="1" hangingPunct="1">
              <a:spcBef>
                <a:spcPct val="0"/>
              </a:spcBef>
              <a:buSzPct val="85000"/>
              <a:defRPr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SzPct val="85000"/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На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катетер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EasiCath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заводских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условиях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нанесен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лубрикант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который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прочно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спаян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с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поверхностью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катетера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равномерно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увлажняет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уретру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по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всей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длине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Для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сравнения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при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введении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обычного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катетера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Нелатон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с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гелем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гель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остается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наружных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отделах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уретры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катетер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травмирует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слизистую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при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дальнейшем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продвижении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мочевой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пузырь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при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извлечении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SzPct val="85000"/>
              <a:defRPr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SzPct val="85000"/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При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контакте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с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водой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лубрикант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на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основе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поливинилпирролидона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(ПВП) и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мочевины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активируется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увеличиваясь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объеме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в 10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раз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, и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уменьшает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трение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между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поверхностью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катетера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слизистой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уретры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в 5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раз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сравнении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с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обычным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катетером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 с </a:t>
            </a:r>
            <a:r>
              <a:rPr lang="en-GB" kern="0" dirty="0" err="1">
                <a:solidFill>
                  <a:schemeClr val="accent6">
                    <a:lumMod val="75000"/>
                  </a:schemeClr>
                </a:solidFill>
              </a:rPr>
              <a:t>гелем</a:t>
            </a:r>
            <a:r>
              <a:rPr lang="en-GB" kern="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GB" kern="0" baseline="30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SzPct val="85000"/>
              <a:defRPr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катетере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EasiCath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лубрикантом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покрыты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также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отверстия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наконечника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обеспечивая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максимально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гладкое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атравматичное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введение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извлечение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катетера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SzPct val="85000"/>
              <a:defRPr/>
            </a:pPr>
            <a:endParaRPr lang="en-GB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SzPct val="85000"/>
              <a:defRPr/>
            </a:pPr>
            <a:r>
              <a:rPr lang="en-GB" dirty="0" err="1">
                <a:solidFill>
                  <a:schemeClr val="bg2"/>
                </a:solidFill>
              </a:rPr>
              <a:t>Таким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образом</a:t>
            </a:r>
            <a:r>
              <a:rPr lang="en-GB" dirty="0">
                <a:solidFill>
                  <a:schemeClr val="bg2"/>
                </a:solidFill>
              </a:rPr>
              <a:t>, </a:t>
            </a:r>
            <a:r>
              <a:rPr lang="en-GB" dirty="0" err="1">
                <a:solidFill>
                  <a:schemeClr val="bg2"/>
                </a:solidFill>
              </a:rPr>
              <a:t>отсутствует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травматизация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слизистой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уретры</a:t>
            </a:r>
            <a:r>
              <a:rPr lang="en-GB" dirty="0">
                <a:solidFill>
                  <a:schemeClr val="bg2"/>
                </a:solidFill>
              </a:rPr>
              <a:t> а, </a:t>
            </a:r>
            <a:r>
              <a:rPr lang="en-GB" dirty="0" err="1">
                <a:solidFill>
                  <a:schemeClr val="bg2"/>
                </a:solidFill>
              </a:rPr>
              <a:t>следовательно</a:t>
            </a:r>
            <a:r>
              <a:rPr lang="en-GB" dirty="0">
                <a:solidFill>
                  <a:schemeClr val="bg2"/>
                </a:solidFill>
              </a:rPr>
              <a:t>, </a:t>
            </a:r>
            <a:r>
              <a:rPr lang="en-GB" dirty="0" err="1">
                <a:solidFill>
                  <a:schemeClr val="bg2"/>
                </a:solidFill>
              </a:rPr>
              <a:t>отсутствует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возможность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для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фиксации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бактерий</a:t>
            </a:r>
            <a:r>
              <a:rPr lang="en-GB" dirty="0">
                <a:solidFill>
                  <a:schemeClr val="bg2"/>
                </a:solidFill>
              </a:rPr>
              <a:t>, </a:t>
            </a:r>
            <a:r>
              <a:rPr lang="en-GB" dirty="0" err="1">
                <a:solidFill>
                  <a:schemeClr val="bg2"/>
                </a:solidFill>
              </a:rPr>
              <a:t>предотвращая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развитие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инфекционных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осложнений</a:t>
            </a:r>
            <a:r>
              <a:rPr lang="en-GB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F5ABC1-226C-43D0-9963-514BDD4AF8E6}" type="slidenum">
              <a:rPr lang="en-GB" altLang="ru-RU" smtClean="0"/>
              <a:pPr eaLnBrk="1" hangingPunct="1"/>
              <a:t>31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2943161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718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080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702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307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dirty="0">
              <a:latin typeface="Arial" panose="020B0604020202020204" pitchFamily="34" charset="0"/>
            </a:endParaRP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86A71C-990B-44F0-8F0B-48A409AE633F}" type="slidenum">
              <a:rPr lang="en-GB" altLang="ru-RU" smtClean="0"/>
              <a:pPr/>
              <a:t>36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25012812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1816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/>
              <a:t>IC is considered being the Gold standard for those who are able to use it.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3CC61-7639-4F11-BC00-EEF5BCFCAC0A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8623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56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7835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365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9253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A377C-1B35-4503-8F32-76EF861AE9B0}" type="slidenum">
              <a:rPr lang="ru-RU" altLang="ru-RU" smtClean="0"/>
              <a:pPr/>
              <a:t>42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20838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81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2451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3B910C-EBB0-4394-AF5D-1F61A2DE9762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6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162000" indent="-162000" eaLnBrk="1" hangingPunct="1">
              <a:lnSpc>
                <a:spcPts val="2160"/>
              </a:lnSpc>
              <a:spcBef>
                <a:spcPts val="600"/>
              </a:spcBef>
              <a:buSzPct val="85000"/>
              <a:defRPr/>
            </a:pPr>
            <a:r>
              <a:rPr lang="ru-RU" kern="0" dirty="0">
                <a:solidFill>
                  <a:schemeClr val="bg2"/>
                </a:solidFill>
              </a:rPr>
              <a:t> Граждане Российской Федерации, имеющие инвалидность, могут получать системы для сбора мочи </a:t>
            </a:r>
            <a:r>
              <a:rPr lang="ru-RU" kern="0" dirty="0" err="1">
                <a:solidFill>
                  <a:schemeClr val="bg2"/>
                </a:solidFill>
              </a:rPr>
              <a:t>Conveen</a:t>
            </a:r>
            <a:r>
              <a:rPr lang="ru-RU" sz="800" kern="0" dirty="0">
                <a:solidFill>
                  <a:schemeClr val="bg2"/>
                </a:solidFill>
              </a:rPr>
              <a:t> </a:t>
            </a:r>
            <a:r>
              <a:rPr lang="ru-RU" b="1" kern="0" dirty="0">
                <a:solidFill>
                  <a:schemeClr val="bg2"/>
                </a:solidFill>
              </a:rPr>
              <a:t>бесплатно</a:t>
            </a:r>
            <a:r>
              <a:rPr lang="ru-RU" kern="0" dirty="0">
                <a:solidFill>
                  <a:schemeClr val="bg2"/>
                </a:solidFill>
              </a:rPr>
              <a:t> через региональные отделения Фонда социального страхования Российской федерации (ФСС) или Департамент социальной защиты</a:t>
            </a:r>
          </a:p>
          <a:p>
            <a:pPr marL="162000" indent="-162000" eaLnBrk="1" hangingPunct="1">
              <a:lnSpc>
                <a:spcPts val="2160"/>
              </a:lnSpc>
              <a:spcBef>
                <a:spcPts val="600"/>
              </a:spcBef>
              <a:buSzPct val="85000"/>
              <a:defRPr/>
            </a:pPr>
            <a:r>
              <a:rPr lang="ru-RU" kern="0" dirty="0">
                <a:solidFill>
                  <a:schemeClr val="bg2"/>
                </a:solidFill>
              </a:rPr>
              <a:t> </a:t>
            </a:r>
          </a:p>
          <a:p>
            <a:pPr marL="228600" indent="-228600" eaLnBrk="1" hangingPunct="1">
              <a:lnSpc>
                <a:spcPts val="2160"/>
              </a:lnSpc>
              <a:spcBef>
                <a:spcPts val="600"/>
              </a:spcBef>
              <a:buSzPct val="85000"/>
              <a:buFontTx/>
              <a:buAutoNum type="arabicPeriod"/>
              <a:defRPr/>
            </a:pPr>
            <a:r>
              <a:rPr lang="ru-RU" kern="0" dirty="0">
                <a:solidFill>
                  <a:schemeClr val="bg2"/>
                </a:solidFill>
              </a:rPr>
              <a:t>При выписке из стационара лечащий врач выдает пациенту рекомендацию об использовании пациентом системы для сбора мочи </a:t>
            </a:r>
            <a:r>
              <a:rPr lang="ru-RU" kern="0" dirty="0" err="1">
                <a:solidFill>
                  <a:schemeClr val="bg2"/>
                </a:solidFill>
              </a:rPr>
              <a:t>Conveen</a:t>
            </a:r>
            <a:r>
              <a:rPr lang="ru-RU" kern="0" dirty="0">
                <a:solidFill>
                  <a:schemeClr val="bg2"/>
                </a:solidFill>
              </a:rPr>
              <a:t> (рекомендация в выписном эпикризе или отдельная справка с подписью и печатью).</a:t>
            </a:r>
          </a:p>
          <a:p>
            <a:pPr marL="228600" indent="-228600" eaLnBrk="1" hangingPunct="1">
              <a:lnSpc>
                <a:spcPts val="2160"/>
              </a:lnSpc>
              <a:spcBef>
                <a:spcPts val="600"/>
              </a:spcBef>
              <a:buSzPct val="85000"/>
              <a:buFontTx/>
              <a:buAutoNum type="arabicPeriod"/>
              <a:defRPr/>
            </a:pPr>
            <a:r>
              <a:rPr lang="ru-RU" kern="0" dirty="0">
                <a:solidFill>
                  <a:schemeClr val="bg2"/>
                </a:solidFill>
              </a:rPr>
              <a:t>В поликлинике по месту жительства оформляется заключение врачебной комиссии, куда копируется рекомендация врача, и выдается Направление на медико-социальную экспертизу (МСЭ) по форме № 088/у (туда также можно скопировать рекомендацию); </a:t>
            </a:r>
          </a:p>
          <a:p>
            <a:pPr marL="228600" indent="-228600" eaLnBrk="1" hangingPunct="1">
              <a:lnSpc>
                <a:spcPts val="2160"/>
              </a:lnSpc>
              <a:spcBef>
                <a:spcPts val="600"/>
              </a:spcBef>
              <a:buSzPct val="85000"/>
              <a:buFontTx/>
              <a:buAutoNum type="arabicPeriod"/>
              <a:defRPr/>
            </a:pPr>
            <a:r>
              <a:rPr lang="ru-RU" kern="0" dirty="0">
                <a:solidFill>
                  <a:schemeClr val="bg2"/>
                </a:solidFill>
              </a:rPr>
              <a:t>В учреждении МСЭ определяется (или подтверждается) группа инвалидности и разрабатывается Индивидуальная Программа Реабилитации (ИПР), в которую копируется рекомендация врача; </a:t>
            </a:r>
          </a:p>
          <a:p>
            <a:pPr marL="228600" indent="-228600" eaLnBrk="1" hangingPunct="1">
              <a:lnSpc>
                <a:spcPts val="2160"/>
              </a:lnSpc>
              <a:spcBef>
                <a:spcPts val="600"/>
              </a:spcBef>
              <a:buSzPct val="85000"/>
              <a:buFontTx/>
              <a:buAutoNum type="arabicPeriod"/>
              <a:defRPr/>
            </a:pPr>
            <a:r>
              <a:rPr lang="ru-RU" kern="0" dirty="0">
                <a:solidFill>
                  <a:schemeClr val="bg2"/>
                </a:solidFill>
              </a:rPr>
              <a:t>Пациент направляется в региональное отделение ФСС по месту жительства (или в отделение Департамента социальной защиты), где на основании заявления пациента и ИПР оформляется направление на получение ТСР.</a:t>
            </a:r>
          </a:p>
          <a:p>
            <a:pPr marL="228600" indent="-228600" eaLnBrk="1" hangingPunct="1">
              <a:lnSpc>
                <a:spcPts val="2160"/>
              </a:lnSpc>
              <a:spcBef>
                <a:spcPts val="600"/>
              </a:spcBef>
              <a:buSzPct val="85000"/>
              <a:buFontTx/>
              <a:buAutoNum type="arabicPeriod"/>
              <a:defRPr/>
            </a:pPr>
            <a:r>
              <a:rPr lang="ru-RU" kern="0" dirty="0">
                <a:solidFill>
                  <a:schemeClr val="bg2"/>
                </a:solidFill>
              </a:rPr>
              <a:t>По направлению пациент получает ТСР у компании-дистрибьютора, выигравшей тендер на обеспечение этой продукцией (либо дистрибьютор доставляет катетеры пациенту на дом).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82ED64-4431-4672-9937-D2C469C26758}" type="slidenum">
              <a:rPr lang="ru-RU" altLang="ru-RU" smtClean="0"/>
              <a:pPr eaLnBrk="1" hangingPunct="1"/>
              <a:t>46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137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5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97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СКАЗАТЬ</a:t>
            </a:r>
            <a:r>
              <a:rPr lang="en-GB" baseline="0" dirty="0"/>
              <a:t> ПРО ПРОИЗВОЛЬНОЕ МОЧЕИСПУСКАНИЕ: </a:t>
            </a:r>
            <a:r>
              <a:rPr lang="en-GB" baseline="0" dirty="0" err="1"/>
              <a:t>повышение</a:t>
            </a:r>
            <a:r>
              <a:rPr lang="en-GB" baseline="0" dirty="0"/>
              <a:t> </a:t>
            </a:r>
            <a:r>
              <a:rPr lang="en-GB" baseline="0" dirty="0" err="1"/>
              <a:t>внутрибрюшного</a:t>
            </a:r>
            <a:r>
              <a:rPr lang="en-GB" baseline="0" dirty="0"/>
              <a:t> Р и </a:t>
            </a:r>
            <a:r>
              <a:rPr lang="en-GB" baseline="0" dirty="0" err="1"/>
              <a:t>запуск</a:t>
            </a:r>
            <a:r>
              <a:rPr lang="en-GB" baseline="0" dirty="0"/>
              <a:t> </a:t>
            </a:r>
            <a:r>
              <a:rPr lang="en-GB" baseline="0" dirty="0" err="1"/>
              <a:t>истинного</a:t>
            </a:r>
            <a:r>
              <a:rPr lang="en-GB" baseline="0" dirty="0"/>
              <a:t> </a:t>
            </a:r>
            <a:r>
              <a:rPr lang="en-GB" baseline="0" dirty="0" err="1"/>
              <a:t>рефлекса</a:t>
            </a:r>
            <a:r>
              <a:rPr lang="en-GB" baseline="0" dirty="0"/>
              <a:t> </a:t>
            </a:r>
            <a:r>
              <a:rPr lang="en-GB" baseline="0" dirty="0" err="1"/>
              <a:t>мочеиспускания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010F-BBB4-4FB8-957A-757E291122A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55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26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81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U:\Coloplast\Jobs\4002_PowerPoint skabelon tilpasninger\Received\Work\business are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2" y="4623419"/>
            <a:ext cx="951147" cy="2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U:\Coloplast\Jobs\4002_PowerPoint skabelon tilpasninger\Received\Work\CPlogo_Small_Blue_RGB_300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33"/>
          <a:stretch/>
        </p:blipFill>
        <p:spPr bwMode="auto">
          <a:xfrm>
            <a:off x="7107379" y="4688814"/>
            <a:ext cx="1531796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mkFPPicture" descr="Coloplast_Nature_Abstracts_02.jpg"/>
          <p:cNvPicPr>
            <a:picLocks/>
          </p:cNvPicPr>
          <p:nvPr userDrawn="1"/>
        </p:nvPicPr>
        <p:blipFill rotWithShape="1">
          <a:blip r:embed="rId4"/>
          <a:srcRect r="-23" b="24389"/>
          <a:stretch/>
        </p:blipFill>
        <p:spPr>
          <a:xfrm>
            <a:off x="0" y="0"/>
            <a:ext cx="8639999" cy="447556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3318319"/>
            <a:ext cx="8640000" cy="1155600"/>
          </a:xfrm>
          <a:prstGeom prst="rect">
            <a:avLst/>
          </a:prstGeom>
          <a:solidFill>
            <a:srgbClr val="00B0CA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mkFldName"/>
          <p:cNvSpPr txBox="1"/>
          <p:nvPr userDrawn="1"/>
        </p:nvSpPr>
        <p:spPr>
          <a:xfrm>
            <a:off x="504000" y="4149919"/>
            <a:ext cx="7632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noProof="0">
              <a:solidFill>
                <a:schemeClr val="bg1"/>
              </a:solidFill>
            </a:endParaRPr>
          </a:p>
        </p:txBody>
      </p:sp>
      <p:sp>
        <p:nvSpPr>
          <p:cNvPr id="4098" name="Title 409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4000" y="3453319"/>
            <a:ext cx="7632000" cy="270000"/>
          </a:xfrm>
        </p:spPr>
        <p:txBody>
          <a:bodyPr anchor="b" anchorCtr="0"/>
          <a:lstStyle>
            <a:lvl1pPr>
              <a:lnSpc>
                <a:spcPts val="29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4099" name="Subtitle 409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4000" y="3736819"/>
            <a:ext cx="7632000" cy="270000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subtitle</a:t>
            </a:r>
          </a:p>
        </p:txBody>
      </p:sp>
      <p:sp>
        <p:nvSpPr>
          <p:cNvPr id="4127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304000" y="4806000"/>
            <a:ext cx="1152000" cy="76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Page </a:t>
            </a:r>
            <a:fld id="{887756B2-0F5F-488B-B360-E5187770A51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4" name="bmkFld10PresentationTitle"/>
          <p:cNvSpPr txBox="1"/>
          <p:nvPr userDrawn="1"/>
        </p:nvSpPr>
        <p:spPr>
          <a:xfrm>
            <a:off x="2304000" y="4702861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 dirty="0">
              <a:solidFill>
                <a:schemeClr val="bg2"/>
              </a:solidFill>
            </a:endParaRPr>
          </a:p>
        </p:txBody>
      </p:sp>
      <p:sp>
        <p:nvSpPr>
          <p:cNvPr id="35" name="bmkFld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bullets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8640000" cy="44755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Page </a:t>
            </a:r>
            <a:fld id="{16FF891B-0DCB-4592-A66B-E74CAD9633B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015604"/>
            <a:ext cx="7632000" cy="31218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/>
          </a:p>
        </p:txBody>
      </p:sp>
      <p:sp>
        <p:nvSpPr>
          <p:cNvPr id="13" name="bmkFld13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9" name="bmkFld12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-1"/>
            <a:ext cx="8640000" cy="447556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Page </a:t>
            </a:r>
            <a:fld id="{16FF891B-0DCB-4592-A66B-E74CAD9633B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015604"/>
            <a:ext cx="7632000" cy="31218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/>
          </a:p>
        </p:txBody>
      </p:sp>
      <p:sp>
        <p:nvSpPr>
          <p:cNvPr id="13" name="bmkFld14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9" name="bmkFld13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-Health-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Page </a:t>
            </a:r>
            <a:fld id="{A9648339-1880-4CA1-A1F8-F52B65A1338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bmkFld15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5" name="bmkFld14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914369"/>
            <a:ext cx="3817175" cy="503659"/>
          </a:xfrm>
        </p:spPr>
        <p:txBody>
          <a:bodyPr anchor="b"/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1495425"/>
            <a:ext cx="3817176" cy="26427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412" y="914400"/>
            <a:ext cx="3815588" cy="503504"/>
          </a:xfrm>
        </p:spPr>
        <p:txBody>
          <a:bodyPr anchor="b"/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412" y="1495425"/>
            <a:ext cx="3815588" cy="2641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/>
              <a:t>Page </a:t>
            </a:r>
            <a:fld id="{B087C561-5A31-4087-8FFE-8379F507CA49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504000" y="4475433"/>
            <a:ext cx="8136000" cy="1191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bmkFld16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15" name="bmkFld15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equ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504000" y="1015603"/>
            <a:ext cx="3815589" cy="3121819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4824002" y="1015604"/>
            <a:ext cx="3815174" cy="3121819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dirty="0"/>
              <a:t>Page </a:t>
            </a:r>
            <a:fld id="{9E8C26A4-B458-44EA-95C6-042A46251F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504000" y="4475433"/>
            <a:ext cx="8136000" cy="1191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bmkFld17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12" name="bmkFld16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9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  <a:lvl6pPr>
              <a:spcBef>
                <a:spcPts val="300"/>
              </a:spcBef>
              <a:defRPr baseline="0"/>
            </a:lvl6pPr>
            <a:lvl7pPr>
              <a:spcBef>
                <a:spcPts val="300"/>
              </a:spcBef>
              <a:buFont typeface="Arial" pitchFamily="34" charset="0"/>
              <a:buChar char="•"/>
              <a:defRPr baseline="0"/>
            </a:lvl7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Page </a:t>
            </a:r>
            <a:fld id="{2F4432FF-5EA5-4C7F-B1F8-4542D993CF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bmkFld2PresentationTitle"/>
          <p:cNvSpPr txBox="1"/>
          <p:nvPr userDrawn="1"/>
        </p:nvSpPr>
        <p:spPr>
          <a:xfrm>
            <a:off x="2304000" y="4702861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 dirty="0">
              <a:solidFill>
                <a:schemeClr val="bg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504000" y="4475433"/>
            <a:ext cx="8136000" cy="1191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bmkFld2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015604"/>
            <a:ext cx="8136000" cy="3426619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buNone/>
              <a:tabLst/>
              <a:defRPr sz="1800" baseline="0"/>
            </a:lvl1pPr>
            <a:lvl2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2pPr>
            <a:lvl3pPr marL="0" indent="0">
              <a:lnSpc>
                <a:spcPts val="1920"/>
              </a:lnSpc>
              <a:spcBef>
                <a:spcPts val="0"/>
              </a:spcBef>
              <a:buNone/>
              <a:tabLst/>
              <a:defRPr sz="1600" baseline="0"/>
            </a:lvl3pPr>
            <a:lvl4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4pPr>
            <a:lvl5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Page </a:t>
            </a:r>
            <a:fld id="{2F4432FF-5EA5-4C7F-B1F8-4542D993CF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bmkFld3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12" name="bmkFld3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504000" y="4475433"/>
            <a:ext cx="8136000" cy="1191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015604"/>
            <a:ext cx="3463200" cy="3109997"/>
          </a:xfrm>
        </p:spPr>
        <p:txBody>
          <a:bodyPr/>
          <a:lstStyle>
            <a:lvl1pPr marL="162000" indent="-162000">
              <a:tabLst/>
              <a:defRPr sz="1800"/>
            </a:lvl1pPr>
            <a:lvl2pPr marL="324000">
              <a:spcBef>
                <a:spcPts val="300"/>
              </a:spcBef>
              <a:tabLst/>
              <a:defRPr sz="1600"/>
            </a:lvl2pPr>
            <a:lvl3pPr marL="486000" indent="-162000">
              <a:spcBef>
                <a:spcPts val="300"/>
              </a:spcBef>
              <a:tabLst/>
              <a:defRPr sz="1600"/>
            </a:lvl3pPr>
            <a:lvl4pPr marL="648000">
              <a:spcBef>
                <a:spcPts val="300"/>
              </a:spcBef>
              <a:tabLst/>
              <a:defRPr sz="1600"/>
            </a:lvl4pPr>
            <a:lvl5pPr marL="810000" indent="-162000">
              <a:spcBef>
                <a:spcPts val="300"/>
              </a:spcBef>
              <a:tabLst/>
              <a:defRPr sz="1600" baseline="0"/>
            </a:lvl5pPr>
            <a:lvl6pPr marL="162000">
              <a:defRPr sz="1600"/>
            </a:lvl6pPr>
            <a:lvl7pPr marL="972000" indent="-162000">
              <a:spcBef>
                <a:spcPts val="3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7pPr>
            <a:lvl8pPr marL="1134000" indent="-162000">
              <a:spcBef>
                <a:spcPts val="3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1200" y="1015604"/>
            <a:ext cx="4168800" cy="3109997"/>
          </a:xfrm>
        </p:spPr>
        <p:txBody>
          <a:bodyPr/>
          <a:lstStyle>
            <a:lvl1pPr marL="162000">
              <a:defRPr sz="1800"/>
            </a:lvl1pPr>
            <a:lvl2pPr marL="324000">
              <a:spcBef>
                <a:spcPts val="300"/>
              </a:spcBef>
              <a:defRPr sz="1600"/>
            </a:lvl2pPr>
            <a:lvl3pPr marL="486000">
              <a:spcBef>
                <a:spcPts val="300"/>
              </a:spcBef>
              <a:defRPr sz="1600"/>
            </a:lvl3pPr>
            <a:lvl4pPr marL="648000">
              <a:spcBef>
                <a:spcPts val="300"/>
              </a:spcBef>
              <a:defRPr sz="1600"/>
            </a:lvl4pPr>
            <a:lvl5pPr marL="810000" indent="-162000">
              <a:spcBef>
                <a:spcPts val="300"/>
              </a:spcBef>
              <a:defRPr sz="1600"/>
            </a:lvl5pPr>
            <a:lvl6pPr marL="972000">
              <a:spcBef>
                <a:spcPts val="300"/>
              </a:spcBef>
              <a:defRPr sz="1600"/>
            </a:lvl6pPr>
            <a:lvl7pPr>
              <a:spcBef>
                <a:spcPts val="300"/>
              </a:spcBef>
              <a:buFont typeface="Arial" pitchFamily="34" charset="0"/>
              <a:buChar char="•"/>
              <a:defRPr lang="en-US" sz="1600" smtClean="0">
                <a:solidFill>
                  <a:schemeClr val="bg2"/>
                </a:solidFill>
                <a:latin typeface="+mn-lt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Page </a:t>
            </a:r>
            <a:fld id="{9E1F64D6-41D1-4C6E-9A0C-391134CF58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bmkFld4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13" name="bmkFld4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504000" y="4475433"/>
            <a:ext cx="8136000" cy="1191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/>
              <a:t>Page </a:t>
            </a:r>
            <a:fld id="{9E8C26A4-B458-44EA-95C6-042A46251F8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4000" y="1015604"/>
            <a:ext cx="8136000" cy="3425897"/>
          </a:xfrm>
        </p:spPr>
        <p:txBody>
          <a:bodyPr/>
          <a:lstStyle/>
          <a:p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0" name="bmkFld5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12" name="bmkFld5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504000" y="4475433"/>
            <a:ext cx="8136000" cy="1191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Page </a:t>
            </a:r>
            <a:fld id="{A9648339-1880-4CA1-A1F8-F52B65A1338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378618"/>
            <a:ext cx="8136000" cy="4098006"/>
          </a:xfrm>
        </p:spPr>
        <p:txBody>
          <a:bodyPr/>
          <a:lstStyle/>
          <a:p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9" name="bmkFld7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7" name="bmkFld7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504000" y="4475433"/>
            <a:ext cx="8136000" cy="1191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ru-RU" noProof="0"/>
              <a:t>Образец заголовка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Page </a:t>
            </a:r>
            <a:fld id="{16FF891B-0DCB-4592-A66B-E74CAD9633B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bmkFld8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11" name="bmkFld8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504000" y="4475433"/>
            <a:ext cx="8136000" cy="1191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Page </a:t>
            </a:r>
            <a:fld id="{A9648339-1880-4CA1-A1F8-F52B65A1338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bmkFld9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10" name="bmkFld9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504000" y="4475433"/>
            <a:ext cx="8136000" cy="1191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8639175" cy="4470075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Insert picture: Select placeholder and insert picture via </a:t>
            </a:r>
            <a:r>
              <a:rPr lang="en-GB" dirty="0" err="1"/>
              <a:t>ImageShopper</a:t>
            </a:r>
            <a:r>
              <a:rPr lang="en-GB" dirty="0"/>
              <a:t> or Browse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80100"/>
            <a:ext cx="8640000" cy="791100"/>
          </a:xfrm>
          <a:solidFill>
            <a:srgbClr val="00B0CA">
              <a:alpha val="85000"/>
            </a:srgbClr>
          </a:solidFill>
        </p:spPr>
        <p:txBody>
          <a:bodyPr lIns="504000" tIns="172800" rIns="21600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/>
              <a:t>Page </a:t>
            </a:r>
            <a:fld id="{9E8C26A4-B458-44EA-95C6-042A46251F8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bmkFld11PresentationTitle"/>
          <p:cNvSpPr txBox="1"/>
          <p:nvPr userDrawn="1"/>
        </p:nvSpPr>
        <p:spPr>
          <a:xfrm>
            <a:off x="2304000" y="4701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  <p:sp>
        <p:nvSpPr>
          <p:cNvPr id="6" name="bmkFld10DateOfPresentation"/>
          <p:cNvSpPr txBox="1"/>
          <p:nvPr userDrawn="1"/>
        </p:nvSpPr>
        <p:spPr>
          <a:xfrm>
            <a:off x="2304000" y="46044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650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4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882" y="378619"/>
            <a:ext cx="8137117" cy="5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882" y="1015604"/>
            <a:ext cx="8137117" cy="342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5162" y="4805874"/>
            <a:ext cx="108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5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Page </a:t>
            </a:r>
            <a:fld id="{9E8C26A4-B458-44EA-95C6-042A46251F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t="1" r="-16667" b="1"/>
          <a:stretch/>
        </p:blipFill>
        <p:spPr>
          <a:xfrm>
            <a:off x="503999" y="4672626"/>
            <a:ext cx="953878" cy="198188"/>
          </a:xfrm>
          <a:prstGeom prst="rect">
            <a:avLst/>
          </a:prstGeom>
        </p:spPr>
      </p:pic>
      <p:pic>
        <p:nvPicPr>
          <p:cNvPr id="1028" name="Picture 4"/>
          <p:cNvPicPr>
            <a:picLocks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/>
        </p:blipFill>
        <p:spPr bwMode="auto">
          <a:xfrm>
            <a:off x="505416" y="4672627"/>
            <a:ext cx="951147" cy="1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U:\Coloplast\Jobs\4002_PowerPoint skabelon tilpasninger\Received\Work\CPlogo_Small_Blue_RGB_300.em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33"/>
          <a:stretch/>
        </p:blipFill>
        <p:spPr bwMode="auto">
          <a:xfrm>
            <a:off x="7107379" y="4688814"/>
            <a:ext cx="1531796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:\Coloplast\Jobs\4002_PowerPoint skabelon tilpasninger\Received\Work\business area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2" y="4623419"/>
            <a:ext cx="951147" cy="2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65" r:id="rId5"/>
    <p:sldLayoutId id="2147483667" r:id="rId6"/>
    <p:sldLayoutId id="2147483654" r:id="rId7"/>
    <p:sldLayoutId id="2147483655" r:id="rId8"/>
    <p:sldLayoutId id="2147483678" r:id="rId9"/>
    <p:sldLayoutId id="2147483676" r:id="rId10"/>
    <p:sldLayoutId id="2147483677" r:id="rId11"/>
    <p:sldLayoutId id="2147483675" r:id="rId12"/>
    <p:sldLayoutId id="2147483672" r:id="rId13"/>
    <p:sldLayoutId id="2147483679" r:id="rId14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162000" indent="-162000" algn="l" rtl="0" eaLnBrk="1" fontAlgn="base" hangingPunct="1">
        <a:lnSpc>
          <a:spcPct val="97000"/>
        </a:lnSpc>
        <a:spcBef>
          <a:spcPts val="600"/>
        </a:spcBef>
        <a:spcAft>
          <a:spcPct val="0"/>
        </a:spcAft>
        <a:buSzPct val="85000"/>
        <a:buChar char="•"/>
        <a:tabLst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24000" indent="-162000" algn="l" rtl="0" eaLnBrk="1" fontAlgn="base" hangingPunct="1">
        <a:lnSpc>
          <a:spcPct val="97000"/>
        </a:lnSpc>
        <a:spcBef>
          <a:spcPts val="300"/>
        </a:spcBef>
        <a:spcAft>
          <a:spcPct val="0"/>
        </a:spcAft>
        <a:buSzPct val="85000"/>
        <a:buChar char="•"/>
        <a:tabLst/>
        <a:defRPr sz="1600">
          <a:solidFill>
            <a:schemeClr val="bg2"/>
          </a:solidFill>
          <a:latin typeface="+mn-lt"/>
        </a:defRPr>
      </a:lvl2pPr>
      <a:lvl3pPr marL="486000" indent="-162000" algn="l" rtl="0" eaLnBrk="1" fontAlgn="base" hangingPunct="1">
        <a:lnSpc>
          <a:spcPct val="97000"/>
        </a:lnSpc>
        <a:spcBef>
          <a:spcPts val="300"/>
        </a:spcBef>
        <a:spcAft>
          <a:spcPct val="0"/>
        </a:spcAft>
        <a:buSzPct val="85000"/>
        <a:buChar char="•"/>
        <a:tabLst/>
        <a:defRPr sz="1600">
          <a:solidFill>
            <a:schemeClr val="bg2"/>
          </a:solidFill>
          <a:latin typeface="+mn-lt"/>
        </a:defRPr>
      </a:lvl3pPr>
      <a:lvl4pPr marL="648000" indent="-162000" algn="l" rtl="0" eaLnBrk="1" fontAlgn="base" hangingPunct="1">
        <a:lnSpc>
          <a:spcPct val="97000"/>
        </a:lnSpc>
        <a:spcBef>
          <a:spcPts val="300"/>
        </a:spcBef>
        <a:spcAft>
          <a:spcPct val="0"/>
        </a:spcAft>
        <a:buSzPct val="85000"/>
        <a:buChar char="•"/>
        <a:tabLst/>
        <a:defRPr sz="1600">
          <a:solidFill>
            <a:schemeClr val="bg2"/>
          </a:solidFill>
          <a:latin typeface="+mn-lt"/>
        </a:defRPr>
      </a:lvl4pPr>
      <a:lvl5pPr marL="810000" indent="-162000" algn="l" rtl="0" eaLnBrk="1" fontAlgn="base" hangingPunct="1">
        <a:lnSpc>
          <a:spcPct val="97000"/>
        </a:lnSpc>
        <a:spcBef>
          <a:spcPts val="300"/>
        </a:spcBef>
        <a:spcAft>
          <a:spcPct val="0"/>
        </a:spcAft>
        <a:buSzPct val="85000"/>
        <a:buChar char="•"/>
        <a:tabLst/>
        <a:defRPr sz="1600">
          <a:solidFill>
            <a:schemeClr val="bg2"/>
          </a:solidFill>
          <a:latin typeface="+mn-lt"/>
        </a:defRPr>
      </a:lvl5pPr>
      <a:lvl6pPr marL="972000" indent="-162000" algn="l" rtl="0" eaLnBrk="1" fontAlgn="base" hangingPunct="1">
        <a:lnSpc>
          <a:spcPct val="97000"/>
        </a:lnSpc>
        <a:spcBef>
          <a:spcPts val="3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6pPr>
      <a:lvl7pPr marL="1134000" indent="-162000" algn="l" rtl="0" eaLnBrk="1" fontAlgn="base" hangingPunct="1">
        <a:lnSpc>
          <a:spcPct val="97000"/>
        </a:lnSpc>
        <a:spcBef>
          <a:spcPts val="3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7pPr>
      <a:lvl8pPr marL="22780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8pPr>
      <a:lvl9pPr marL="27352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p=5&amp;text=%D0%B1%D0%BE%D0%BB%D1%8C%20%D0%B2%20%D0%B6%D0%B8%D0%B2%D0%BE%D1%82%D0%B5&amp;img_url=http://goldstarinfo.ru/wp-content/uploads/2012/07/116.jpg&amp;pos=154&amp;rpt=sima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jpe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openxmlformats.org/officeDocument/2006/relationships/image" Target="../media/image56.jpg"/><Relationship Id="rId9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g"/><Relationship Id="rId4" Type="http://schemas.openxmlformats.org/officeDocument/2006/relationships/image" Target="../media/image7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2.png"/><Relationship Id="rId3" Type="http://schemas.openxmlformats.org/officeDocument/2006/relationships/image" Target="../media/image93.jpeg"/><Relationship Id="rId7" Type="http://schemas.openxmlformats.org/officeDocument/2006/relationships/image" Target="../media/image96.png"/><Relationship Id="rId12" Type="http://schemas.openxmlformats.org/officeDocument/2006/relationships/image" Target="../media/image10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5" Type="http://schemas.openxmlformats.org/officeDocument/2006/relationships/image" Target="../media/image103.jpg"/><Relationship Id="rId10" Type="http://schemas.openxmlformats.org/officeDocument/2006/relationships/image" Target="../media/image99.jpeg"/><Relationship Id="rId4" Type="http://schemas.openxmlformats.org/officeDocument/2006/relationships/slide" Target="slide33.xml"/><Relationship Id="rId9" Type="http://schemas.openxmlformats.org/officeDocument/2006/relationships/image" Target="../media/image98.jpeg"/><Relationship Id="rId14" Type="http://schemas.openxmlformats.org/officeDocument/2006/relationships/slide" Target="slide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mkFldPresentationTitle"/>
          <p:cNvSpPr>
            <a:spLocks noGrp="1"/>
          </p:cNvSpPr>
          <p:nvPr>
            <p:ph type="ctrTitle"/>
          </p:nvPr>
        </p:nvSpPr>
        <p:spPr>
          <a:xfrm>
            <a:off x="1619672" y="3075806"/>
            <a:ext cx="5400600" cy="86409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Нарушение функции выделения.</a:t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</a:rPr>
              <a:t>Современные средства реабилитации.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0" name="bmkFldPresentationSubtitle"/>
          <p:cNvSpPr>
            <a:spLocks noGrp="1"/>
          </p:cNvSpPr>
          <p:nvPr>
            <p:ph type="subTitle" idx="1"/>
          </p:nvPr>
        </p:nvSpPr>
        <p:spPr>
          <a:xfrm>
            <a:off x="114876" y="4227934"/>
            <a:ext cx="8417563" cy="53524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Милованова Ирина Викторовна, врач-уролог , УЗИ ГУЗ СО ГКБ№1</a:t>
            </a:r>
          </a:p>
          <a:p>
            <a:endParaRPr lang="ru-RU" sz="2000" i="1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528" y="87474"/>
            <a:ext cx="6500444" cy="582018"/>
          </a:xfrm>
        </p:spPr>
        <p:txBody>
          <a:bodyPr>
            <a:noAutofit/>
          </a:bodyPr>
          <a:lstStyle/>
          <a:p>
            <a:r>
              <a:rPr lang="en-GB" sz="2700" dirty="0" err="1">
                <a:latin typeface="Calibri" panose="020F0502020204030204" pitchFamily="34" charset="0"/>
              </a:rPr>
              <a:t>Формирование</a:t>
            </a:r>
            <a:r>
              <a:rPr lang="en-GB" sz="2700" dirty="0">
                <a:latin typeface="Calibri" panose="020F0502020204030204" pitchFamily="34" charset="0"/>
              </a:rPr>
              <a:t> </a:t>
            </a:r>
            <a:r>
              <a:rPr lang="en-GB" sz="2700" dirty="0" err="1">
                <a:latin typeface="Calibri" panose="020F0502020204030204" pitchFamily="34" charset="0"/>
              </a:rPr>
              <a:t>акта</a:t>
            </a:r>
            <a:r>
              <a:rPr lang="en-GB" sz="2700" dirty="0">
                <a:latin typeface="Calibri" panose="020F0502020204030204" pitchFamily="34" charset="0"/>
              </a:rPr>
              <a:t> </a:t>
            </a:r>
            <a:r>
              <a:rPr lang="en-GB" sz="2700" dirty="0" err="1">
                <a:latin typeface="Calibri" panose="020F0502020204030204" pitchFamily="34" charset="0"/>
              </a:rPr>
              <a:t>мочеиспускания</a:t>
            </a:r>
            <a:endParaRPr lang="en-GB" sz="27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0763" y="217789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5" y="693014"/>
            <a:ext cx="90364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Зрелый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тип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мочеиспускания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»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К 3-4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годам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завершается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первая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стадия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формирования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214313" indent="-214313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основные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черты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взрослой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модели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мочеиспускания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(7-9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сутки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214313" indent="-214313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полное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удержание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днем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ночью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могут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быть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эпизоды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недержания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энуреза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14313" indent="-214313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определенное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поведение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 4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12-14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лет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вторая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стадия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процесса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становления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«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зрелого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типа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мочеиспускания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»:</a:t>
            </a:r>
          </a:p>
          <a:p>
            <a:pPr marL="214313" indent="-214313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Увеличение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резервуарной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функции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14313" indent="-214313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Повышение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порога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чувствительности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14313" indent="-214313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Снижение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тонуса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детрузора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отсутствие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непроизвольных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сокращений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фазу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наполнения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214313" indent="-214313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Снижение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внутрипузырного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давления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31640" y="789552"/>
            <a:ext cx="631870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Нарушение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функции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накопления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выведения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мочи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из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следствии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поражения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нервной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системы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различных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уровнях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носят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название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endParaRPr lang="en-GB" sz="2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нейрогенная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дисфункция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нижних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мочевыводящих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путей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»</a:t>
            </a:r>
          </a:p>
          <a:p>
            <a:pPr algn="ctr"/>
            <a:endParaRPr lang="en-GB" sz="2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4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err="1">
                <a:latin typeface="Calibri" panose="020F0502020204030204" pitchFamily="34" charset="0"/>
              </a:rPr>
              <a:t>Причины</a:t>
            </a:r>
            <a:r>
              <a:rPr lang="en-GB" sz="3600" dirty="0">
                <a:latin typeface="Calibri" panose="020F0502020204030204" pitchFamily="34" charset="0"/>
              </a:rPr>
              <a:t> </a:t>
            </a:r>
            <a:r>
              <a:rPr lang="ru-RU" sz="3600" dirty="0">
                <a:latin typeface="Calibri" panose="020F0502020204030204" pitchFamily="34" charset="0"/>
              </a:rPr>
              <a:t>задержки мочеиспускания</a:t>
            </a:r>
            <a:r>
              <a:rPr lang="en-GB" dirty="0">
                <a:latin typeface="Calibri" panose="020F0502020204030204" pitchFamily="34" charset="0"/>
              </a:rPr>
              <a:t>:</a:t>
            </a:r>
            <a:br>
              <a:rPr lang="en-GB" dirty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Механические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препятствия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оттоку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GB" sz="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Заболевания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нервной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системы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Рефлекторные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временное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торможение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НС)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Прием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некоторых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лекарственных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средств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 descr="C:\Users\Galia\Desktop\IC\ne-kpisat-znak-na-lig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71750"/>
            <a:ext cx="1679153" cy="167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100" dirty="0" err="1">
                <a:latin typeface="Calibri" panose="020F0502020204030204" pitchFamily="34" charset="0"/>
              </a:rPr>
              <a:t>Наиболее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часто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встречающиеся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виды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нарушений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мочеиспускания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при</a:t>
            </a:r>
            <a:r>
              <a:rPr lang="en-GB" sz="2100" dirty="0">
                <a:latin typeface="Calibri" panose="020F0502020204030204" pitchFamily="34" charset="0"/>
              </a:rPr>
              <a:t> НДНМП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966" y="1329613"/>
            <a:ext cx="6777372" cy="2562932"/>
          </a:xfrm>
        </p:spPr>
        <p:txBody>
          <a:bodyPr>
            <a:normAutofit/>
          </a:bodyPr>
          <a:lstStyle/>
          <a:p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Нейрогенная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детрузорная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гиперактивность</a:t>
            </a:r>
            <a:endParaRPr lang="en-GB" sz="2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Детрузорно-сфинктерная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дисс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нергия</a:t>
            </a:r>
            <a:endParaRPr lang="en-GB" sz="2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Нерасслабляющийся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наружный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сфинктер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уретры</a:t>
            </a:r>
            <a:endParaRPr lang="en-GB" sz="2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Снижение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сократительной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способности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детрузора</a:t>
            </a:r>
            <a:endParaRPr lang="en-GB" sz="2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7774"/>
            <a:ext cx="2893178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067694"/>
            <a:ext cx="7560840" cy="536675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</a:rPr>
              <a:t>Методы компенсации хронической задержки мочи.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noProof="0" dirty="0" err="1"/>
              <a:t>Page</a:t>
            </a:r>
            <a:r>
              <a:rPr lang="ru-RU" noProof="0" dirty="0"/>
              <a:t> </a:t>
            </a:r>
            <a:fld id="{2F4432FF-5EA5-4C7F-B1F8-4542D993CF2D}" type="slidenum">
              <a:rPr lang="ru-RU" noProof="0" smtClean="0"/>
              <a:pPr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8687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3632"/>
            <a:ext cx="8137117" cy="53667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Calibri" panose="020F0502020204030204" pitchFamily="34" charset="0"/>
              </a:rPr>
              <a:t>Метод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отведения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мочи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оптимале</a:t>
            </a:r>
            <a:r>
              <a:rPr lang="en-GB" dirty="0">
                <a:latin typeface="Calibri" panose="020F0502020204030204" pitchFamily="34" charset="0"/>
              </a:rPr>
              <a:t>н </a:t>
            </a:r>
            <a:r>
              <a:rPr lang="en-GB" dirty="0" err="1">
                <a:latin typeface="Calibri" panose="020F0502020204030204" pitchFamily="34" charset="0"/>
              </a:rPr>
              <a:t>если</a:t>
            </a:r>
            <a:r>
              <a:rPr lang="en-GB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8" y="768103"/>
            <a:ext cx="5742638" cy="1803647"/>
          </a:xfrm>
        </p:spPr>
        <p:txBody>
          <a:bodyPr>
            <a:noAutofit/>
          </a:bodyPr>
          <a:lstStyle/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Исключает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ухудшение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функции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почек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пузырно-мочеточниковый рефлюкс,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инфекцию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образование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камней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дает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возможность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сохранения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мочеиспускания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естественным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путем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или максимально приближено к естественному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минимально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влияет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качество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жизни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Сохраняет целостность кожных покровов области наружных половых органов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44" name="Picture 4" descr="C:\Users\Galia\Desktop\IC\загруженное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71750"/>
            <a:ext cx="1342616" cy="17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alia\Desktop\Новая папка\IC\image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"/>
            <a:ext cx="1150144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8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7125" y="18915"/>
            <a:ext cx="8424863" cy="857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dirty="0" err="1">
                <a:latin typeface="Calibri" panose="020F0502020204030204" pitchFamily="34" charset="0"/>
              </a:rPr>
              <a:t>Методы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опорожнения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мочевого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пузыря</a:t>
            </a:r>
            <a:r>
              <a:rPr lang="en-GB" dirty="0">
                <a:latin typeface="Calibri" panose="020F0502020204030204" pitchFamily="34" charset="0"/>
              </a:rPr>
              <a:t> 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en-GB" dirty="0" err="1">
                <a:latin typeface="Calibri" panose="020F0502020204030204" pitchFamily="34" charset="0"/>
              </a:rPr>
              <a:t>при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задержке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мочеиспускания</a:t>
            </a:r>
            <a:r>
              <a:rPr lang="ru-RU" dirty="0">
                <a:latin typeface="Calibri" panose="020F0502020204030204" pitchFamily="34" charset="0"/>
              </a:rPr>
              <a:t>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79222" y="1005576"/>
            <a:ext cx="1510903" cy="32449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54000" rIns="54000" bIns="5400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1.Цистостома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993045" y="1005576"/>
            <a:ext cx="3041316" cy="32449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54000" tIns="54000" rIns="54000" bIns="5400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2.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Постоянный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уретральный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катетер</a:t>
            </a:r>
            <a:endParaRPr lang="en-GB" sz="7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086603" y="993057"/>
            <a:ext cx="3079574" cy="53994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54000" tIns="54000" rIns="54000" bIns="5400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3.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Приемы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облегчающие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опорожнение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пузыря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26473"/>
            <a:ext cx="1725569" cy="137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4108320" y="3537905"/>
            <a:ext cx="3888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4.Периодическая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катетеризация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http://im6-tub-ru.yandex.net/i?id=145280367-5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545518"/>
            <a:ext cx="1367827" cy="151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tubohotel.com/test/coldfusion/white-cloudy-urine-during-pregnancy-i18.jpg"/>
          <p:cNvPicPr>
            <a:picLocks noChangeAspect="1" noChangeArrowheads="1"/>
          </p:cNvPicPr>
          <p:nvPr/>
        </p:nvPicPr>
        <p:blipFill rotWithShape="1">
          <a:blip r:embed="rId6" cstate="print"/>
          <a:srcRect l="44948"/>
          <a:stretch/>
        </p:blipFill>
        <p:spPr bwMode="auto">
          <a:xfrm>
            <a:off x="3869922" y="1419622"/>
            <a:ext cx="1510904" cy="149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 descr="suprapubis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13632" r="11324" b="4855"/>
          <a:stretch>
            <a:fillRect/>
          </a:stretch>
        </p:blipFill>
        <p:spPr bwMode="auto">
          <a:xfrm>
            <a:off x="277125" y="1330074"/>
            <a:ext cx="2047766" cy="14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9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307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5"/>
          <p:cNvSpPr>
            <a:spLocks noGrp="1"/>
          </p:cNvSpPr>
          <p:nvPr>
            <p:ph idx="4294967295"/>
          </p:nvPr>
        </p:nvSpPr>
        <p:spPr>
          <a:xfrm>
            <a:off x="683568" y="0"/>
            <a:ext cx="7848600" cy="2592388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alibri" panose="020F0502020204030204" pitchFamily="34" charset="0"/>
              </a:rPr>
              <a:t>Рекомендации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alibri" panose="020F0502020204030204" pitchFamily="34" charset="0"/>
              </a:rPr>
              <a:t>Европейского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alibri" panose="020F0502020204030204" pitchFamily="34" charset="0"/>
              </a:rPr>
              <a:t>общества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alibri" panose="020F0502020204030204" pitchFamily="34" charset="0"/>
              </a:rPr>
              <a:t>урологов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  <a:endParaRPr lang="ru-RU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endParaRPr lang="en-GB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нтермиттирующая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катетеризация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является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«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золотым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стандартом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»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лечения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пациентов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с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нейрогенной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дисфункцией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pPr>
              <a:buFontTx/>
              <a:buNone/>
              <a:defRPr/>
            </a:pP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“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Катетеризацию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постоянным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катетером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через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мочеиспускательный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канал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или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цистостому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необходимо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использовать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только</a:t>
            </a:r>
            <a:r>
              <a:rPr lang="en-GB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исключительных</a:t>
            </a:r>
            <a:r>
              <a:rPr lang="en-GB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случаях</a:t>
            </a:r>
            <a:r>
              <a:rPr lang="en-GB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под</a:t>
            </a:r>
            <a:r>
              <a:rPr lang="en-GB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обязательным</a:t>
            </a:r>
            <a:r>
              <a:rPr lang="en-GB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медицинским</a:t>
            </a:r>
            <a:r>
              <a:rPr lang="en-GB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контролем</a:t>
            </a:r>
            <a:r>
              <a:rPr lang="en-GB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”.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7774"/>
            <a:ext cx="1195871" cy="168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43758"/>
            <a:ext cx="1656184" cy="1656184"/>
          </a:xfrm>
          <a:prstGeom prst="rect">
            <a:avLst/>
          </a:prstGeom>
        </p:spPr>
      </p:pic>
      <p:pic>
        <p:nvPicPr>
          <p:cNvPr id="5" name="Picture 2" descr="D:\DATA\Business\CONTINENCE CARE\Континенс\ContinenceCare_фотки\2\End_user_204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180871"/>
            <a:ext cx="1631823" cy="1220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5" y="2604138"/>
            <a:ext cx="1224642" cy="17466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9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332" y="87474"/>
            <a:ext cx="6480720" cy="475562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Calibri" panose="020F0502020204030204" pitchFamily="34" charset="0"/>
              </a:rPr>
              <a:t>Методы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выведения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мочи</a:t>
            </a:r>
            <a:r>
              <a:rPr lang="ru-RU" dirty="0">
                <a:latin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601" y="778474"/>
            <a:ext cx="6515100" cy="339447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Наложение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мочепузырного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свища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цистостома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Galia\Desktop\Новая папка\IC\Сним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3212731" cy="18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lia\Desktop\Новая папка\IC\14712_html_516f2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58943"/>
            <a:ext cx="3082089" cy="18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9923" y="789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72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3478"/>
            <a:ext cx="6588732" cy="432048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latin typeface="Calibri" panose="020F0502020204030204" pitchFamily="34" charset="0"/>
              </a:rPr>
              <a:t>Методы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</a:rPr>
              <a:t>выведения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</a:rPr>
              <a:t>мочи</a:t>
            </a:r>
            <a:r>
              <a:rPr lang="ru-RU" sz="2800" dirty="0">
                <a:latin typeface="Calibri" panose="020F0502020204030204" pitchFamily="34" charset="0"/>
              </a:rPr>
              <a:t>.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5164" y="863261"/>
            <a:ext cx="6588732" cy="412346"/>
          </a:xfrm>
        </p:spPr>
        <p:txBody>
          <a:bodyPr>
            <a:noAutofit/>
          </a:bodyPr>
          <a:lstStyle/>
          <a:p>
            <a:pPr marL="64294"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установка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через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уретру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3074" name="Picture 2" descr="C:\Users\Galia\Desktop\Новая папка\IC\35b3ab2a19f46ac3056fff8ccff085c4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9" y="2037310"/>
            <a:ext cx="2736303" cy="205222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0751" y="1316303"/>
            <a:ext cx="4590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541" indent="-13454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краткосрочно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14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дней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</a:p>
          <a:p>
            <a:pPr marL="134541" indent="-13454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длительно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свыше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28-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30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дней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C:\Users\РОМАН\Pictures\библиотека изорбражений\Разносортица для доклада\catheter-draw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37310"/>
            <a:ext cx="3146670" cy="20522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4"/>
          <p:cNvSpPr>
            <a:spLocks noGrp="1"/>
          </p:cNvSpPr>
          <p:nvPr>
            <p:ph type="title"/>
          </p:nvPr>
        </p:nvSpPr>
        <p:spPr>
          <a:xfrm>
            <a:off x="179512" y="319088"/>
            <a:ext cx="8712968" cy="470297"/>
          </a:xfrm>
        </p:spPr>
        <p:txBody>
          <a:bodyPr/>
          <a:lstStyle/>
          <a:p>
            <a:pPr algn="ctr"/>
            <a:r>
              <a:rPr lang="ru-RU" altLang="ru-RU" dirty="0">
                <a:latin typeface="Calibri" panose="020F0502020204030204" pitchFamily="34" charset="0"/>
              </a:rPr>
              <a:t>Заболевания приводящие к нарушению функции опорожнения мочевого пузыря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915566"/>
            <a:ext cx="7344816" cy="35086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2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ГМ</a:t>
            </a: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Сосудистые заболевания головного мозга (ОНМК, гидроцефалия…)</a:t>
            </a: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Опухолевые заболевания головного мозга</a:t>
            </a:r>
          </a:p>
          <a:p>
            <a:pPr>
              <a:defRPr/>
            </a:pPr>
            <a:r>
              <a:rPr lang="ru-RU" sz="12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СМ</a:t>
            </a: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Повреждения спинного мозга</a:t>
            </a: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Спинальный инсульт</a:t>
            </a: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Анатомические нарушения закладки нервной трубки (спинальный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дисрафизм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/спина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бифида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Заболевания межпозвоночных дисков</a:t>
            </a: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Оперативные вмешательства на позвоночнике и спинном мозге</a:t>
            </a:r>
          </a:p>
          <a:p>
            <a:pPr>
              <a:defRPr/>
            </a:pPr>
            <a:r>
              <a:rPr lang="ru-RU" sz="12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Заболевания ЦНС: </a:t>
            </a: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Рассеянный склероз</a:t>
            </a: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Болезнь Паркинсона</a:t>
            </a:r>
          </a:p>
          <a:p>
            <a:pPr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Деменция</a:t>
            </a:r>
          </a:p>
          <a:p>
            <a:pPr>
              <a:defRPr/>
            </a:pPr>
            <a:r>
              <a:rPr lang="ru-RU" sz="12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Заболевания периферической нервной системы</a:t>
            </a:r>
          </a:p>
          <a:p>
            <a:pPr>
              <a:defRPr/>
            </a:pP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Полиневропатии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(диабетическая, алкогольная..);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Herpes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Zoster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;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Димиелинизирующий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синдром Джулиана-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Барре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Вертеброневрологическая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патология (невропатия срамного нерва, синдром тазового дна,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дискогенная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компрессия конского хвоста)</a:t>
            </a:r>
          </a:p>
        </p:txBody>
      </p:sp>
    </p:spTree>
    <p:extLst>
      <p:ext uri="{BB962C8B-B14F-4D97-AF65-F5344CB8AC3E}">
        <p14:creationId xmlns:p14="http://schemas.microsoft.com/office/powerpoint/2010/main" val="10196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750" y="1762126"/>
            <a:ext cx="3467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870" name="Прямоугольник 3"/>
          <p:cNvSpPr>
            <a:spLocks noChangeArrowheads="1"/>
          </p:cNvSpPr>
          <p:nvPr/>
        </p:nvSpPr>
        <p:spPr bwMode="auto">
          <a:xfrm>
            <a:off x="3071425" y="3795886"/>
            <a:ext cx="4916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Высокая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вероятность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развития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инфекции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36871" name="Picture 2" descr="C:\Users\РОМАН\Pictures\библиотека изорбражений\Разносортица для доклада\catheter-draw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82741"/>
            <a:ext cx="1763481" cy="115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5736" y="123478"/>
            <a:ext cx="5723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Рекомендации</a:t>
            </a: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Европейского</a:t>
            </a: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общества</a:t>
            </a: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урологов</a:t>
            </a: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</a:p>
          <a:p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 descr="D:\DATA\Business\CONTINENCE CARE\Континенс\ContinenceCare_фотки\Цистостом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12737"/>
            <a:ext cx="1881821" cy="11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27534"/>
            <a:ext cx="8820472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Предпочтительно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использовать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силиконовые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катетеры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Фолея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которые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следует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заменять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каждые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2-4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недели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450"/>
              </a:spcBef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Латексные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катетеры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Фолея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необходимо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менять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чаще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каждые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1-2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недели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»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8" y="1844332"/>
            <a:ext cx="1810283" cy="24269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0229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00silikon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4273"/>
            <a:ext cx="2338388" cy="132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kpsil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26"/>
            <a:ext cx="2321719" cy="134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4716016" y="1572580"/>
            <a:ext cx="4534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Дренирование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силиконовым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дренажом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более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14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дней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893" name="Прямоугольник 9"/>
          <p:cNvSpPr>
            <a:spLocks noChangeArrowheads="1"/>
          </p:cNvSpPr>
          <p:nvPr/>
        </p:nvSpPr>
        <p:spPr bwMode="auto">
          <a:xfrm>
            <a:off x="179512" y="1559288"/>
            <a:ext cx="4392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Дренирование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латексным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дренажом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более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5-7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дней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7894" name="Picture 8" descr="http://blogs.scientificamerican.com/lab-rat/files/2012/01/biofil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55726"/>
            <a:ext cx="5629275" cy="243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ttp://t3.gstatic.com/images?q=tbn:ANd9GcQeZZa3i4HMt41adzO_D-RXPjxg8b8HryCOraS2V2-o_u70VEq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355726"/>
            <a:ext cx="1867387" cy="142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6" name="TextBox 1"/>
          <p:cNvSpPr txBox="1">
            <a:spLocks noChangeArrowheads="1"/>
          </p:cNvSpPr>
          <p:nvPr/>
        </p:nvSpPr>
        <p:spPr bwMode="auto">
          <a:xfrm>
            <a:off x="377701" y="2931790"/>
            <a:ext cx="16740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Биопленки</a:t>
            </a:r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6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067694"/>
            <a:ext cx="76328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Следует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пережимать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3-4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часа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с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последующим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открытием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15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минут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для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выведения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мочи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…»</a:t>
            </a:r>
          </a:p>
        </p:txBody>
      </p:sp>
      <p:pic>
        <p:nvPicPr>
          <p:cNvPr id="6" name="Рисунок 17" descr="Без имени-1сксксксккопировани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24" y="223894"/>
            <a:ext cx="1199691" cy="685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Rugt\Private\Galina\pictures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89" y="2655925"/>
            <a:ext cx="1494206" cy="184787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61" y="2878366"/>
            <a:ext cx="1161690" cy="154076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27" y="2906144"/>
            <a:ext cx="1171575" cy="146446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Стрелка вправо 11"/>
          <p:cNvSpPr/>
          <p:nvPr/>
        </p:nvSpPr>
        <p:spPr>
          <a:xfrm>
            <a:off x="6269772" y="3579862"/>
            <a:ext cx="550467" cy="260312"/>
          </a:xfrm>
          <a:prstGeom prst="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" y="148499"/>
            <a:ext cx="1188132" cy="1663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8641"/>
            <a:ext cx="1163370" cy="16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15766"/>
            <a:ext cx="2521167" cy="16807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9682" y="19548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Методы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пассивного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мочеиспускания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666095"/>
            <a:ext cx="799288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57175" indent="-257175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Провоцирование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рефлекторных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сокращений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стенок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57175" indent="-257175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Ритмичные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поколачивания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передней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брюшной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стенке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57175" indent="-257175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Прием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Креде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напряжение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брюшной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стенки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...</a:t>
            </a:r>
          </a:p>
          <a:p>
            <a:pPr marL="257175" indent="-257175">
              <a:buFontTx/>
              <a:buChar char="-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http://antibiotik.www-hosting.ru/images/16/c4f4d925bdf1dd7531ed8a9bc5d25685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256"/>
            <a:ext cx="2304104" cy="163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26" y="2567712"/>
            <a:ext cx="2175618" cy="16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0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123478"/>
            <a:ext cx="7605713" cy="469900"/>
          </a:xfrm>
        </p:spPr>
        <p:txBody>
          <a:bodyPr>
            <a:noAutofit/>
          </a:bodyPr>
          <a:lstStyle/>
          <a:p>
            <a:r>
              <a:rPr lang="en-GB" sz="2000" b="1" dirty="0" err="1">
                <a:latin typeface="Calibri" panose="020F0502020204030204" pitchFamily="34" charset="0"/>
              </a:rPr>
              <a:t>Проблемы</a:t>
            </a:r>
            <a:r>
              <a:rPr lang="en-GB" sz="2000" b="1" dirty="0"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</a:rPr>
              <a:t>некорректного</a:t>
            </a:r>
            <a:r>
              <a:rPr lang="en-GB" sz="2000" b="1" dirty="0"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</a:rPr>
              <a:t>отведения</a:t>
            </a:r>
            <a:r>
              <a:rPr lang="en-GB" sz="2000" b="1" dirty="0"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</a:rPr>
              <a:t>мочи</a:t>
            </a:r>
            <a:r>
              <a:rPr lang="en-GB" sz="2000" b="1" dirty="0">
                <a:latin typeface="Calibri" panose="020F0502020204030204" pitchFamily="34" charset="0"/>
              </a:rPr>
              <a:t> у </a:t>
            </a:r>
            <a:r>
              <a:rPr lang="en-GB" sz="2000" b="1" dirty="0" err="1">
                <a:latin typeface="Calibri" panose="020F0502020204030204" pitchFamily="34" charset="0"/>
              </a:rPr>
              <a:t>пациентов</a:t>
            </a:r>
            <a:r>
              <a:rPr lang="en-GB" sz="2000" b="1" dirty="0">
                <a:latin typeface="Calibri" panose="020F0502020204030204" pitchFamily="34" charset="0"/>
              </a:rPr>
              <a:t> с НДНМП</a:t>
            </a:r>
          </a:p>
        </p:txBody>
      </p:sp>
      <p:pic>
        <p:nvPicPr>
          <p:cNvPr id="31749" name="Picture 2" descr="D:\DATA\Business\CONTINENCE CARE\Континенс\ContinenceCare_фотки\Цистосто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13" y="1734003"/>
            <a:ext cx="2346977" cy="11257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6038886" y="1304357"/>
            <a:ext cx="2221104" cy="38605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54000" tIns="54000" rIns="54000" bIns="5400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Цистостома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1751" name="Picture 3" descr="D:\DATA\Business\CONTINENCE CARE\Континенс\ContinenceCare_фотки\Цистостома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36" y="1746156"/>
            <a:ext cx="2072104" cy="11374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 bwMode="auto">
          <a:xfrm>
            <a:off x="3384736" y="1059582"/>
            <a:ext cx="2219621" cy="66305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54000" tIns="54000" rIns="54000" bIns="5400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Постоянный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уретральный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04053" y="1059582"/>
            <a:ext cx="2988221" cy="66305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54000" tIns="54000" rIns="54000" bIns="54000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Рефлекторное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опорожнение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1043608" y="2981130"/>
            <a:ext cx="806324" cy="39030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4000" tIns="54000" rIns="54000" bIns="54000">
            <a:spAutoFit/>
          </a:bodyPr>
          <a:lstStyle/>
          <a:p>
            <a:pPr>
              <a:defRPr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7544" y="3371432"/>
            <a:ext cx="2556421" cy="12340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/>
          <a:lstStyle/>
          <a:p>
            <a:pPr>
              <a:defRPr/>
            </a:pP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Высокий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риск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поражения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почек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с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развитием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хронической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почечной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недостаточности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уменьшением</a:t>
            </a:r>
            <a:b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продолжительности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жизни</a:t>
            </a:r>
            <a:endParaRPr lang="en-GB" sz="105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6866163" y="2937722"/>
            <a:ext cx="740368" cy="43371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54000" rIns="54000" bIns="54000"/>
          <a:lstStyle/>
          <a:p>
            <a:pPr>
              <a:defRPr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047656" y="3396762"/>
            <a:ext cx="2725563" cy="1031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/>
          <a:lstStyle/>
          <a:p>
            <a:pPr>
              <a:buFont typeface="Arial" pitchFamily="34" charset="0"/>
              <a:buChar char="•"/>
              <a:defRPr/>
            </a:pP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Высокий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риск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инфекций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мочевыводящей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системы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мочекаменной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болезни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</a:t>
            </a: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Снижение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качества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жизни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117663" y="3378363"/>
            <a:ext cx="2693037" cy="13507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/>
          <a:lstStyle/>
          <a:p>
            <a:pPr>
              <a:buFont typeface="Arial" pitchFamily="34" charset="0"/>
              <a:buChar char="•"/>
              <a:defRPr/>
            </a:pP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Высокий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риск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инфекций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мочевыводящей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системы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мочекаменной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болезни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Риск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травмы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уретры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развития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стриктуры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Снижение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качества</a:t>
            </a:r>
            <a:r>
              <a: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жизни</a:t>
            </a:r>
            <a:endParaRPr lang="en-GB" sz="105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3995936" y="2981807"/>
            <a:ext cx="740368" cy="3896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54000" rIns="54000" bIns="54000"/>
          <a:lstStyle/>
          <a:p>
            <a:pPr>
              <a:defRPr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1581"/>
            <a:ext cx="2361436" cy="1069858"/>
          </a:xfrm>
          <a:prstGeom prst="rect">
            <a:avLst/>
          </a:prstGeom>
          <a:ln>
            <a:solidFill>
              <a:srgbClr val="25397D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48100" y="4158336"/>
            <a:ext cx="5202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Риск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перерождения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клеток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слизистой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уретры</a:t>
            </a:r>
            <a:endParaRPr lang="en-GB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383" y="736755"/>
            <a:ext cx="6172200" cy="481167"/>
          </a:xfrm>
        </p:spPr>
        <p:txBody>
          <a:bodyPr>
            <a:noAutofit/>
          </a:bodyPr>
          <a:lstStyle/>
          <a:p>
            <a:br>
              <a:rPr lang="en-GB" sz="3200" dirty="0">
                <a:latin typeface="Calibri" panose="020F0502020204030204" pitchFamily="34" charset="0"/>
              </a:rPr>
            </a:br>
            <a:r>
              <a:rPr lang="en-GB" sz="3200" dirty="0" err="1">
                <a:latin typeface="Calibri" panose="020F0502020204030204" pitchFamily="34" charset="0"/>
              </a:rPr>
              <a:t>Периодическая</a:t>
            </a:r>
            <a:r>
              <a:rPr lang="en-GB" sz="3200" dirty="0">
                <a:latin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</a:rPr>
              <a:t>катетеризация</a:t>
            </a:r>
            <a:r>
              <a:rPr lang="en-GB" sz="3200" dirty="0">
                <a:latin typeface="Calibri" panose="020F0502020204030204" pitchFamily="34" charset="0"/>
              </a:rPr>
              <a:t>.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9662"/>
            <a:ext cx="63727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081" indent="-5954" algn="ctr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Это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метод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отведения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с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целью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полного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опорожнения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каждые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4-6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часов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путем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проведения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пузырь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через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мочеиспускательный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канал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полой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трубки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с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последующим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его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удалением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после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процедуры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83" y="1275606"/>
            <a:ext cx="1591063" cy="2332460"/>
          </a:xfrm>
          <a:prstGeom prst="rect">
            <a:avLst/>
          </a:prstGeom>
          <a:ln>
            <a:solidFill>
              <a:srgbClr val="25397D"/>
            </a:solidFill>
          </a:ln>
        </p:spPr>
      </p:pic>
    </p:spTree>
    <p:extLst>
      <p:ext uri="{BB962C8B-B14F-4D97-AF65-F5344CB8AC3E}">
        <p14:creationId xmlns:p14="http://schemas.microsoft.com/office/powerpoint/2010/main" val="108065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1115616" y="267494"/>
            <a:ext cx="7461250" cy="582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100" dirty="0" err="1">
                <a:latin typeface="Calibri" panose="020F0502020204030204" pitchFamily="34" charset="0"/>
              </a:rPr>
              <a:t>Наи</a:t>
            </a:r>
            <a:r>
              <a:rPr lang="ru-RU" sz="2100" dirty="0">
                <a:latin typeface="Calibri" panose="020F0502020204030204" pitchFamily="34" charset="0"/>
              </a:rPr>
              <a:t>меньший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риск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поражения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почек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наблюдается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при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ru-RU" sz="2100" dirty="0">
                <a:latin typeface="Calibri" panose="020F0502020204030204" pitchFamily="34" charset="0"/>
              </a:rPr>
              <a:t>использовании метода периодической катетеризации.</a:t>
            </a:r>
            <a:endParaRPr lang="en-GB" sz="2100" dirty="0">
              <a:latin typeface="Calibri" panose="020F0502020204030204" pitchFamily="34" charset="0"/>
            </a:endParaRPr>
          </a:p>
        </p:txBody>
      </p:sp>
      <p:graphicFrame>
        <p:nvGraphicFramePr>
          <p:cNvPr id="1026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3827"/>
              </p:ext>
            </p:extLst>
          </p:nvPr>
        </p:nvGraphicFramePr>
        <p:xfrm>
          <a:off x="467544" y="1059582"/>
          <a:ext cx="4012832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95823" imgH="4400460" progId="Excel.Sheet.8">
                  <p:embed/>
                </p:oleObj>
              </mc:Choice>
              <mc:Fallback>
                <p:oleObj name="Worksheet" r:id="rId3" imgW="4495823" imgH="440046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059582"/>
                        <a:ext cx="4012832" cy="317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835696" y="4231186"/>
            <a:ext cx="106038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50" dirty="0">
                <a:latin typeface="Calibri" panose="020F0502020204030204" pitchFamily="34" charset="0"/>
              </a:rPr>
              <a:t>Weld et al.,2000</a:t>
            </a:r>
          </a:p>
        </p:txBody>
      </p:sp>
      <p:graphicFrame>
        <p:nvGraphicFramePr>
          <p:cNvPr id="102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35383"/>
              </p:ext>
            </p:extLst>
          </p:nvPr>
        </p:nvGraphicFramePr>
        <p:xfrm>
          <a:off x="4788024" y="1115475"/>
          <a:ext cx="3607348" cy="317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857498" imgH="4200660" progId="Excel.Sheet.8">
                  <p:embed/>
                </p:oleObj>
              </mc:Choice>
              <mc:Fallback>
                <p:oleObj name="Worksheet" r:id="rId5" imgW="3857498" imgH="420066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115475"/>
                        <a:ext cx="3607348" cy="3171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408971" y="4287299"/>
            <a:ext cx="104488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50" dirty="0" err="1">
                <a:latin typeface="Calibri" panose="020F0502020204030204" pitchFamily="34" charset="0"/>
              </a:rPr>
              <a:t>Killorin</a:t>
            </a:r>
            <a:r>
              <a:rPr lang="en-GB" sz="750" dirty="0">
                <a:latin typeface="Calibri" panose="020F0502020204030204" pitchFamily="34" charset="0"/>
              </a:rPr>
              <a:t> al., 1992</a:t>
            </a:r>
          </a:p>
        </p:txBody>
      </p:sp>
    </p:spTree>
    <p:extLst>
      <p:ext uri="{BB962C8B-B14F-4D97-AF65-F5344CB8AC3E}">
        <p14:creationId xmlns:p14="http://schemas.microsoft.com/office/powerpoint/2010/main" val="4262701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160" y="123478"/>
            <a:ext cx="6172200" cy="61611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/>
              <a:t>Виды</a:t>
            </a:r>
            <a:r>
              <a:rPr lang="en-GB" sz="4000" dirty="0"/>
              <a:t> </a:t>
            </a:r>
            <a:r>
              <a:rPr lang="en-GB" sz="4000" dirty="0" err="1"/>
              <a:t>катетеров</a:t>
            </a:r>
            <a:endParaRPr lang="en-GB" sz="4000" dirty="0"/>
          </a:p>
        </p:txBody>
      </p:sp>
      <p:pic>
        <p:nvPicPr>
          <p:cNvPr id="7170" name="Picture 2" descr="C:\Users\Galia\Desktop\Новая папка\IC\Untitled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89" y="2344338"/>
            <a:ext cx="1776554" cy="19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alia\Desktop\Новая папка\IC\17bbaee022e0b18f3fd30f94c18c1a7c_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62" y="2270643"/>
            <a:ext cx="1883398" cy="20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alia\Desktop\Новая папка\IC\Urocat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9" y="765873"/>
            <a:ext cx="2170558" cy="13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Galia\Desktop\Новая папка\IC\images (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75132"/>
            <a:ext cx="1426685" cy="181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Galia\Desktop\Новая папка\IC\Nutricatc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32" y="739597"/>
            <a:ext cx="2344787" cy="13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66" y="915566"/>
            <a:ext cx="2382494" cy="927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65338"/>
            <a:ext cx="1780532" cy="22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12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481"/>
            <a:ext cx="594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540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Жесткие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катетеры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только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разовая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процедура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выполняется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врачом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! в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медицинском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учреждении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!           </a:t>
            </a:r>
          </a:p>
        </p:txBody>
      </p:sp>
      <p:pic>
        <p:nvPicPr>
          <p:cNvPr id="5" name="Picture 3" descr="C:\Users\Galia\Desktop\Новая папка\IC\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8877" y="-381454"/>
            <a:ext cx="1038845" cy="20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65" y="838974"/>
            <a:ext cx="729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Мягкие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катетеры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14313" indent="-214313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типу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наконечника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Тиммана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Нелатона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…)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68" y="787812"/>
            <a:ext cx="2069332" cy="12065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355" y="1767176"/>
            <a:ext cx="518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типу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фиксации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пузыре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с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баллоном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Фолея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без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баллона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355" y="2859782"/>
            <a:ext cx="4731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типу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материалов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 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Силиконовые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 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Латексные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   ПХВ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поливинилхлорид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  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комбинированные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00" y="3335480"/>
            <a:ext cx="2122607" cy="9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48" y="3945538"/>
            <a:ext cx="1906717" cy="10381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14" y="1222304"/>
            <a:ext cx="1792932" cy="1223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60" y="2445874"/>
            <a:ext cx="2966222" cy="981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438" y="2643758"/>
            <a:ext cx="2065202" cy="118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28" y="1"/>
            <a:ext cx="6777372" cy="636923"/>
          </a:xfrm>
        </p:spPr>
        <p:txBody>
          <a:bodyPr>
            <a:normAutofit/>
          </a:bodyPr>
          <a:lstStyle/>
          <a:p>
            <a:r>
              <a:rPr lang="en-GB" sz="3000" dirty="0" err="1">
                <a:latin typeface="Calibri" panose="020F0502020204030204" pitchFamily="34" charset="0"/>
              </a:rPr>
              <a:t>Виды</a:t>
            </a:r>
            <a:r>
              <a:rPr lang="en-GB" sz="3000" dirty="0">
                <a:latin typeface="Calibri" panose="020F0502020204030204" pitchFamily="34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</a:rPr>
              <a:t>катетеров</a:t>
            </a:r>
            <a:r>
              <a:rPr lang="en-GB" sz="3000" dirty="0">
                <a:latin typeface="Calibri" panose="020F0502020204030204" pitchFamily="34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</a:rPr>
              <a:t>для</a:t>
            </a:r>
            <a:r>
              <a:rPr lang="en-GB" sz="3000" dirty="0">
                <a:latin typeface="Calibri" panose="020F0502020204030204" pitchFamily="34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</a:rPr>
              <a:t>самокатетеризации</a:t>
            </a:r>
            <a:r>
              <a:rPr lang="ru-RU" sz="3000" dirty="0">
                <a:latin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6636" y="762004"/>
            <a:ext cx="6172200" cy="449849"/>
          </a:xfrm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Катетеры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смазкой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123" name="Picture 3" descr="C:\Users\Galia\Desktop\Новая папка\IC\EasiCath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9662"/>
            <a:ext cx="3966905" cy="24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843558"/>
            <a:ext cx="1857375" cy="1385888"/>
          </a:xfrm>
          <a:prstGeom prst="rect">
            <a:avLst/>
          </a:prstGeo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5257" y="2355726"/>
            <a:ext cx="1307306" cy="196453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77100" y="986929"/>
            <a:ext cx="5717269" cy="36267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896200" y="967675"/>
            <a:ext cx="5133072" cy="3621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7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09791"/>
              </p:ext>
            </p:extLst>
          </p:nvPr>
        </p:nvGraphicFramePr>
        <p:xfrm>
          <a:off x="35496" y="114737"/>
          <a:ext cx="7416824" cy="490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Неврологическое</a:t>
                      </a:r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поражение</a:t>
                      </a:r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Распространенность</a:t>
                      </a:r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en-GB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России</a:t>
                      </a:r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Встречаемость</a:t>
                      </a:r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НДНМП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Опухоли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головного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мозга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3,7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100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en-GB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24 %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Болезнь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Альцгеймера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1,4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en-GB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23% 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48%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Болезнь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Паркинсона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120-180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100 000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en-GB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37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70% с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Синдром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Шай-Драгер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73%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ОНМК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2,5–3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1 000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en-GB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50%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ТБСМ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29.4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50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случаев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 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en-GB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90%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Спинномозговой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инсульт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Times New Roman"/>
                        </a:rPr>
                        <a:t>-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100%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Грыжи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межпозвоночных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дисков</a:t>
                      </a:r>
                      <a:endParaRPr lang="en-GB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Times New Roman"/>
                        </a:rPr>
                        <a:t>-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1%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18%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Сосудистой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деменции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случай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100 </a:t>
                      </a:r>
                      <a:r>
                        <a:rPr lang="en-GB" sz="11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0,4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GB" sz="11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6% 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Герпетическое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поражение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гениталий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пояснично-крестцовой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зоны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Times New Roman"/>
                        </a:rPr>
                        <a:t>-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4%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28%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Инсулин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зависимый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сахарный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диабет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Более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больных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43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87 %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Периферическая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нейропатия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Около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2,2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больных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алкоголизмом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15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64%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Порфирия</a:t>
                      </a:r>
                      <a:endParaRPr lang="en-GB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Times New Roman"/>
                        </a:rPr>
                        <a:t>-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12%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Болезнь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Гийена-Барре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Times New Roman"/>
                        </a:rPr>
                        <a:t>-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25 </a:t>
                      </a:r>
                      <a:r>
                        <a:rPr lang="en-GB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80%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Рассеянный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склероз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150 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50 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90 % </a:t>
                      </a:r>
                    </a:p>
                  </a:txBody>
                  <a:tcPr marL="68580" marR="68580" marT="34292" marB="34292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63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28" y="-102677"/>
            <a:ext cx="6696744" cy="730211"/>
          </a:xfrm>
        </p:spPr>
        <p:txBody>
          <a:bodyPr>
            <a:noAutofit/>
          </a:bodyPr>
          <a:lstStyle/>
          <a:p>
            <a:r>
              <a:rPr lang="en-GB" sz="2700" dirty="0" err="1">
                <a:latin typeface="Calibri" panose="020F0502020204030204" pitchFamily="34" charset="0"/>
              </a:rPr>
              <a:t>Виды</a:t>
            </a:r>
            <a:r>
              <a:rPr lang="en-GB" sz="2700" dirty="0">
                <a:latin typeface="Calibri" panose="020F0502020204030204" pitchFamily="34" charset="0"/>
              </a:rPr>
              <a:t> </a:t>
            </a:r>
            <a:r>
              <a:rPr lang="en-GB" sz="2700" dirty="0" err="1">
                <a:latin typeface="Calibri" panose="020F0502020204030204" pitchFamily="34" charset="0"/>
              </a:rPr>
              <a:t>катетеров</a:t>
            </a:r>
            <a:r>
              <a:rPr lang="en-GB" sz="2700" dirty="0">
                <a:latin typeface="Calibri" panose="020F0502020204030204" pitchFamily="34" charset="0"/>
              </a:rPr>
              <a:t> </a:t>
            </a:r>
            <a:r>
              <a:rPr lang="en-GB" sz="2700" dirty="0" err="1">
                <a:latin typeface="Calibri" panose="020F0502020204030204" pitchFamily="34" charset="0"/>
              </a:rPr>
              <a:t>для</a:t>
            </a:r>
            <a:r>
              <a:rPr lang="en-GB" sz="2700" dirty="0">
                <a:latin typeface="Calibri" panose="020F0502020204030204" pitchFamily="34" charset="0"/>
              </a:rPr>
              <a:t> </a:t>
            </a:r>
            <a:r>
              <a:rPr lang="en-GB" sz="2700" dirty="0" err="1">
                <a:latin typeface="Calibri" panose="020F0502020204030204" pitchFamily="34" charset="0"/>
              </a:rPr>
              <a:t>самокатетеризации</a:t>
            </a:r>
            <a:r>
              <a:rPr lang="en-GB" sz="2700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43560"/>
            <a:ext cx="4846140" cy="1890210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Лубрицированные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катетеры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 descr="C:\Users\Galia\Desktop\Новая папка\IC\EasiCa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4" y="861562"/>
            <a:ext cx="15159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Galia\Desktop\Новая папка\IC\EasiCath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9622"/>
            <a:ext cx="4380158" cy="27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16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547813" y="123478"/>
            <a:ext cx="6103144" cy="470297"/>
          </a:xfrm>
        </p:spPr>
        <p:txBody>
          <a:bodyPr/>
          <a:lstStyle/>
          <a:p>
            <a:pPr algn="ctr" eaLnBrk="1" hangingPunct="1"/>
            <a:r>
              <a:rPr lang="en-GB" altLang="ru-RU" sz="2000" dirty="0" err="1">
                <a:latin typeface="Calibri" panose="020F0502020204030204" pitchFamily="34" charset="0"/>
              </a:rPr>
              <a:t>Какой</a:t>
            </a:r>
            <a:r>
              <a:rPr lang="en-GB" altLang="ru-RU" sz="2000" dirty="0">
                <a:latin typeface="Calibri" panose="020F0502020204030204" pitchFamily="34" charset="0"/>
              </a:rPr>
              <a:t> </a:t>
            </a:r>
            <a:r>
              <a:rPr lang="en-GB" altLang="ru-RU" sz="2000" dirty="0" err="1">
                <a:latin typeface="Calibri" panose="020F0502020204030204" pitchFamily="34" charset="0"/>
              </a:rPr>
              <a:t>катетер</a:t>
            </a:r>
            <a:r>
              <a:rPr lang="en-GB" altLang="ru-RU" sz="2000" dirty="0">
                <a:latin typeface="Calibri" panose="020F0502020204030204" pitchFamily="34" charset="0"/>
              </a:rPr>
              <a:t> </a:t>
            </a:r>
            <a:r>
              <a:rPr lang="en-GB" altLang="ru-RU" sz="2000" dirty="0" err="1">
                <a:latin typeface="Calibri" panose="020F0502020204030204" pitchFamily="34" charset="0"/>
              </a:rPr>
              <a:t>выбрать</a:t>
            </a:r>
            <a:r>
              <a:rPr lang="en-GB" altLang="ru-RU" sz="2000" dirty="0">
                <a:latin typeface="Calibri" panose="020F0502020204030204" pitchFamily="34" charset="0"/>
              </a:rPr>
              <a:t>?</a:t>
            </a:r>
            <a:endParaRPr lang="en-GB" altLang="ru-RU" sz="2000" baseline="30000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dirty="0">
                <a:solidFill>
                  <a:schemeClr val="bg2"/>
                </a:solidFill>
                <a:latin typeface="Calibri" panose="020F0502020204030204" pitchFamily="34" charset="0"/>
              </a:rPr>
              <a:t>Page </a:t>
            </a:r>
            <a:fld id="{66A8E013-85C5-4263-8B05-DD669688092F}" type="slidenum">
              <a:rPr lang="en-GB" altLang="ru-RU">
                <a:solidFill>
                  <a:schemeClr val="bg2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GB" altLang="ru-RU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37892" name="Рисунок 7" descr="Лубрикан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09" y="1071380"/>
            <a:ext cx="1558528" cy="10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8" descr="Лубрикант_обычный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30" y="1059656"/>
            <a:ext cx="1651397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214958" y="699541"/>
            <a:ext cx="2537272" cy="3004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GB" sz="11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Лубрицированный</a:t>
            </a:r>
            <a:r>
              <a:rPr lang="en-GB" sz="11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катетер</a:t>
            </a:r>
            <a:r>
              <a:rPr lang="en-GB" sz="11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Изикет</a:t>
            </a:r>
            <a:endParaRPr lang="en-GB" sz="1100" b="1" dirty="0">
              <a:solidFill>
                <a:srgbClr val="12842D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72200" y="708202"/>
            <a:ext cx="2128927" cy="2527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GB" sz="105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Обычный</a:t>
            </a:r>
            <a:r>
              <a:rPr lang="en-GB" sz="105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катетер</a:t>
            </a:r>
            <a:r>
              <a:rPr lang="en-GB" sz="105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05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Нелатон</a:t>
            </a:r>
            <a:r>
              <a:rPr lang="en-GB" sz="105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 с </a:t>
            </a:r>
            <a:r>
              <a:rPr lang="en-GB" sz="105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гелем</a:t>
            </a:r>
            <a:endParaRPr lang="en-GB" sz="105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78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90" y="3156913"/>
            <a:ext cx="241577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43" y="2645123"/>
            <a:ext cx="1454944" cy="56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Прямоугольник 16"/>
          <p:cNvSpPr>
            <a:spLocks noChangeArrowheads="1"/>
          </p:cNvSpPr>
          <p:nvPr/>
        </p:nvSpPr>
        <p:spPr bwMode="auto">
          <a:xfrm>
            <a:off x="876896" y="2063750"/>
            <a:ext cx="188952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Лубрикант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нанесен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в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заводских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условиях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на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всю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поверхность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катетера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,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включая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края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отверстий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наконечника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,</a:t>
            </a:r>
          </a:p>
          <a:p>
            <a:pPr eaLnBrk="1" hangingPunct="1"/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не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стирается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с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катетера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и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обеспечивает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минимальный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риск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Развития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травмы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и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инфекций</a:t>
            </a:r>
            <a:endParaRPr lang="en-GB" altLang="ru-RU" sz="900" b="1" dirty="0">
              <a:solidFill>
                <a:srgbClr val="12842D"/>
              </a:solidFill>
              <a:latin typeface="Calibri" panose="020F0502020204030204" pitchFamily="34" charset="0"/>
            </a:endParaRPr>
          </a:p>
        </p:txBody>
      </p:sp>
      <p:sp>
        <p:nvSpPr>
          <p:cNvPr id="37900" name="Прямоугольник 17"/>
          <p:cNvSpPr>
            <a:spLocks noChangeArrowheads="1"/>
          </p:cNvSpPr>
          <p:nvPr/>
        </p:nvSpPr>
        <p:spPr bwMode="auto">
          <a:xfrm>
            <a:off x="862708" y="3207147"/>
            <a:ext cx="1889522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Нет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необходимости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покупать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смазку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,</a:t>
            </a:r>
          </a:p>
          <a:p>
            <a:pPr eaLnBrk="1" hangingPunct="1"/>
            <a:endParaRPr lang="en-GB" altLang="ru-RU" sz="900" b="1" dirty="0">
              <a:solidFill>
                <a:srgbClr val="12842D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Осложнения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маловероятны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,</a:t>
            </a:r>
          </a:p>
          <a:p>
            <a:pPr eaLnBrk="1" hangingPunct="1"/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не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нужно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принимать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антибиотики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, </a:t>
            </a:r>
          </a:p>
          <a:p>
            <a:pPr eaLnBrk="1" hangingPunct="1"/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госпитализироваться</a:t>
            </a:r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  </a:t>
            </a:r>
          </a:p>
          <a:p>
            <a:pPr eaLnBrk="1" hangingPunct="1"/>
            <a:r>
              <a:rPr lang="en-GB" altLang="ru-RU" sz="900" b="1" dirty="0">
                <a:solidFill>
                  <a:srgbClr val="12842D"/>
                </a:solidFill>
                <a:latin typeface="Calibri" panose="020F0502020204030204" pitchFamily="34" charset="0"/>
              </a:rPr>
              <a:t>в </a:t>
            </a:r>
            <a:r>
              <a:rPr lang="en-GB" altLang="ru-RU" sz="900" b="1" dirty="0" err="1">
                <a:solidFill>
                  <a:srgbClr val="12842D"/>
                </a:solidFill>
                <a:latin typeface="Calibri" panose="020F0502020204030204" pitchFamily="34" charset="0"/>
              </a:rPr>
              <a:t>стационар</a:t>
            </a:r>
            <a:endParaRPr lang="en-GB" altLang="ru-RU" sz="900" b="1" dirty="0">
              <a:solidFill>
                <a:srgbClr val="12842D"/>
              </a:solidFill>
              <a:latin typeface="Calibri" panose="020F0502020204030204" pitchFamily="34" charset="0"/>
            </a:endParaRPr>
          </a:p>
        </p:txBody>
      </p:sp>
      <p:sp>
        <p:nvSpPr>
          <p:cNvPr id="37901" name="Прямоугольник 19"/>
          <p:cNvSpPr>
            <a:spLocks noChangeArrowheads="1"/>
          </p:cNvSpPr>
          <p:nvPr/>
        </p:nvSpPr>
        <p:spPr bwMode="auto">
          <a:xfrm>
            <a:off x="6372200" y="2139554"/>
            <a:ext cx="199786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Смазка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наносится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отдельно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</a:p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стирается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с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катетера</a:t>
            </a:r>
            <a:endParaRPr lang="en-GB" altLang="ru-RU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при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его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введении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</a:p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катетер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травмирует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уретру</a:t>
            </a:r>
            <a:endParaRPr lang="en-GB" altLang="ru-RU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 eaLnBrk="1" hangingPunct="1"/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с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присоединением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инфекций</a:t>
            </a:r>
            <a:endParaRPr lang="en-GB" altLang="ru-RU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7902" name="Прямоугольник 20"/>
          <p:cNvSpPr>
            <a:spLocks noChangeArrowheads="1"/>
          </p:cNvSpPr>
          <p:nvPr/>
        </p:nvSpPr>
        <p:spPr bwMode="auto">
          <a:xfrm>
            <a:off x="6372200" y="2982913"/>
            <a:ext cx="1997869" cy="9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Необходимо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отдельно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покупать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стерильную</a:t>
            </a:r>
            <a:endParaRPr lang="en-GB" altLang="ru-RU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смазку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(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вазелин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глицерин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).</a:t>
            </a:r>
          </a:p>
          <a:p>
            <a:pPr algn="r" eaLnBrk="1" hangingPunct="1"/>
            <a:endParaRPr lang="en-GB" altLang="ru-RU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Часты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инфекционные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осложнения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,</a:t>
            </a:r>
          </a:p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необходимо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дополнительно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принимать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антибиотики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</a:p>
          <a:p>
            <a:pPr algn="r" eaLnBrk="1" hangingPunct="1"/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лечить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осложнения</a:t>
            </a:r>
            <a:r>
              <a:rPr lang="en-GB" altLang="ru-RU" sz="900" b="1" dirty="0">
                <a:solidFill>
                  <a:srgbClr val="FF0000"/>
                </a:solidFill>
                <a:latin typeface="Calibri" panose="020F0502020204030204" pitchFamily="34" charset="0"/>
              </a:rPr>
              <a:t> в </a:t>
            </a:r>
            <a:r>
              <a:rPr lang="en-GB" altLang="ru-RU" sz="9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стационаре</a:t>
            </a:r>
            <a:endParaRPr lang="en-GB" altLang="ru-RU" sz="9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36" y="1105526"/>
            <a:ext cx="739798" cy="7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19" y="1116295"/>
            <a:ext cx="900602" cy="7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951638"/>
            <a:ext cx="200215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 err="1">
                <a:solidFill>
                  <a:schemeClr val="bg2"/>
                </a:solidFill>
                <a:latin typeface="Calibri" panose="020F0502020204030204" pitchFamily="34" charset="0"/>
              </a:rPr>
              <a:t>Лубрикант</a:t>
            </a:r>
            <a:r>
              <a:rPr lang="en-GB" sz="900" dirty="0">
                <a:solidFill>
                  <a:schemeClr val="bg2"/>
                </a:solidFill>
                <a:latin typeface="Calibri" panose="020F0502020204030204" pitchFamily="34" charset="0"/>
              </a:rPr>
              <a:t> ДО и ПОСЛЕ </a:t>
            </a:r>
            <a:r>
              <a:rPr lang="en-GB" sz="900" dirty="0" err="1">
                <a:solidFill>
                  <a:schemeClr val="bg2"/>
                </a:solidFill>
                <a:latin typeface="Calibri" panose="020F0502020204030204" pitchFamily="34" charset="0"/>
              </a:rPr>
              <a:t>контакта</a:t>
            </a:r>
            <a:r>
              <a:rPr lang="en-GB" sz="900" dirty="0">
                <a:solidFill>
                  <a:schemeClr val="bg2"/>
                </a:solidFill>
                <a:latin typeface="Calibri" panose="020F0502020204030204" pitchFamily="34" charset="0"/>
              </a:rPr>
              <a:t> с </a:t>
            </a:r>
            <a:r>
              <a:rPr lang="en-GB" sz="900" dirty="0" err="1">
                <a:solidFill>
                  <a:schemeClr val="bg2"/>
                </a:solidFill>
                <a:latin typeface="Calibri" panose="020F0502020204030204" pitchFamily="34" charset="0"/>
              </a:rPr>
              <a:t>водой</a:t>
            </a:r>
            <a:endParaRPr lang="en-GB" sz="9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3750"/>
            <a:ext cx="1872208" cy="58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4075" y="1923401"/>
            <a:ext cx="22762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err="1">
                <a:solidFill>
                  <a:schemeClr val="bg2"/>
                </a:solidFill>
                <a:latin typeface="Calibri" panose="020F0502020204030204" pitchFamily="34" charset="0"/>
              </a:rPr>
              <a:t>Не</a:t>
            </a:r>
            <a:r>
              <a:rPr lang="en-GB" sz="9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900" dirty="0" err="1">
                <a:solidFill>
                  <a:schemeClr val="bg2"/>
                </a:solidFill>
                <a:latin typeface="Calibri" panose="020F0502020204030204" pitchFamily="34" charset="0"/>
              </a:rPr>
              <a:t>стирается</a:t>
            </a:r>
            <a:r>
              <a:rPr lang="en-GB" sz="9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900" dirty="0" err="1">
                <a:solidFill>
                  <a:schemeClr val="bg2"/>
                </a:solidFill>
                <a:latin typeface="Calibri" panose="020F0502020204030204" pitchFamily="34" charset="0"/>
              </a:rPr>
              <a:t>при</a:t>
            </a:r>
            <a:r>
              <a:rPr lang="en-GB" sz="9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900" dirty="0" err="1">
                <a:solidFill>
                  <a:schemeClr val="bg2"/>
                </a:solidFill>
                <a:latin typeface="Calibri" panose="020F0502020204030204" pitchFamily="34" charset="0"/>
              </a:rPr>
              <a:t>введении</a:t>
            </a:r>
            <a:r>
              <a:rPr lang="en-GB" sz="9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900" dirty="0" err="1">
                <a:solidFill>
                  <a:schemeClr val="bg2"/>
                </a:solidFill>
                <a:latin typeface="Calibri" panose="020F0502020204030204" pitchFamily="34" charset="0"/>
              </a:rPr>
              <a:t>катетера</a:t>
            </a:r>
            <a:endParaRPr lang="en-GB" sz="9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02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3038"/>
            <a:ext cx="8642350" cy="857250"/>
          </a:xfrm>
        </p:spPr>
        <p:txBody>
          <a:bodyPr>
            <a:noAutofit/>
          </a:bodyPr>
          <a:lstStyle/>
          <a:p>
            <a:pPr algn="ctr"/>
            <a:r>
              <a:rPr lang="en-GB" sz="2100" b="1" dirty="0" err="1">
                <a:latin typeface="Calibri" panose="020F0502020204030204" pitchFamily="34" charset="0"/>
              </a:rPr>
              <a:t>Равномерное</a:t>
            </a:r>
            <a:r>
              <a:rPr lang="en-GB" sz="2100" b="1" dirty="0">
                <a:latin typeface="Calibri" panose="020F0502020204030204" pitchFamily="34" charset="0"/>
              </a:rPr>
              <a:t> </a:t>
            </a:r>
            <a:r>
              <a:rPr lang="en-GB" sz="2100" b="1" dirty="0" err="1">
                <a:latin typeface="Calibri" panose="020F0502020204030204" pitchFamily="34" charset="0"/>
              </a:rPr>
              <a:t>покрытие</a:t>
            </a:r>
            <a:r>
              <a:rPr lang="en-GB" sz="2100" b="1" dirty="0">
                <a:latin typeface="Calibri" panose="020F0502020204030204" pitchFamily="34" charset="0"/>
              </a:rPr>
              <a:t> </a:t>
            </a:r>
            <a:r>
              <a:rPr lang="en-GB" sz="2100" b="1" dirty="0" err="1">
                <a:latin typeface="Calibri" panose="020F0502020204030204" pitchFamily="34" charset="0"/>
              </a:rPr>
              <a:t>всей</a:t>
            </a:r>
            <a:r>
              <a:rPr lang="en-GB" sz="2100" b="1" dirty="0">
                <a:latin typeface="Calibri" panose="020F0502020204030204" pitchFamily="34" charset="0"/>
              </a:rPr>
              <a:t> </a:t>
            </a:r>
            <a:r>
              <a:rPr lang="en-GB" sz="2100" b="1" dirty="0" err="1">
                <a:latin typeface="Calibri" panose="020F0502020204030204" pitchFamily="34" charset="0"/>
              </a:rPr>
              <a:t>поверхности</a:t>
            </a:r>
            <a:r>
              <a:rPr lang="en-GB" sz="2100" b="1" dirty="0">
                <a:latin typeface="Calibri" panose="020F0502020204030204" pitchFamily="34" charset="0"/>
              </a:rPr>
              <a:t> </a:t>
            </a:r>
            <a:r>
              <a:rPr lang="en-GB" sz="2100" b="1" dirty="0" err="1">
                <a:latin typeface="Calibri" panose="020F0502020204030204" pitchFamily="34" charset="0"/>
              </a:rPr>
              <a:t>катетера</a:t>
            </a:r>
            <a:r>
              <a:rPr lang="en-GB" sz="2100" b="1" dirty="0">
                <a:latin typeface="Calibri" panose="020F0502020204030204" pitchFamily="34" charset="0"/>
              </a:rPr>
              <a:t>, </a:t>
            </a:r>
            <a:br>
              <a:rPr lang="en-GB" sz="2100" b="1" dirty="0">
                <a:latin typeface="Calibri" panose="020F0502020204030204" pitchFamily="34" charset="0"/>
              </a:rPr>
            </a:br>
            <a:r>
              <a:rPr lang="en-GB" sz="2100" b="1" dirty="0" err="1">
                <a:latin typeface="Calibri" panose="020F0502020204030204" pitchFamily="34" charset="0"/>
              </a:rPr>
              <a:t>включая</a:t>
            </a:r>
            <a:r>
              <a:rPr lang="en-GB" sz="2100" b="1" dirty="0">
                <a:latin typeface="Calibri" panose="020F0502020204030204" pitchFamily="34" charset="0"/>
              </a:rPr>
              <a:t> </a:t>
            </a:r>
            <a:r>
              <a:rPr lang="en-GB" sz="2100" b="1" dirty="0" err="1">
                <a:latin typeface="Calibri" panose="020F0502020204030204" pitchFamily="34" charset="0"/>
              </a:rPr>
              <a:t>отверстия</a:t>
            </a:r>
            <a:r>
              <a:rPr lang="en-GB" sz="2100" b="1" dirty="0">
                <a:latin typeface="Calibri" panose="020F0502020204030204" pitchFamily="34" charset="0"/>
              </a:rPr>
              <a:t> </a:t>
            </a:r>
            <a:r>
              <a:rPr lang="en-GB" sz="2100" b="1" dirty="0" err="1">
                <a:latin typeface="Calibri" panose="020F0502020204030204" pitchFamily="34" charset="0"/>
              </a:rPr>
              <a:t>наконечника</a:t>
            </a:r>
            <a:r>
              <a:rPr lang="en-GB" sz="2100" b="1" dirty="0"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50180" name="Picture 9" descr="D:\DATA\Business\CONTINENCE CARE\Континенс\ContinenceCare_фотки\Easicath_femal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466" y="1535030"/>
            <a:ext cx="3024188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 bwMode="auto">
          <a:xfrm>
            <a:off x="2249891" y="1554196"/>
            <a:ext cx="2160240" cy="324036"/>
          </a:xfrm>
          <a:custGeom>
            <a:avLst/>
            <a:gdLst>
              <a:gd name="connsiteX0" fmla="*/ 0 w 2010778"/>
              <a:gd name="connsiteY0" fmla="*/ 233222 h 243554"/>
              <a:gd name="connsiteX1" fmla="*/ 10332 w 2010778"/>
              <a:gd name="connsiteY1" fmla="*/ 181561 h 243554"/>
              <a:gd name="connsiteX2" fmla="*/ 20665 w 2010778"/>
              <a:gd name="connsiteY2" fmla="*/ 160896 h 243554"/>
              <a:gd name="connsiteX3" fmla="*/ 51661 w 2010778"/>
              <a:gd name="connsiteY3" fmla="*/ 119567 h 243554"/>
              <a:gd name="connsiteX4" fmla="*/ 61993 w 2010778"/>
              <a:gd name="connsiteY4" fmla="*/ 104069 h 243554"/>
              <a:gd name="connsiteX5" fmla="*/ 72326 w 2010778"/>
              <a:gd name="connsiteY5" fmla="*/ 93737 h 243554"/>
              <a:gd name="connsiteX6" fmla="*/ 87824 w 2010778"/>
              <a:gd name="connsiteY6" fmla="*/ 73072 h 243554"/>
              <a:gd name="connsiteX7" fmla="*/ 98156 w 2010778"/>
              <a:gd name="connsiteY7" fmla="*/ 52408 h 243554"/>
              <a:gd name="connsiteX8" fmla="*/ 170482 w 2010778"/>
              <a:gd name="connsiteY8" fmla="*/ 31744 h 243554"/>
              <a:gd name="connsiteX9" fmla="*/ 227309 w 2010778"/>
              <a:gd name="connsiteY9" fmla="*/ 47242 h 243554"/>
              <a:gd name="connsiteX10" fmla="*/ 237641 w 2010778"/>
              <a:gd name="connsiteY10" fmla="*/ 78238 h 243554"/>
              <a:gd name="connsiteX11" fmla="*/ 242807 w 2010778"/>
              <a:gd name="connsiteY11" fmla="*/ 109235 h 243554"/>
              <a:gd name="connsiteX12" fmla="*/ 247973 w 2010778"/>
              <a:gd name="connsiteY12" fmla="*/ 129899 h 243554"/>
              <a:gd name="connsiteX13" fmla="*/ 253139 w 2010778"/>
              <a:gd name="connsiteY13" fmla="*/ 155730 h 243554"/>
              <a:gd name="connsiteX14" fmla="*/ 232475 w 2010778"/>
              <a:gd name="connsiteY14" fmla="*/ 217723 h 243554"/>
              <a:gd name="connsiteX15" fmla="*/ 211810 w 2010778"/>
              <a:gd name="connsiteY15" fmla="*/ 228055 h 243554"/>
              <a:gd name="connsiteX16" fmla="*/ 201478 w 2010778"/>
              <a:gd name="connsiteY16" fmla="*/ 238388 h 243554"/>
              <a:gd name="connsiteX17" fmla="*/ 196312 w 2010778"/>
              <a:gd name="connsiteY17" fmla="*/ 222889 h 243554"/>
              <a:gd name="connsiteX18" fmla="*/ 201478 w 2010778"/>
              <a:gd name="connsiteY18" fmla="*/ 197059 h 243554"/>
              <a:gd name="connsiteX19" fmla="*/ 206644 w 2010778"/>
              <a:gd name="connsiteY19" fmla="*/ 181561 h 243554"/>
              <a:gd name="connsiteX20" fmla="*/ 211810 w 2010778"/>
              <a:gd name="connsiteY20" fmla="*/ 160896 h 243554"/>
              <a:gd name="connsiteX21" fmla="*/ 216977 w 2010778"/>
              <a:gd name="connsiteY21" fmla="*/ 145398 h 243554"/>
              <a:gd name="connsiteX22" fmla="*/ 232475 w 2010778"/>
              <a:gd name="connsiteY22" fmla="*/ 104069 h 243554"/>
              <a:gd name="connsiteX23" fmla="*/ 247973 w 2010778"/>
              <a:gd name="connsiteY23" fmla="*/ 93737 h 243554"/>
              <a:gd name="connsiteX24" fmla="*/ 258305 w 2010778"/>
              <a:gd name="connsiteY24" fmla="*/ 78238 h 243554"/>
              <a:gd name="connsiteX25" fmla="*/ 289302 w 2010778"/>
              <a:gd name="connsiteY25" fmla="*/ 52408 h 243554"/>
              <a:gd name="connsiteX26" fmla="*/ 309966 w 2010778"/>
              <a:gd name="connsiteY26" fmla="*/ 42076 h 243554"/>
              <a:gd name="connsiteX27" fmla="*/ 340963 w 2010778"/>
              <a:gd name="connsiteY27" fmla="*/ 47242 h 243554"/>
              <a:gd name="connsiteX28" fmla="*/ 377126 w 2010778"/>
              <a:gd name="connsiteY28" fmla="*/ 62740 h 243554"/>
              <a:gd name="connsiteX29" fmla="*/ 392624 w 2010778"/>
              <a:gd name="connsiteY29" fmla="*/ 78238 h 243554"/>
              <a:gd name="connsiteX30" fmla="*/ 413288 w 2010778"/>
              <a:gd name="connsiteY30" fmla="*/ 114401 h 243554"/>
              <a:gd name="connsiteX31" fmla="*/ 418454 w 2010778"/>
              <a:gd name="connsiteY31" fmla="*/ 150564 h 243554"/>
              <a:gd name="connsiteX32" fmla="*/ 397790 w 2010778"/>
              <a:gd name="connsiteY32" fmla="*/ 233222 h 243554"/>
              <a:gd name="connsiteX33" fmla="*/ 392624 w 2010778"/>
              <a:gd name="connsiteY33" fmla="*/ 129899 h 243554"/>
              <a:gd name="connsiteX34" fmla="*/ 397790 w 2010778"/>
              <a:gd name="connsiteY34" fmla="*/ 104069 h 243554"/>
              <a:gd name="connsiteX35" fmla="*/ 423621 w 2010778"/>
              <a:gd name="connsiteY35" fmla="*/ 78238 h 243554"/>
              <a:gd name="connsiteX36" fmla="*/ 428787 w 2010778"/>
              <a:gd name="connsiteY36" fmla="*/ 57574 h 243554"/>
              <a:gd name="connsiteX37" fmla="*/ 470115 w 2010778"/>
              <a:gd name="connsiteY37" fmla="*/ 36910 h 243554"/>
              <a:gd name="connsiteX38" fmla="*/ 526943 w 2010778"/>
              <a:gd name="connsiteY38" fmla="*/ 47242 h 243554"/>
              <a:gd name="connsiteX39" fmla="*/ 563105 w 2010778"/>
              <a:gd name="connsiteY39" fmla="*/ 83405 h 243554"/>
              <a:gd name="connsiteX40" fmla="*/ 568271 w 2010778"/>
              <a:gd name="connsiteY40" fmla="*/ 98903 h 243554"/>
              <a:gd name="connsiteX41" fmla="*/ 563105 w 2010778"/>
              <a:gd name="connsiteY41" fmla="*/ 207391 h 243554"/>
              <a:gd name="connsiteX42" fmla="*/ 552773 w 2010778"/>
              <a:gd name="connsiteY42" fmla="*/ 222889 h 243554"/>
              <a:gd name="connsiteX43" fmla="*/ 526943 w 2010778"/>
              <a:gd name="connsiteY43" fmla="*/ 228055 h 243554"/>
              <a:gd name="connsiteX44" fmla="*/ 532109 w 2010778"/>
              <a:gd name="connsiteY44" fmla="*/ 155730 h 243554"/>
              <a:gd name="connsiteX45" fmla="*/ 537275 w 2010778"/>
              <a:gd name="connsiteY45" fmla="*/ 129899 h 243554"/>
              <a:gd name="connsiteX46" fmla="*/ 552773 w 2010778"/>
              <a:gd name="connsiteY46" fmla="*/ 114401 h 243554"/>
              <a:gd name="connsiteX47" fmla="*/ 557939 w 2010778"/>
              <a:gd name="connsiteY47" fmla="*/ 93737 h 243554"/>
              <a:gd name="connsiteX48" fmla="*/ 578604 w 2010778"/>
              <a:gd name="connsiteY48" fmla="*/ 78238 h 243554"/>
              <a:gd name="connsiteX49" fmla="*/ 594102 w 2010778"/>
              <a:gd name="connsiteY49" fmla="*/ 57574 h 243554"/>
              <a:gd name="connsiteX50" fmla="*/ 666427 w 2010778"/>
              <a:gd name="connsiteY50" fmla="*/ 67906 h 243554"/>
              <a:gd name="connsiteX51" fmla="*/ 681926 w 2010778"/>
              <a:gd name="connsiteY51" fmla="*/ 78238 h 243554"/>
              <a:gd name="connsiteX52" fmla="*/ 692258 w 2010778"/>
              <a:gd name="connsiteY52" fmla="*/ 88571 h 243554"/>
              <a:gd name="connsiteX53" fmla="*/ 712922 w 2010778"/>
              <a:gd name="connsiteY53" fmla="*/ 119567 h 243554"/>
              <a:gd name="connsiteX54" fmla="*/ 707756 w 2010778"/>
              <a:gd name="connsiteY54" fmla="*/ 207391 h 243554"/>
              <a:gd name="connsiteX55" fmla="*/ 697424 w 2010778"/>
              <a:gd name="connsiteY55" fmla="*/ 222889 h 243554"/>
              <a:gd name="connsiteX56" fmla="*/ 681926 w 2010778"/>
              <a:gd name="connsiteY56" fmla="*/ 228055 h 243554"/>
              <a:gd name="connsiteX57" fmla="*/ 692258 w 2010778"/>
              <a:gd name="connsiteY57" fmla="*/ 150564 h 243554"/>
              <a:gd name="connsiteX58" fmla="*/ 697424 w 2010778"/>
              <a:gd name="connsiteY58" fmla="*/ 135066 h 243554"/>
              <a:gd name="connsiteX59" fmla="*/ 728421 w 2010778"/>
              <a:gd name="connsiteY59" fmla="*/ 104069 h 243554"/>
              <a:gd name="connsiteX60" fmla="*/ 769749 w 2010778"/>
              <a:gd name="connsiteY60" fmla="*/ 67906 h 243554"/>
              <a:gd name="connsiteX61" fmla="*/ 795580 w 2010778"/>
              <a:gd name="connsiteY61" fmla="*/ 57574 h 243554"/>
              <a:gd name="connsiteX62" fmla="*/ 852407 w 2010778"/>
              <a:gd name="connsiteY62" fmla="*/ 62740 h 243554"/>
              <a:gd name="connsiteX63" fmla="*/ 857573 w 2010778"/>
              <a:gd name="connsiteY63" fmla="*/ 78238 h 243554"/>
              <a:gd name="connsiteX64" fmla="*/ 873071 w 2010778"/>
              <a:gd name="connsiteY64" fmla="*/ 124733 h 243554"/>
              <a:gd name="connsiteX65" fmla="*/ 862739 w 2010778"/>
              <a:gd name="connsiteY65" fmla="*/ 222889 h 243554"/>
              <a:gd name="connsiteX66" fmla="*/ 842075 w 2010778"/>
              <a:gd name="connsiteY66" fmla="*/ 202225 h 243554"/>
              <a:gd name="connsiteX67" fmla="*/ 847241 w 2010778"/>
              <a:gd name="connsiteY67" fmla="*/ 150564 h 243554"/>
              <a:gd name="connsiteX68" fmla="*/ 904068 w 2010778"/>
              <a:gd name="connsiteY68" fmla="*/ 104069 h 243554"/>
              <a:gd name="connsiteX69" fmla="*/ 940231 w 2010778"/>
              <a:gd name="connsiteY69" fmla="*/ 73072 h 243554"/>
              <a:gd name="connsiteX70" fmla="*/ 960895 w 2010778"/>
              <a:gd name="connsiteY70" fmla="*/ 62740 h 243554"/>
              <a:gd name="connsiteX71" fmla="*/ 1002224 w 2010778"/>
              <a:gd name="connsiteY71" fmla="*/ 67906 h 243554"/>
              <a:gd name="connsiteX72" fmla="*/ 1028054 w 2010778"/>
              <a:gd name="connsiteY72" fmla="*/ 88571 h 243554"/>
              <a:gd name="connsiteX73" fmla="*/ 1033221 w 2010778"/>
              <a:gd name="connsiteY73" fmla="*/ 104069 h 243554"/>
              <a:gd name="connsiteX74" fmla="*/ 1017722 w 2010778"/>
              <a:gd name="connsiteY74" fmla="*/ 197059 h 243554"/>
              <a:gd name="connsiteX75" fmla="*/ 986726 w 2010778"/>
              <a:gd name="connsiteY75" fmla="*/ 243554 h 243554"/>
              <a:gd name="connsiteX76" fmla="*/ 981560 w 2010778"/>
              <a:gd name="connsiteY76" fmla="*/ 222889 h 243554"/>
              <a:gd name="connsiteX77" fmla="*/ 1002224 w 2010778"/>
              <a:gd name="connsiteY77" fmla="*/ 171228 h 243554"/>
              <a:gd name="connsiteX78" fmla="*/ 1038387 w 2010778"/>
              <a:gd name="connsiteY78" fmla="*/ 135066 h 243554"/>
              <a:gd name="connsiteX79" fmla="*/ 1059051 w 2010778"/>
              <a:gd name="connsiteY79" fmla="*/ 124733 h 243554"/>
              <a:gd name="connsiteX80" fmla="*/ 1084882 w 2010778"/>
              <a:gd name="connsiteY80" fmla="*/ 104069 h 243554"/>
              <a:gd name="connsiteX81" fmla="*/ 1121044 w 2010778"/>
              <a:gd name="connsiteY81" fmla="*/ 83405 h 243554"/>
              <a:gd name="connsiteX82" fmla="*/ 1131377 w 2010778"/>
              <a:gd name="connsiteY82" fmla="*/ 73072 h 243554"/>
              <a:gd name="connsiteX83" fmla="*/ 1172705 w 2010778"/>
              <a:gd name="connsiteY83" fmla="*/ 62740 h 243554"/>
              <a:gd name="connsiteX84" fmla="*/ 1203702 w 2010778"/>
              <a:gd name="connsiteY84" fmla="*/ 73072 h 243554"/>
              <a:gd name="connsiteX85" fmla="*/ 1208868 w 2010778"/>
              <a:gd name="connsiteY85" fmla="*/ 88571 h 243554"/>
              <a:gd name="connsiteX86" fmla="*/ 1219200 w 2010778"/>
              <a:gd name="connsiteY86" fmla="*/ 109235 h 243554"/>
              <a:gd name="connsiteX87" fmla="*/ 1188204 w 2010778"/>
              <a:gd name="connsiteY87" fmla="*/ 233222 h 243554"/>
              <a:gd name="connsiteX88" fmla="*/ 1172705 w 2010778"/>
              <a:gd name="connsiteY88" fmla="*/ 228055 h 243554"/>
              <a:gd name="connsiteX89" fmla="*/ 1183038 w 2010778"/>
              <a:gd name="connsiteY89" fmla="*/ 166062 h 243554"/>
              <a:gd name="connsiteX90" fmla="*/ 1193370 w 2010778"/>
              <a:gd name="connsiteY90" fmla="*/ 150564 h 243554"/>
              <a:gd name="connsiteX91" fmla="*/ 1198536 w 2010778"/>
              <a:gd name="connsiteY91" fmla="*/ 135066 h 243554"/>
              <a:gd name="connsiteX92" fmla="*/ 1208868 w 2010778"/>
              <a:gd name="connsiteY92" fmla="*/ 124733 h 243554"/>
              <a:gd name="connsiteX93" fmla="*/ 1234699 w 2010778"/>
              <a:gd name="connsiteY93" fmla="*/ 98903 h 243554"/>
              <a:gd name="connsiteX94" fmla="*/ 1245031 w 2010778"/>
              <a:gd name="connsiteY94" fmla="*/ 83405 h 243554"/>
              <a:gd name="connsiteX95" fmla="*/ 1265695 w 2010778"/>
              <a:gd name="connsiteY95" fmla="*/ 67906 h 243554"/>
              <a:gd name="connsiteX96" fmla="*/ 1286360 w 2010778"/>
              <a:gd name="connsiteY96" fmla="*/ 42076 h 243554"/>
              <a:gd name="connsiteX97" fmla="*/ 1327688 w 2010778"/>
              <a:gd name="connsiteY97" fmla="*/ 47242 h 243554"/>
              <a:gd name="connsiteX98" fmla="*/ 1338021 w 2010778"/>
              <a:gd name="connsiteY98" fmla="*/ 57574 h 243554"/>
              <a:gd name="connsiteX99" fmla="*/ 1358685 w 2010778"/>
              <a:gd name="connsiteY99" fmla="*/ 93737 h 243554"/>
              <a:gd name="connsiteX100" fmla="*/ 1363851 w 2010778"/>
              <a:gd name="connsiteY100" fmla="*/ 109235 h 243554"/>
              <a:gd name="connsiteX101" fmla="*/ 1353519 w 2010778"/>
              <a:gd name="connsiteY101" fmla="*/ 222889 h 243554"/>
              <a:gd name="connsiteX102" fmla="*/ 1343187 w 2010778"/>
              <a:gd name="connsiteY102" fmla="*/ 233222 h 243554"/>
              <a:gd name="connsiteX103" fmla="*/ 1332854 w 2010778"/>
              <a:gd name="connsiteY103" fmla="*/ 217723 h 243554"/>
              <a:gd name="connsiteX104" fmla="*/ 1338021 w 2010778"/>
              <a:gd name="connsiteY104" fmla="*/ 197059 h 243554"/>
              <a:gd name="connsiteX105" fmla="*/ 1348353 w 2010778"/>
              <a:gd name="connsiteY105" fmla="*/ 124733 h 243554"/>
              <a:gd name="connsiteX106" fmla="*/ 1363851 w 2010778"/>
              <a:gd name="connsiteY106" fmla="*/ 98903 h 243554"/>
              <a:gd name="connsiteX107" fmla="*/ 1374183 w 2010778"/>
              <a:gd name="connsiteY107" fmla="*/ 78238 h 243554"/>
              <a:gd name="connsiteX108" fmla="*/ 1389682 w 2010778"/>
              <a:gd name="connsiteY108" fmla="*/ 62740 h 243554"/>
              <a:gd name="connsiteX109" fmla="*/ 1420678 w 2010778"/>
              <a:gd name="connsiteY109" fmla="*/ 42076 h 243554"/>
              <a:gd name="connsiteX110" fmla="*/ 1477505 w 2010778"/>
              <a:gd name="connsiteY110" fmla="*/ 47242 h 243554"/>
              <a:gd name="connsiteX111" fmla="*/ 1487838 w 2010778"/>
              <a:gd name="connsiteY111" fmla="*/ 62740 h 243554"/>
              <a:gd name="connsiteX112" fmla="*/ 1503336 w 2010778"/>
              <a:gd name="connsiteY112" fmla="*/ 78238 h 243554"/>
              <a:gd name="connsiteX113" fmla="*/ 1513668 w 2010778"/>
              <a:gd name="connsiteY113" fmla="*/ 98903 h 243554"/>
              <a:gd name="connsiteX114" fmla="*/ 1508502 w 2010778"/>
              <a:gd name="connsiteY114" fmla="*/ 217723 h 243554"/>
              <a:gd name="connsiteX115" fmla="*/ 1498170 w 2010778"/>
              <a:gd name="connsiteY115" fmla="*/ 233222 h 243554"/>
              <a:gd name="connsiteX116" fmla="*/ 1472339 w 2010778"/>
              <a:gd name="connsiteY116" fmla="*/ 202225 h 243554"/>
              <a:gd name="connsiteX117" fmla="*/ 1482671 w 2010778"/>
              <a:gd name="connsiteY117" fmla="*/ 171228 h 243554"/>
              <a:gd name="connsiteX118" fmla="*/ 1513668 w 2010778"/>
              <a:gd name="connsiteY118" fmla="*/ 129899 h 243554"/>
              <a:gd name="connsiteX119" fmla="*/ 1534332 w 2010778"/>
              <a:gd name="connsiteY119" fmla="*/ 104069 h 243554"/>
              <a:gd name="connsiteX120" fmla="*/ 1554997 w 2010778"/>
              <a:gd name="connsiteY120" fmla="*/ 93737 h 243554"/>
              <a:gd name="connsiteX121" fmla="*/ 1575661 w 2010778"/>
              <a:gd name="connsiteY121" fmla="*/ 78238 h 243554"/>
              <a:gd name="connsiteX122" fmla="*/ 1627322 w 2010778"/>
              <a:gd name="connsiteY122" fmla="*/ 57574 h 243554"/>
              <a:gd name="connsiteX123" fmla="*/ 1658319 w 2010778"/>
              <a:gd name="connsiteY123" fmla="*/ 31744 h 243554"/>
              <a:gd name="connsiteX124" fmla="*/ 1678983 w 2010778"/>
              <a:gd name="connsiteY124" fmla="*/ 21411 h 243554"/>
              <a:gd name="connsiteX125" fmla="*/ 1699648 w 2010778"/>
              <a:gd name="connsiteY125" fmla="*/ 26577 h 243554"/>
              <a:gd name="connsiteX126" fmla="*/ 1704814 w 2010778"/>
              <a:gd name="connsiteY126" fmla="*/ 47242 h 243554"/>
              <a:gd name="connsiteX127" fmla="*/ 1715146 w 2010778"/>
              <a:gd name="connsiteY127" fmla="*/ 62740 h 243554"/>
              <a:gd name="connsiteX128" fmla="*/ 1704814 w 2010778"/>
              <a:gd name="connsiteY128" fmla="*/ 176394 h 243554"/>
              <a:gd name="connsiteX129" fmla="*/ 1684149 w 2010778"/>
              <a:gd name="connsiteY129" fmla="*/ 197059 h 243554"/>
              <a:gd name="connsiteX130" fmla="*/ 1637654 w 2010778"/>
              <a:gd name="connsiteY130" fmla="*/ 238388 h 243554"/>
              <a:gd name="connsiteX131" fmla="*/ 1627322 w 2010778"/>
              <a:gd name="connsiteY131" fmla="*/ 191893 h 243554"/>
              <a:gd name="connsiteX132" fmla="*/ 1647987 w 2010778"/>
              <a:gd name="connsiteY132" fmla="*/ 160896 h 243554"/>
              <a:gd name="connsiteX133" fmla="*/ 1653153 w 2010778"/>
              <a:gd name="connsiteY133" fmla="*/ 145398 h 243554"/>
              <a:gd name="connsiteX134" fmla="*/ 1689315 w 2010778"/>
              <a:gd name="connsiteY134" fmla="*/ 104069 h 243554"/>
              <a:gd name="connsiteX135" fmla="*/ 1715146 w 2010778"/>
              <a:gd name="connsiteY135" fmla="*/ 83405 h 243554"/>
              <a:gd name="connsiteX136" fmla="*/ 1756475 w 2010778"/>
              <a:gd name="connsiteY136" fmla="*/ 57574 h 243554"/>
              <a:gd name="connsiteX137" fmla="*/ 1792638 w 2010778"/>
              <a:gd name="connsiteY137" fmla="*/ 11079 h 243554"/>
              <a:gd name="connsiteX138" fmla="*/ 1823634 w 2010778"/>
              <a:gd name="connsiteY138" fmla="*/ 747 h 243554"/>
              <a:gd name="connsiteX139" fmla="*/ 1859797 w 2010778"/>
              <a:gd name="connsiteY139" fmla="*/ 5913 h 243554"/>
              <a:gd name="connsiteX140" fmla="*/ 1870129 w 2010778"/>
              <a:gd name="connsiteY140" fmla="*/ 26577 h 243554"/>
              <a:gd name="connsiteX141" fmla="*/ 1880461 w 2010778"/>
              <a:gd name="connsiteY141" fmla="*/ 73072 h 243554"/>
              <a:gd name="connsiteX142" fmla="*/ 1870129 w 2010778"/>
              <a:gd name="connsiteY142" fmla="*/ 186727 h 243554"/>
              <a:gd name="connsiteX143" fmla="*/ 1859797 w 2010778"/>
              <a:gd name="connsiteY143" fmla="*/ 207391 h 243554"/>
              <a:gd name="connsiteX144" fmla="*/ 1839132 w 2010778"/>
              <a:gd name="connsiteY144" fmla="*/ 233222 h 243554"/>
              <a:gd name="connsiteX145" fmla="*/ 1823634 w 2010778"/>
              <a:gd name="connsiteY145" fmla="*/ 222889 h 243554"/>
              <a:gd name="connsiteX146" fmla="*/ 1818468 w 2010778"/>
              <a:gd name="connsiteY146" fmla="*/ 140232 h 243554"/>
              <a:gd name="connsiteX147" fmla="*/ 1828800 w 2010778"/>
              <a:gd name="connsiteY147" fmla="*/ 124733 h 243554"/>
              <a:gd name="connsiteX148" fmla="*/ 1839132 w 2010778"/>
              <a:gd name="connsiteY148" fmla="*/ 93737 h 243554"/>
              <a:gd name="connsiteX149" fmla="*/ 1849465 w 2010778"/>
              <a:gd name="connsiteY149" fmla="*/ 83405 h 243554"/>
              <a:gd name="connsiteX150" fmla="*/ 1859797 w 2010778"/>
              <a:gd name="connsiteY150" fmla="*/ 67906 h 243554"/>
              <a:gd name="connsiteX151" fmla="*/ 1870129 w 2010778"/>
              <a:gd name="connsiteY151" fmla="*/ 47242 h 243554"/>
              <a:gd name="connsiteX152" fmla="*/ 1890793 w 2010778"/>
              <a:gd name="connsiteY152" fmla="*/ 26577 h 243554"/>
              <a:gd name="connsiteX153" fmla="*/ 1957953 w 2010778"/>
              <a:gd name="connsiteY153" fmla="*/ 31744 h 243554"/>
              <a:gd name="connsiteX154" fmla="*/ 1988949 w 2010778"/>
              <a:gd name="connsiteY154" fmla="*/ 67906 h 243554"/>
              <a:gd name="connsiteX155" fmla="*/ 1999282 w 2010778"/>
              <a:gd name="connsiteY155" fmla="*/ 83405 h 243554"/>
              <a:gd name="connsiteX156" fmla="*/ 1994115 w 2010778"/>
              <a:gd name="connsiteY156" fmla="*/ 166062 h 243554"/>
              <a:gd name="connsiteX157" fmla="*/ 1983783 w 2010778"/>
              <a:gd name="connsiteY157" fmla="*/ 186727 h 243554"/>
              <a:gd name="connsiteX158" fmla="*/ 1926956 w 2010778"/>
              <a:gd name="connsiteY158" fmla="*/ 212557 h 243554"/>
              <a:gd name="connsiteX159" fmla="*/ 1901126 w 2010778"/>
              <a:gd name="connsiteY159" fmla="*/ 176394 h 243554"/>
              <a:gd name="connsiteX160" fmla="*/ 1890793 w 2010778"/>
              <a:gd name="connsiteY160" fmla="*/ 140232 h 243554"/>
              <a:gd name="connsiteX161" fmla="*/ 1875295 w 2010778"/>
              <a:gd name="connsiteY161" fmla="*/ 124733 h 24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010778" h="243554">
                <a:moveTo>
                  <a:pt x="0" y="233222"/>
                </a:moveTo>
                <a:cubicBezTo>
                  <a:pt x="3444" y="216002"/>
                  <a:pt x="5507" y="198447"/>
                  <a:pt x="10332" y="181561"/>
                </a:cubicBezTo>
                <a:cubicBezTo>
                  <a:pt x="12448" y="174156"/>
                  <a:pt x="16393" y="167304"/>
                  <a:pt x="20665" y="160896"/>
                </a:cubicBezTo>
                <a:cubicBezTo>
                  <a:pt x="30217" y="146568"/>
                  <a:pt x="41329" y="133343"/>
                  <a:pt x="51661" y="119567"/>
                </a:cubicBezTo>
                <a:cubicBezTo>
                  <a:pt x="55386" y="114600"/>
                  <a:pt x="58114" y="108917"/>
                  <a:pt x="61993" y="104069"/>
                </a:cubicBezTo>
                <a:cubicBezTo>
                  <a:pt x="65036" y="100266"/>
                  <a:pt x="69208" y="97479"/>
                  <a:pt x="72326" y="93737"/>
                </a:cubicBezTo>
                <a:cubicBezTo>
                  <a:pt x="77838" y="87122"/>
                  <a:pt x="83261" y="80374"/>
                  <a:pt x="87824" y="73072"/>
                </a:cubicBezTo>
                <a:cubicBezTo>
                  <a:pt x="91905" y="66542"/>
                  <a:pt x="91995" y="57029"/>
                  <a:pt x="98156" y="52408"/>
                </a:cubicBezTo>
                <a:cubicBezTo>
                  <a:pt x="105567" y="46850"/>
                  <a:pt x="166904" y="32639"/>
                  <a:pt x="170482" y="31744"/>
                </a:cubicBezTo>
                <a:cubicBezTo>
                  <a:pt x="179697" y="32896"/>
                  <a:pt x="217375" y="31349"/>
                  <a:pt x="227309" y="47242"/>
                </a:cubicBezTo>
                <a:cubicBezTo>
                  <a:pt x="233081" y="56477"/>
                  <a:pt x="237641" y="78238"/>
                  <a:pt x="237641" y="78238"/>
                </a:cubicBezTo>
                <a:cubicBezTo>
                  <a:pt x="239363" y="88570"/>
                  <a:pt x="240753" y="98964"/>
                  <a:pt x="242807" y="109235"/>
                </a:cubicBezTo>
                <a:cubicBezTo>
                  <a:pt x="244199" y="116197"/>
                  <a:pt x="246433" y="122968"/>
                  <a:pt x="247973" y="129899"/>
                </a:cubicBezTo>
                <a:cubicBezTo>
                  <a:pt x="249878" y="138471"/>
                  <a:pt x="251417" y="147120"/>
                  <a:pt x="253139" y="155730"/>
                </a:cubicBezTo>
                <a:cubicBezTo>
                  <a:pt x="250358" y="168244"/>
                  <a:pt x="248134" y="204674"/>
                  <a:pt x="232475" y="217723"/>
                </a:cubicBezTo>
                <a:cubicBezTo>
                  <a:pt x="226559" y="222653"/>
                  <a:pt x="218698" y="224611"/>
                  <a:pt x="211810" y="228055"/>
                </a:cubicBezTo>
                <a:cubicBezTo>
                  <a:pt x="208366" y="231499"/>
                  <a:pt x="206099" y="239928"/>
                  <a:pt x="201478" y="238388"/>
                </a:cubicBezTo>
                <a:cubicBezTo>
                  <a:pt x="196312" y="236666"/>
                  <a:pt x="196312" y="228335"/>
                  <a:pt x="196312" y="222889"/>
                </a:cubicBezTo>
                <a:cubicBezTo>
                  <a:pt x="196312" y="214108"/>
                  <a:pt x="199348" y="205577"/>
                  <a:pt x="201478" y="197059"/>
                </a:cubicBezTo>
                <a:cubicBezTo>
                  <a:pt x="202799" y="191776"/>
                  <a:pt x="205148" y="186797"/>
                  <a:pt x="206644" y="181561"/>
                </a:cubicBezTo>
                <a:cubicBezTo>
                  <a:pt x="208595" y="174734"/>
                  <a:pt x="209859" y="167723"/>
                  <a:pt x="211810" y="160896"/>
                </a:cubicBezTo>
                <a:cubicBezTo>
                  <a:pt x="213306" y="155660"/>
                  <a:pt x="215481" y="150634"/>
                  <a:pt x="216977" y="145398"/>
                </a:cubicBezTo>
                <a:cubicBezTo>
                  <a:pt x="221209" y="130587"/>
                  <a:pt x="222006" y="116631"/>
                  <a:pt x="232475" y="104069"/>
                </a:cubicBezTo>
                <a:cubicBezTo>
                  <a:pt x="236450" y="99299"/>
                  <a:pt x="242807" y="97181"/>
                  <a:pt x="247973" y="93737"/>
                </a:cubicBezTo>
                <a:cubicBezTo>
                  <a:pt x="251417" y="88571"/>
                  <a:pt x="254330" y="83008"/>
                  <a:pt x="258305" y="78238"/>
                </a:cubicBezTo>
                <a:cubicBezTo>
                  <a:pt x="268017" y="66584"/>
                  <a:pt x="276374" y="59796"/>
                  <a:pt x="289302" y="52408"/>
                </a:cubicBezTo>
                <a:cubicBezTo>
                  <a:pt x="295988" y="48587"/>
                  <a:pt x="303078" y="45520"/>
                  <a:pt x="309966" y="42076"/>
                </a:cubicBezTo>
                <a:cubicBezTo>
                  <a:pt x="320298" y="43798"/>
                  <a:pt x="330738" y="44970"/>
                  <a:pt x="340963" y="47242"/>
                </a:cubicBezTo>
                <a:cubicBezTo>
                  <a:pt x="354644" y="50282"/>
                  <a:pt x="364492" y="56423"/>
                  <a:pt x="377126" y="62740"/>
                </a:cubicBezTo>
                <a:cubicBezTo>
                  <a:pt x="382292" y="67906"/>
                  <a:pt x="387947" y="72625"/>
                  <a:pt x="392624" y="78238"/>
                </a:cubicBezTo>
                <a:cubicBezTo>
                  <a:pt x="401750" y="89189"/>
                  <a:pt x="406973" y="101771"/>
                  <a:pt x="413288" y="114401"/>
                </a:cubicBezTo>
                <a:cubicBezTo>
                  <a:pt x="415010" y="126455"/>
                  <a:pt x="419094" y="138404"/>
                  <a:pt x="418454" y="150564"/>
                </a:cubicBezTo>
                <a:cubicBezTo>
                  <a:pt x="415725" y="202414"/>
                  <a:pt x="414230" y="200340"/>
                  <a:pt x="397790" y="233222"/>
                </a:cubicBezTo>
                <a:cubicBezTo>
                  <a:pt x="371754" y="194166"/>
                  <a:pt x="384439" y="219939"/>
                  <a:pt x="392624" y="129899"/>
                </a:cubicBezTo>
                <a:cubicBezTo>
                  <a:pt x="393419" y="121155"/>
                  <a:pt x="393272" y="111598"/>
                  <a:pt x="397790" y="104069"/>
                </a:cubicBezTo>
                <a:cubicBezTo>
                  <a:pt x="404055" y="93627"/>
                  <a:pt x="423621" y="78238"/>
                  <a:pt x="423621" y="78238"/>
                </a:cubicBezTo>
                <a:cubicBezTo>
                  <a:pt x="425343" y="71350"/>
                  <a:pt x="423480" y="62291"/>
                  <a:pt x="428787" y="57574"/>
                </a:cubicBezTo>
                <a:cubicBezTo>
                  <a:pt x="440299" y="47341"/>
                  <a:pt x="470115" y="36910"/>
                  <a:pt x="470115" y="36910"/>
                </a:cubicBezTo>
                <a:cubicBezTo>
                  <a:pt x="489058" y="40354"/>
                  <a:pt x="509722" y="38632"/>
                  <a:pt x="526943" y="47242"/>
                </a:cubicBezTo>
                <a:cubicBezTo>
                  <a:pt x="542190" y="54866"/>
                  <a:pt x="563105" y="83405"/>
                  <a:pt x="563105" y="83405"/>
                </a:cubicBezTo>
                <a:cubicBezTo>
                  <a:pt x="564827" y="88571"/>
                  <a:pt x="566775" y="93667"/>
                  <a:pt x="568271" y="98903"/>
                </a:cubicBezTo>
                <a:cubicBezTo>
                  <a:pt x="580205" y="140669"/>
                  <a:pt x="575858" y="143628"/>
                  <a:pt x="563105" y="207391"/>
                </a:cubicBezTo>
                <a:cubicBezTo>
                  <a:pt x="561887" y="213479"/>
                  <a:pt x="558164" y="219809"/>
                  <a:pt x="552773" y="222889"/>
                </a:cubicBezTo>
                <a:cubicBezTo>
                  <a:pt x="545149" y="227245"/>
                  <a:pt x="535553" y="226333"/>
                  <a:pt x="526943" y="228055"/>
                </a:cubicBezTo>
                <a:cubicBezTo>
                  <a:pt x="528665" y="203947"/>
                  <a:pt x="529579" y="179767"/>
                  <a:pt x="532109" y="155730"/>
                </a:cubicBezTo>
                <a:cubicBezTo>
                  <a:pt x="533028" y="146997"/>
                  <a:pt x="533348" y="137753"/>
                  <a:pt x="537275" y="129899"/>
                </a:cubicBezTo>
                <a:cubicBezTo>
                  <a:pt x="540542" y="123364"/>
                  <a:pt x="547607" y="119567"/>
                  <a:pt x="552773" y="114401"/>
                </a:cubicBezTo>
                <a:cubicBezTo>
                  <a:pt x="554495" y="107513"/>
                  <a:pt x="553812" y="99514"/>
                  <a:pt x="557939" y="93737"/>
                </a:cubicBezTo>
                <a:cubicBezTo>
                  <a:pt x="562944" y="86730"/>
                  <a:pt x="572515" y="84327"/>
                  <a:pt x="578604" y="78238"/>
                </a:cubicBezTo>
                <a:cubicBezTo>
                  <a:pt x="584692" y="72150"/>
                  <a:pt x="588936" y="64462"/>
                  <a:pt x="594102" y="57574"/>
                </a:cubicBezTo>
                <a:cubicBezTo>
                  <a:pt x="608623" y="58894"/>
                  <a:pt x="646549" y="57967"/>
                  <a:pt x="666427" y="67906"/>
                </a:cubicBezTo>
                <a:cubicBezTo>
                  <a:pt x="671981" y="70683"/>
                  <a:pt x="677078" y="74359"/>
                  <a:pt x="681926" y="78238"/>
                </a:cubicBezTo>
                <a:cubicBezTo>
                  <a:pt x="685729" y="81281"/>
                  <a:pt x="689336" y="84674"/>
                  <a:pt x="692258" y="88571"/>
                </a:cubicBezTo>
                <a:cubicBezTo>
                  <a:pt x="699708" y="98505"/>
                  <a:pt x="712922" y="119567"/>
                  <a:pt x="712922" y="119567"/>
                </a:cubicBezTo>
                <a:cubicBezTo>
                  <a:pt x="720927" y="159595"/>
                  <a:pt x="722560" y="151877"/>
                  <a:pt x="707756" y="207391"/>
                </a:cubicBezTo>
                <a:cubicBezTo>
                  <a:pt x="706156" y="213390"/>
                  <a:pt x="702272" y="219010"/>
                  <a:pt x="697424" y="222889"/>
                </a:cubicBezTo>
                <a:cubicBezTo>
                  <a:pt x="693172" y="226291"/>
                  <a:pt x="687092" y="226333"/>
                  <a:pt x="681926" y="228055"/>
                </a:cubicBezTo>
                <a:cubicBezTo>
                  <a:pt x="685988" y="183369"/>
                  <a:pt x="683131" y="182509"/>
                  <a:pt x="692258" y="150564"/>
                </a:cubicBezTo>
                <a:cubicBezTo>
                  <a:pt x="693754" y="145328"/>
                  <a:pt x="694081" y="139364"/>
                  <a:pt x="697424" y="135066"/>
                </a:cubicBezTo>
                <a:cubicBezTo>
                  <a:pt x="706395" y="123532"/>
                  <a:pt x="718089" y="114401"/>
                  <a:pt x="728421" y="104069"/>
                </a:cubicBezTo>
                <a:cubicBezTo>
                  <a:pt x="741085" y="91405"/>
                  <a:pt x="753745" y="76797"/>
                  <a:pt x="769749" y="67906"/>
                </a:cubicBezTo>
                <a:cubicBezTo>
                  <a:pt x="777856" y="63402"/>
                  <a:pt x="786970" y="61018"/>
                  <a:pt x="795580" y="57574"/>
                </a:cubicBezTo>
                <a:cubicBezTo>
                  <a:pt x="814522" y="59296"/>
                  <a:pt x="834363" y="56725"/>
                  <a:pt x="852407" y="62740"/>
                </a:cubicBezTo>
                <a:cubicBezTo>
                  <a:pt x="857573" y="64462"/>
                  <a:pt x="856252" y="72955"/>
                  <a:pt x="857573" y="78238"/>
                </a:cubicBezTo>
                <a:cubicBezTo>
                  <a:pt x="867588" y="118297"/>
                  <a:pt x="855884" y="90360"/>
                  <a:pt x="873071" y="124733"/>
                </a:cubicBezTo>
                <a:cubicBezTo>
                  <a:pt x="869627" y="157452"/>
                  <a:pt x="874957" y="192343"/>
                  <a:pt x="862739" y="222889"/>
                </a:cubicBezTo>
                <a:cubicBezTo>
                  <a:pt x="859121" y="231933"/>
                  <a:pt x="844116" y="211750"/>
                  <a:pt x="842075" y="202225"/>
                </a:cubicBezTo>
                <a:cubicBezTo>
                  <a:pt x="838449" y="185303"/>
                  <a:pt x="839501" y="166043"/>
                  <a:pt x="847241" y="150564"/>
                </a:cubicBezTo>
                <a:cubicBezTo>
                  <a:pt x="865313" y="114420"/>
                  <a:pt x="877664" y="112870"/>
                  <a:pt x="904068" y="104069"/>
                </a:cubicBezTo>
                <a:cubicBezTo>
                  <a:pt x="927671" y="88333"/>
                  <a:pt x="915176" y="98127"/>
                  <a:pt x="940231" y="73072"/>
                </a:cubicBezTo>
                <a:cubicBezTo>
                  <a:pt x="945676" y="67627"/>
                  <a:pt x="954007" y="66184"/>
                  <a:pt x="960895" y="62740"/>
                </a:cubicBezTo>
                <a:cubicBezTo>
                  <a:pt x="974671" y="64462"/>
                  <a:pt x="988830" y="64253"/>
                  <a:pt x="1002224" y="67906"/>
                </a:cubicBezTo>
                <a:cubicBezTo>
                  <a:pt x="1011186" y="70350"/>
                  <a:pt x="1021639" y="82155"/>
                  <a:pt x="1028054" y="88571"/>
                </a:cubicBezTo>
                <a:cubicBezTo>
                  <a:pt x="1029776" y="93737"/>
                  <a:pt x="1032040" y="98753"/>
                  <a:pt x="1033221" y="104069"/>
                </a:cubicBezTo>
                <a:cubicBezTo>
                  <a:pt x="1043718" y="151302"/>
                  <a:pt x="1038060" y="136046"/>
                  <a:pt x="1017722" y="197059"/>
                </a:cubicBezTo>
                <a:cubicBezTo>
                  <a:pt x="1002784" y="241872"/>
                  <a:pt x="1020133" y="226850"/>
                  <a:pt x="986726" y="243554"/>
                </a:cubicBezTo>
                <a:cubicBezTo>
                  <a:pt x="985004" y="236666"/>
                  <a:pt x="980970" y="229965"/>
                  <a:pt x="981560" y="222889"/>
                </a:cubicBezTo>
                <a:cubicBezTo>
                  <a:pt x="985886" y="170975"/>
                  <a:pt x="984317" y="193613"/>
                  <a:pt x="1002224" y="171228"/>
                </a:cubicBezTo>
                <a:cubicBezTo>
                  <a:pt x="1021773" y="146791"/>
                  <a:pt x="1002202" y="159190"/>
                  <a:pt x="1038387" y="135066"/>
                </a:cubicBezTo>
                <a:cubicBezTo>
                  <a:pt x="1044795" y="130794"/>
                  <a:pt x="1052643" y="129005"/>
                  <a:pt x="1059051" y="124733"/>
                </a:cubicBezTo>
                <a:cubicBezTo>
                  <a:pt x="1068226" y="118617"/>
                  <a:pt x="1075707" y="110185"/>
                  <a:pt x="1084882" y="104069"/>
                </a:cubicBezTo>
                <a:cubicBezTo>
                  <a:pt x="1116695" y="82861"/>
                  <a:pt x="1094627" y="104539"/>
                  <a:pt x="1121044" y="83405"/>
                </a:cubicBezTo>
                <a:cubicBezTo>
                  <a:pt x="1124848" y="80362"/>
                  <a:pt x="1126854" y="74881"/>
                  <a:pt x="1131377" y="73072"/>
                </a:cubicBezTo>
                <a:cubicBezTo>
                  <a:pt x="1144561" y="67798"/>
                  <a:pt x="1158929" y="66184"/>
                  <a:pt x="1172705" y="62740"/>
                </a:cubicBezTo>
                <a:cubicBezTo>
                  <a:pt x="1183037" y="66184"/>
                  <a:pt x="1194839" y="66742"/>
                  <a:pt x="1203702" y="73072"/>
                </a:cubicBezTo>
                <a:cubicBezTo>
                  <a:pt x="1208133" y="76237"/>
                  <a:pt x="1206723" y="83566"/>
                  <a:pt x="1208868" y="88571"/>
                </a:cubicBezTo>
                <a:cubicBezTo>
                  <a:pt x="1211902" y="95649"/>
                  <a:pt x="1215756" y="102347"/>
                  <a:pt x="1219200" y="109235"/>
                </a:cubicBezTo>
                <a:cubicBezTo>
                  <a:pt x="1217475" y="126489"/>
                  <a:pt x="1230647" y="215033"/>
                  <a:pt x="1188204" y="233222"/>
                </a:cubicBezTo>
                <a:cubicBezTo>
                  <a:pt x="1183198" y="235367"/>
                  <a:pt x="1177871" y="229777"/>
                  <a:pt x="1172705" y="228055"/>
                </a:cubicBezTo>
                <a:cubicBezTo>
                  <a:pt x="1173845" y="218934"/>
                  <a:pt x="1177013" y="180120"/>
                  <a:pt x="1183038" y="166062"/>
                </a:cubicBezTo>
                <a:cubicBezTo>
                  <a:pt x="1185484" y="160355"/>
                  <a:pt x="1190593" y="156117"/>
                  <a:pt x="1193370" y="150564"/>
                </a:cubicBezTo>
                <a:cubicBezTo>
                  <a:pt x="1195805" y="145693"/>
                  <a:pt x="1195734" y="139735"/>
                  <a:pt x="1198536" y="135066"/>
                </a:cubicBezTo>
                <a:cubicBezTo>
                  <a:pt x="1201042" y="130889"/>
                  <a:pt x="1205825" y="128537"/>
                  <a:pt x="1208868" y="124733"/>
                </a:cubicBezTo>
                <a:cubicBezTo>
                  <a:pt x="1228546" y="100134"/>
                  <a:pt x="1208132" y="116613"/>
                  <a:pt x="1234699" y="98903"/>
                </a:cubicBezTo>
                <a:cubicBezTo>
                  <a:pt x="1238143" y="93737"/>
                  <a:pt x="1240641" y="87795"/>
                  <a:pt x="1245031" y="83405"/>
                </a:cubicBezTo>
                <a:cubicBezTo>
                  <a:pt x="1251119" y="77317"/>
                  <a:pt x="1260183" y="74521"/>
                  <a:pt x="1265695" y="67906"/>
                </a:cubicBezTo>
                <a:cubicBezTo>
                  <a:pt x="1296882" y="30480"/>
                  <a:pt x="1238899" y="73715"/>
                  <a:pt x="1286360" y="42076"/>
                </a:cubicBezTo>
                <a:cubicBezTo>
                  <a:pt x="1300136" y="43798"/>
                  <a:pt x="1314390" y="43253"/>
                  <a:pt x="1327688" y="47242"/>
                </a:cubicBezTo>
                <a:cubicBezTo>
                  <a:pt x="1332353" y="48642"/>
                  <a:pt x="1334978" y="53771"/>
                  <a:pt x="1338021" y="57574"/>
                </a:cubicBezTo>
                <a:cubicBezTo>
                  <a:pt x="1346003" y="67551"/>
                  <a:pt x="1353790" y="82315"/>
                  <a:pt x="1358685" y="93737"/>
                </a:cubicBezTo>
                <a:cubicBezTo>
                  <a:pt x="1360830" y="98742"/>
                  <a:pt x="1362129" y="104069"/>
                  <a:pt x="1363851" y="109235"/>
                </a:cubicBezTo>
                <a:cubicBezTo>
                  <a:pt x="1360407" y="147120"/>
                  <a:pt x="1359773" y="185366"/>
                  <a:pt x="1353519" y="222889"/>
                </a:cubicBezTo>
                <a:cubicBezTo>
                  <a:pt x="1352718" y="227694"/>
                  <a:pt x="1347912" y="234403"/>
                  <a:pt x="1343187" y="233222"/>
                </a:cubicBezTo>
                <a:cubicBezTo>
                  <a:pt x="1337163" y="231716"/>
                  <a:pt x="1336298" y="222889"/>
                  <a:pt x="1332854" y="217723"/>
                </a:cubicBezTo>
                <a:cubicBezTo>
                  <a:pt x="1334576" y="210835"/>
                  <a:pt x="1337017" y="204088"/>
                  <a:pt x="1338021" y="197059"/>
                </a:cubicBezTo>
                <a:cubicBezTo>
                  <a:pt x="1339194" y="188848"/>
                  <a:pt x="1340918" y="141462"/>
                  <a:pt x="1348353" y="124733"/>
                </a:cubicBezTo>
                <a:cubicBezTo>
                  <a:pt x="1352431" y="115557"/>
                  <a:pt x="1358975" y="107680"/>
                  <a:pt x="1363851" y="98903"/>
                </a:cubicBezTo>
                <a:cubicBezTo>
                  <a:pt x="1367591" y="92171"/>
                  <a:pt x="1369707" y="84505"/>
                  <a:pt x="1374183" y="78238"/>
                </a:cubicBezTo>
                <a:cubicBezTo>
                  <a:pt x="1378430" y="72293"/>
                  <a:pt x="1383915" y="67225"/>
                  <a:pt x="1389682" y="62740"/>
                </a:cubicBezTo>
                <a:cubicBezTo>
                  <a:pt x="1399484" y="55116"/>
                  <a:pt x="1420678" y="42076"/>
                  <a:pt x="1420678" y="42076"/>
                </a:cubicBezTo>
                <a:cubicBezTo>
                  <a:pt x="1439620" y="43798"/>
                  <a:pt x="1459326" y="41649"/>
                  <a:pt x="1477505" y="47242"/>
                </a:cubicBezTo>
                <a:cubicBezTo>
                  <a:pt x="1483439" y="49068"/>
                  <a:pt x="1483863" y="57970"/>
                  <a:pt x="1487838" y="62740"/>
                </a:cubicBezTo>
                <a:cubicBezTo>
                  <a:pt x="1492515" y="68352"/>
                  <a:pt x="1498170" y="73072"/>
                  <a:pt x="1503336" y="78238"/>
                </a:cubicBezTo>
                <a:cubicBezTo>
                  <a:pt x="1506780" y="85126"/>
                  <a:pt x="1510964" y="91692"/>
                  <a:pt x="1513668" y="98903"/>
                </a:cubicBezTo>
                <a:cubicBezTo>
                  <a:pt x="1527789" y="136559"/>
                  <a:pt x="1515058" y="181665"/>
                  <a:pt x="1508502" y="217723"/>
                </a:cubicBezTo>
                <a:cubicBezTo>
                  <a:pt x="1507391" y="223832"/>
                  <a:pt x="1501614" y="228056"/>
                  <a:pt x="1498170" y="233222"/>
                </a:cubicBezTo>
                <a:cubicBezTo>
                  <a:pt x="1495208" y="230260"/>
                  <a:pt x="1472339" y="209417"/>
                  <a:pt x="1472339" y="202225"/>
                </a:cubicBezTo>
                <a:cubicBezTo>
                  <a:pt x="1472339" y="191334"/>
                  <a:pt x="1479227" y="181560"/>
                  <a:pt x="1482671" y="171228"/>
                </a:cubicBezTo>
                <a:cubicBezTo>
                  <a:pt x="1491346" y="145203"/>
                  <a:pt x="1500319" y="145474"/>
                  <a:pt x="1513668" y="129899"/>
                </a:cubicBezTo>
                <a:cubicBezTo>
                  <a:pt x="1520844" y="121527"/>
                  <a:pt x="1526034" y="111330"/>
                  <a:pt x="1534332" y="104069"/>
                </a:cubicBezTo>
                <a:cubicBezTo>
                  <a:pt x="1540128" y="98998"/>
                  <a:pt x="1548466" y="97819"/>
                  <a:pt x="1554997" y="93737"/>
                </a:cubicBezTo>
                <a:cubicBezTo>
                  <a:pt x="1562298" y="89174"/>
                  <a:pt x="1567960" y="82089"/>
                  <a:pt x="1575661" y="78238"/>
                </a:cubicBezTo>
                <a:cubicBezTo>
                  <a:pt x="1660373" y="35881"/>
                  <a:pt x="1564101" y="93699"/>
                  <a:pt x="1627322" y="57574"/>
                </a:cubicBezTo>
                <a:cubicBezTo>
                  <a:pt x="1668315" y="34150"/>
                  <a:pt x="1615586" y="62269"/>
                  <a:pt x="1658319" y="31744"/>
                </a:cubicBezTo>
                <a:cubicBezTo>
                  <a:pt x="1664586" y="27268"/>
                  <a:pt x="1672095" y="24855"/>
                  <a:pt x="1678983" y="21411"/>
                </a:cubicBezTo>
                <a:cubicBezTo>
                  <a:pt x="1685871" y="23133"/>
                  <a:pt x="1694627" y="21556"/>
                  <a:pt x="1699648" y="26577"/>
                </a:cubicBezTo>
                <a:cubicBezTo>
                  <a:pt x="1704669" y="31598"/>
                  <a:pt x="1702017" y="40716"/>
                  <a:pt x="1704814" y="47242"/>
                </a:cubicBezTo>
                <a:cubicBezTo>
                  <a:pt x="1707260" y="52949"/>
                  <a:pt x="1711702" y="57574"/>
                  <a:pt x="1715146" y="62740"/>
                </a:cubicBezTo>
                <a:cubicBezTo>
                  <a:pt x="1711702" y="100625"/>
                  <a:pt x="1713368" y="139327"/>
                  <a:pt x="1704814" y="176394"/>
                </a:cubicBezTo>
                <a:cubicBezTo>
                  <a:pt x="1702623" y="185886"/>
                  <a:pt x="1689553" y="188954"/>
                  <a:pt x="1684149" y="197059"/>
                </a:cubicBezTo>
                <a:cubicBezTo>
                  <a:pt x="1658341" y="235771"/>
                  <a:pt x="1675014" y="223443"/>
                  <a:pt x="1637654" y="238388"/>
                </a:cubicBezTo>
                <a:cubicBezTo>
                  <a:pt x="1616176" y="224068"/>
                  <a:pt x="1613137" y="228774"/>
                  <a:pt x="1627322" y="191893"/>
                </a:cubicBezTo>
                <a:cubicBezTo>
                  <a:pt x="1631780" y="180303"/>
                  <a:pt x="1647987" y="160896"/>
                  <a:pt x="1647987" y="160896"/>
                </a:cubicBezTo>
                <a:cubicBezTo>
                  <a:pt x="1649709" y="155730"/>
                  <a:pt x="1650451" y="150126"/>
                  <a:pt x="1653153" y="145398"/>
                </a:cubicBezTo>
                <a:cubicBezTo>
                  <a:pt x="1661118" y="131459"/>
                  <a:pt x="1677697" y="114396"/>
                  <a:pt x="1689315" y="104069"/>
                </a:cubicBezTo>
                <a:cubicBezTo>
                  <a:pt x="1697556" y="96744"/>
                  <a:pt x="1706848" y="90666"/>
                  <a:pt x="1715146" y="83405"/>
                </a:cubicBezTo>
                <a:cubicBezTo>
                  <a:pt x="1743008" y="59026"/>
                  <a:pt x="1716490" y="73567"/>
                  <a:pt x="1756475" y="57574"/>
                </a:cubicBezTo>
                <a:cubicBezTo>
                  <a:pt x="1761775" y="49624"/>
                  <a:pt x="1779782" y="18221"/>
                  <a:pt x="1792638" y="11079"/>
                </a:cubicBezTo>
                <a:cubicBezTo>
                  <a:pt x="1802158" y="5790"/>
                  <a:pt x="1813302" y="4191"/>
                  <a:pt x="1823634" y="747"/>
                </a:cubicBezTo>
                <a:cubicBezTo>
                  <a:pt x="1835688" y="2469"/>
                  <a:pt x="1849153" y="0"/>
                  <a:pt x="1859797" y="5913"/>
                </a:cubicBezTo>
                <a:cubicBezTo>
                  <a:pt x="1866529" y="9653"/>
                  <a:pt x="1867425" y="19366"/>
                  <a:pt x="1870129" y="26577"/>
                </a:cubicBezTo>
                <a:cubicBezTo>
                  <a:pt x="1873255" y="34914"/>
                  <a:pt x="1879059" y="66060"/>
                  <a:pt x="1880461" y="73072"/>
                </a:cubicBezTo>
                <a:cubicBezTo>
                  <a:pt x="1877017" y="110957"/>
                  <a:pt x="1875913" y="149128"/>
                  <a:pt x="1870129" y="186727"/>
                </a:cubicBezTo>
                <a:cubicBezTo>
                  <a:pt x="1868958" y="194338"/>
                  <a:pt x="1863618" y="200705"/>
                  <a:pt x="1859797" y="207391"/>
                </a:cubicBezTo>
                <a:cubicBezTo>
                  <a:pt x="1851108" y="222597"/>
                  <a:pt x="1850447" y="221907"/>
                  <a:pt x="1839132" y="233222"/>
                </a:cubicBezTo>
                <a:cubicBezTo>
                  <a:pt x="1833966" y="229778"/>
                  <a:pt x="1827609" y="227659"/>
                  <a:pt x="1823634" y="222889"/>
                </a:cubicBezTo>
                <a:cubicBezTo>
                  <a:pt x="1803933" y="199247"/>
                  <a:pt x="1812919" y="167977"/>
                  <a:pt x="1818468" y="140232"/>
                </a:cubicBezTo>
                <a:cubicBezTo>
                  <a:pt x="1819686" y="134144"/>
                  <a:pt x="1826278" y="130407"/>
                  <a:pt x="1828800" y="124733"/>
                </a:cubicBezTo>
                <a:cubicBezTo>
                  <a:pt x="1833223" y="114781"/>
                  <a:pt x="1835688" y="104069"/>
                  <a:pt x="1839132" y="93737"/>
                </a:cubicBezTo>
                <a:cubicBezTo>
                  <a:pt x="1840672" y="89116"/>
                  <a:pt x="1846422" y="87208"/>
                  <a:pt x="1849465" y="83405"/>
                </a:cubicBezTo>
                <a:cubicBezTo>
                  <a:pt x="1853344" y="78557"/>
                  <a:pt x="1856717" y="73297"/>
                  <a:pt x="1859797" y="67906"/>
                </a:cubicBezTo>
                <a:cubicBezTo>
                  <a:pt x="1863618" y="61220"/>
                  <a:pt x="1865508" y="53403"/>
                  <a:pt x="1870129" y="47242"/>
                </a:cubicBezTo>
                <a:cubicBezTo>
                  <a:pt x="1875974" y="39449"/>
                  <a:pt x="1883905" y="33465"/>
                  <a:pt x="1890793" y="26577"/>
                </a:cubicBezTo>
                <a:cubicBezTo>
                  <a:pt x="1913180" y="28299"/>
                  <a:pt x="1936097" y="26601"/>
                  <a:pt x="1957953" y="31744"/>
                </a:cubicBezTo>
                <a:cubicBezTo>
                  <a:pt x="1978280" y="36527"/>
                  <a:pt x="1980578" y="53258"/>
                  <a:pt x="1988949" y="67906"/>
                </a:cubicBezTo>
                <a:cubicBezTo>
                  <a:pt x="1992030" y="73297"/>
                  <a:pt x="1995838" y="78239"/>
                  <a:pt x="1999282" y="83405"/>
                </a:cubicBezTo>
                <a:cubicBezTo>
                  <a:pt x="2010778" y="117893"/>
                  <a:pt x="2008739" y="103910"/>
                  <a:pt x="1994115" y="166062"/>
                </a:cubicBezTo>
                <a:cubicBezTo>
                  <a:pt x="1992351" y="173559"/>
                  <a:pt x="1989797" y="181916"/>
                  <a:pt x="1983783" y="186727"/>
                </a:cubicBezTo>
                <a:cubicBezTo>
                  <a:pt x="1967284" y="199926"/>
                  <a:pt x="1946565" y="206021"/>
                  <a:pt x="1926956" y="212557"/>
                </a:cubicBezTo>
                <a:cubicBezTo>
                  <a:pt x="1925688" y="210866"/>
                  <a:pt x="1903286" y="181793"/>
                  <a:pt x="1901126" y="176394"/>
                </a:cubicBezTo>
                <a:cubicBezTo>
                  <a:pt x="1896470" y="164754"/>
                  <a:pt x="1896400" y="151445"/>
                  <a:pt x="1890793" y="140232"/>
                </a:cubicBezTo>
                <a:cubicBezTo>
                  <a:pt x="1887526" y="133697"/>
                  <a:pt x="1875295" y="124733"/>
                  <a:pt x="1875295" y="124733"/>
                </a:cubicBezTo>
              </a:path>
            </a:pathLst>
          </a:custGeom>
          <a:noFill/>
          <a:ln w="28575" cap="flat" cmpd="dbl" algn="ctr">
            <a:solidFill>
              <a:schemeClr val="accent5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018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63249"/>
            <a:ext cx="1782198" cy="10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Прямоугольник 7"/>
          <p:cNvSpPr>
            <a:spLocks noChangeArrowheads="1"/>
          </p:cNvSpPr>
          <p:nvPr/>
        </p:nvSpPr>
        <p:spPr bwMode="auto">
          <a:xfrm>
            <a:off x="3977935" y="1599642"/>
            <a:ext cx="432197" cy="216694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4000" tIns="54000" rIns="54000" bIns="54000"/>
          <a:lstStyle/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018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7239" y="1672104"/>
            <a:ext cx="1443038" cy="108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 bwMode="auto">
          <a:xfrm>
            <a:off x="6807239" y="3042375"/>
            <a:ext cx="1566155" cy="64174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/>
          <a:lstStyle/>
          <a:p>
            <a:pPr algn="just"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Покрытые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лубрикантом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края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боковых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отверстий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наконечника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Изикет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540391" y="1370667"/>
            <a:ext cx="1358503" cy="21550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en-GB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Поливинилпирролидон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908328" y="3306155"/>
            <a:ext cx="2268252" cy="43251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Равномерный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слой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лубриканта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</a:p>
          <a:p>
            <a:pPr>
              <a:defRPr/>
            </a:pP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зафиксированного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поверхности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019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740" y="2188248"/>
            <a:ext cx="1782198" cy="97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 bwMode="auto">
          <a:xfrm>
            <a:off x="558975" y="1917976"/>
            <a:ext cx="1404938" cy="27027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en-GB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Обычный</a:t>
            </a:r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</a:t>
            </a:r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с </a:t>
            </a:r>
            <a:r>
              <a:rPr lang="en-GB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гелем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3370346" y="2170624"/>
            <a:ext cx="1344215" cy="20955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Неравномерное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распределение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геля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поверхности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катетера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7587335" y="2344631"/>
            <a:ext cx="594066" cy="75608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963913" y="3522412"/>
            <a:ext cx="859682" cy="35489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625724" y="2397798"/>
            <a:ext cx="786036" cy="3248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24484" y="3939267"/>
            <a:ext cx="43684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Отсутствие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повреждения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слизистой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3570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172455" cy="536675"/>
          </a:xfrm>
        </p:spPr>
        <p:txBody>
          <a:bodyPr/>
          <a:lstStyle/>
          <a:p>
            <a:pPr algn="ctr" eaLnBrk="1" hangingPunct="1"/>
            <a:r>
              <a:rPr lang="en-GB" altLang="ru-RU" sz="2000" dirty="0" err="1">
                <a:latin typeface="Calibri" panose="020F0502020204030204" pitchFamily="34" charset="0"/>
              </a:rPr>
              <a:t>Лубрицированные</a:t>
            </a:r>
            <a:r>
              <a:rPr lang="en-GB" altLang="ru-RU" sz="2000" dirty="0">
                <a:latin typeface="Calibri" panose="020F0502020204030204" pitchFamily="34" charset="0"/>
              </a:rPr>
              <a:t> </a:t>
            </a:r>
            <a:r>
              <a:rPr lang="en-GB" altLang="ru-RU" sz="2000" dirty="0" err="1">
                <a:latin typeface="Calibri" panose="020F0502020204030204" pitchFamily="34" charset="0"/>
              </a:rPr>
              <a:t>катетеры</a:t>
            </a:r>
            <a:r>
              <a:rPr lang="en-GB" altLang="ru-RU" sz="2000" dirty="0">
                <a:latin typeface="Calibri" panose="020F0502020204030204" pitchFamily="34" charset="0"/>
              </a:rPr>
              <a:t> </a:t>
            </a:r>
            <a:r>
              <a:rPr lang="en-GB" altLang="ru-RU" sz="2000" dirty="0" err="1">
                <a:latin typeface="Calibri" panose="020F0502020204030204" pitchFamily="34" charset="0"/>
              </a:rPr>
              <a:t>снижают</a:t>
            </a:r>
            <a:r>
              <a:rPr lang="en-GB" altLang="ru-RU" sz="2000" dirty="0">
                <a:latin typeface="Calibri" panose="020F0502020204030204" pitchFamily="34" charset="0"/>
              </a:rPr>
              <a:t> </a:t>
            </a:r>
            <a:r>
              <a:rPr lang="en-GB" altLang="ru-RU" sz="2000" dirty="0" err="1">
                <a:latin typeface="Calibri" panose="020F0502020204030204" pitchFamily="34" charset="0"/>
              </a:rPr>
              <a:t>риск</a:t>
            </a:r>
            <a:r>
              <a:rPr lang="en-GB" altLang="ru-RU" sz="2000" dirty="0">
                <a:latin typeface="Calibri" panose="020F0502020204030204" pitchFamily="34" charset="0"/>
              </a:rPr>
              <a:t> </a:t>
            </a:r>
            <a:r>
              <a:rPr lang="en-GB" altLang="ru-RU" sz="2000" dirty="0" err="1">
                <a:latin typeface="Calibri" panose="020F0502020204030204" pitchFamily="34" charset="0"/>
              </a:rPr>
              <a:t>развития</a:t>
            </a:r>
            <a:r>
              <a:rPr lang="en-GB" altLang="ru-RU" sz="2000" dirty="0">
                <a:latin typeface="Calibri" panose="020F0502020204030204" pitchFamily="34" charset="0"/>
              </a:rPr>
              <a:t> </a:t>
            </a:r>
            <a:r>
              <a:rPr lang="en-GB" altLang="ru-RU" sz="2000" dirty="0" err="1">
                <a:latin typeface="Calibri" panose="020F0502020204030204" pitchFamily="34" charset="0"/>
              </a:rPr>
              <a:t>стриктуры</a:t>
            </a:r>
            <a:r>
              <a:rPr lang="en-GB" altLang="ru-RU" sz="2000" dirty="0">
                <a:latin typeface="Calibri" panose="020F0502020204030204" pitchFamily="34" charset="0"/>
              </a:rPr>
              <a:t> </a:t>
            </a:r>
            <a:r>
              <a:rPr lang="en-GB" altLang="ru-RU" sz="2000" dirty="0" err="1">
                <a:latin typeface="Calibri" panose="020F0502020204030204" pitchFamily="34" charset="0"/>
              </a:rPr>
              <a:t>уретры</a:t>
            </a:r>
            <a:endParaRPr lang="en-GB" altLang="ru-RU" sz="2000" dirty="0">
              <a:latin typeface="Calibri" panose="020F0502020204030204" pitchFamily="34" charset="0"/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251520" y="1038374"/>
            <a:ext cx="5472608" cy="327779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b="1" dirty="0" err="1">
                <a:latin typeface="Calibri" panose="020F0502020204030204" pitchFamily="34" charset="0"/>
              </a:rPr>
              <a:t>Катетер</a:t>
            </a:r>
            <a:r>
              <a:rPr lang="en-GB" altLang="ru-RU" sz="1400" b="1" dirty="0">
                <a:latin typeface="Calibri" panose="020F0502020204030204" pitchFamily="34" charset="0"/>
              </a:rPr>
              <a:t> </a:t>
            </a:r>
            <a:r>
              <a:rPr lang="en-GB" altLang="ru-RU" sz="1400" b="1" dirty="0" err="1">
                <a:latin typeface="Calibri" panose="020F0502020204030204" pitchFamily="34" charset="0"/>
              </a:rPr>
              <a:t>из</a:t>
            </a:r>
            <a:r>
              <a:rPr lang="en-GB" altLang="ru-RU" sz="1400" b="1" dirty="0">
                <a:latin typeface="Calibri" panose="020F0502020204030204" pitchFamily="34" charset="0"/>
              </a:rPr>
              <a:t> ПВХ </a:t>
            </a:r>
            <a:r>
              <a:rPr lang="en-GB" altLang="ru-RU" sz="1400" b="1" dirty="0" err="1">
                <a:latin typeface="Calibri" panose="020F0502020204030204" pitchFamily="34" charset="0"/>
              </a:rPr>
              <a:t>не</a:t>
            </a:r>
            <a:r>
              <a:rPr lang="en-GB" altLang="ru-RU" sz="1400" b="1" dirty="0">
                <a:latin typeface="Calibri" panose="020F0502020204030204" pitchFamily="34" charset="0"/>
              </a:rPr>
              <a:t> </a:t>
            </a:r>
            <a:r>
              <a:rPr lang="en-GB" altLang="ru-RU" sz="1400" b="1" dirty="0" err="1">
                <a:latin typeface="Calibri" panose="020F0502020204030204" pitchFamily="34" charset="0"/>
              </a:rPr>
              <a:t>лубрицированный</a:t>
            </a:r>
            <a:endParaRPr lang="en-GB" altLang="ru-RU" sz="14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ru-RU" sz="1400" dirty="0" err="1">
                <a:latin typeface="Calibri" panose="020F0502020204030204" pitchFamily="34" charset="0"/>
              </a:rPr>
              <a:t>Wyndaele</a:t>
            </a:r>
            <a:r>
              <a:rPr lang="en-GB" altLang="ru-RU" sz="1400" dirty="0">
                <a:latin typeface="Calibri" panose="020F0502020204030204" pitchFamily="34" charset="0"/>
              </a:rPr>
              <a:t> ( 1990): 33 </a:t>
            </a:r>
            <a:r>
              <a:rPr lang="en-GB" altLang="ru-RU" sz="1400" dirty="0" err="1">
                <a:latin typeface="Calibri" panose="020F0502020204030204" pitchFamily="34" charset="0"/>
              </a:rPr>
              <a:t>пациента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мужчины</a:t>
            </a:r>
            <a:r>
              <a:rPr lang="en-GB" altLang="ru-RU" sz="1400" dirty="0">
                <a:latin typeface="Calibri" panose="020F0502020204030204" pitchFamily="34" charset="0"/>
              </a:rPr>
              <a:t>; </a:t>
            </a:r>
            <a:r>
              <a:rPr lang="en-GB" altLang="ru-RU" sz="1400" dirty="0" err="1">
                <a:latin typeface="Calibri" panose="020F0502020204030204" pitchFamily="34" charset="0"/>
              </a:rPr>
              <a:t>средний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срок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использования</a:t>
            </a:r>
            <a:r>
              <a:rPr lang="en-GB" altLang="ru-RU" sz="1400" dirty="0">
                <a:latin typeface="Calibri" panose="020F0502020204030204" pitchFamily="34" charset="0"/>
              </a:rPr>
              <a:t> ИК 7 </a:t>
            </a:r>
            <a:r>
              <a:rPr lang="en-GB" altLang="ru-RU" sz="1400" dirty="0" err="1">
                <a:latin typeface="Calibri" panose="020F0502020204030204" pitchFamily="34" charset="0"/>
              </a:rPr>
              <a:t>лет</a:t>
            </a:r>
            <a:endParaRPr lang="en-GB" altLang="ru-RU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dirty="0">
                <a:latin typeface="Calibri" panose="020F0502020204030204" pitchFamily="34" charset="0"/>
              </a:rPr>
              <a:t>                                                   </a:t>
            </a:r>
            <a:r>
              <a:rPr lang="en-GB" altLang="ru-RU" sz="1400" dirty="0" err="1">
                <a:latin typeface="Calibri" panose="020F0502020204030204" pitchFamily="34" charset="0"/>
              </a:rPr>
              <a:t>частота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развития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стриктуры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уретры</a:t>
            </a:r>
            <a:r>
              <a:rPr lang="en-GB" altLang="ru-RU" sz="1400" dirty="0">
                <a:latin typeface="Calibri" panose="020F0502020204030204" pitchFamily="34" charset="0"/>
              </a:rPr>
              <a:t> = </a:t>
            </a:r>
            <a:r>
              <a:rPr lang="en-GB" altLang="ru-RU" sz="1400" dirty="0">
                <a:solidFill>
                  <a:srgbClr val="FF0000"/>
                </a:solidFill>
                <a:latin typeface="Calibri" panose="020F0502020204030204" pitchFamily="34" charset="0"/>
              </a:rPr>
              <a:t>21%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GB" altLang="ru-RU" sz="1400" dirty="0" err="1">
                <a:latin typeface="Calibri" panose="020F0502020204030204" pitchFamily="34" charset="0"/>
              </a:rPr>
              <a:t>Perrouin-Verbe</a:t>
            </a:r>
            <a:r>
              <a:rPr lang="en-GB" altLang="ru-RU" sz="1400" dirty="0">
                <a:latin typeface="Calibri" panose="020F0502020204030204" pitchFamily="34" charset="0"/>
              </a:rPr>
              <a:t> (1995) : 21 </a:t>
            </a:r>
            <a:r>
              <a:rPr lang="en-GB" altLang="ru-RU" sz="1400" dirty="0" err="1">
                <a:latin typeface="Calibri" panose="020F0502020204030204" pitchFamily="34" charset="0"/>
              </a:rPr>
              <a:t>мужчина</a:t>
            </a:r>
            <a:r>
              <a:rPr lang="en-GB" altLang="ru-RU" sz="1400" dirty="0">
                <a:latin typeface="Calibri" panose="020F0502020204030204" pitchFamily="34" charset="0"/>
              </a:rPr>
              <a:t>; </a:t>
            </a:r>
            <a:r>
              <a:rPr lang="en-GB" altLang="ru-RU" sz="1400" dirty="0" err="1">
                <a:latin typeface="Calibri" panose="020F0502020204030204" pitchFamily="34" charset="0"/>
              </a:rPr>
              <a:t>средний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срок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использования</a:t>
            </a:r>
            <a:r>
              <a:rPr lang="en-GB" altLang="ru-RU" sz="1400" dirty="0">
                <a:latin typeface="Calibri" panose="020F0502020204030204" pitchFamily="34" charset="0"/>
              </a:rPr>
              <a:t> ИК 9,5 </a:t>
            </a:r>
            <a:r>
              <a:rPr lang="en-GB" altLang="ru-RU" sz="1400" dirty="0" err="1">
                <a:latin typeface="Calibri" panose="020F0502020204030204" pitchFamily="34" charset="0"/>
              </a:rPr>
              <a:t>лет</a:t>
            </a:r>
            <a:endParaRPr lang="en-GB" altLang="ru-RU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dirty="0">
                <a:latin typeface="Calibri" panose="020F0502020204030204" pitchFamily="34" charset="0"/>
              </a:rPr>
              <a:t>                                                    </a:t>
            </a:r>
            <a:r>
              <a:rPr lang="en-GB" altLang="ru-RU" sz="1400" dirty="0" err="1">
                <a:latin typeface="Calibri" panose="020F0502020204030204" pitchFamily="34" charset="0"/>
              </a:rPr>
              <a:t>частота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развития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стриктуры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уретры</a:t>
            </a:r>
            <a:r>
              <a:rPr lang="en-GB" altLang="ru-RU" sz="1400" dirty="0">
                <a:latin typeface="Calibri" panose="020F0502020204030204" pitchFamily="34" charset="0"/>
              </a:rPr>
              <a:t> = </a:t>
            </a:r>
            <a:r>
              <a:rPr lang="en-GB" altLang="ru-RU" sz="1400" dirty="0">
                <a:solidFill>
                  <a:srgbClr val="FF0000"/>
                </a:solidFill>
                <a:latin typeface="Calibri" panose="020F0502020204030204" pitchFamily="34" charset="0"/>
              </a:rPr>
              <a:t>19%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ru-RU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b="1" dirty="0" err="1">
                <a:latin typeface="Calibri" panose="020F0502020204030204" pitchFamily="34" charset="0"/>
              </a:rPr>
              <a:t>Лубрицированные</a:t>
            </a:r>
            <a:r>
              <a:rPr lang="en-GB" altLang="ru-RU" sz="1400" b="1" dirty="0">
                <a:latin typeface="Calibri" panose="020F0502020204030204" pitchFamily="34" charset="0"/>
              </a:rPr>
              <a:t> </a:t>
            </a:r>
            <a:r>
              <a:rPr lang="en-GB" altLang="ru-RU" sz="1400" b="1" dirty="0" err="1">
                <a:latin typeface="Calibri" panose="020F0502020204030204" pitchFamily="34" charset="0"/>
              </a:rPr>
              <a:t>катетеры</a:t>
            </a:r>
            <a:endParaRPr lang="en-GB" altLang="ru-RU" sz="14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ru-RU" sz="1400" dirty="0">
                <a:latin typeface="Calibri" panose="020F0502020204030204" pitchFamily="34" charset="0"/>
              </a:rPr>
              <a:t>Waller (1995) : 26 </a:t>
            </a:r>
            <a:r>
              <a:rPr lang="en-GB" altLang="ru-RU" sz="1400" dirty="0" err="1">
                <a:latin typeface="Calibri" panose="020F0502020204030204" pitchFamily="34" charset="0"/>
              </a:rPr>
              <a:t>пациентов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мужчин</a:t>
            </a:r>
            <a:r>
              <a:rPr lang="en-GB" altLang="ru-RU" sz="1400" dirty="0">
                <a:latin typeface="Calibri" panose="020F0502020204030204" pitchFamily="34" charset="0"/>
              </a:rPr>
              <a:t>; </a:t>
            </a:r>
            <a:r>
              <a:rPr lang="en-GB" altLang="ru-RU" sz="1400" dirty="0" err="1">
                <a:latin typeface="Calibri" panose="020F0502020204030204" pitchFamily="34" charset="0"/>
              </a:rPr>
              <a:t>средний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срок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использования</a:t>
            </a:r>
            <a:r>
              <a:rPr lang="en-GB" altLang="ru-RU" sz="1400" dirty="0">
                <a:latin typeface="Calibri" panose="020F0502020204030204" pitchFamily="34" charset="0"/>
              </a:rPr>
              <a:t> ИК 7 </a:t>
            </a:r>
            <a:r>
              <a:rPr lang="en-GB" altLang="ru-RU" sz="1400" dirty="0" err="1">
                <a:latin typeface="Calibri" panose="020F0502020204030204" pitchFamily="34" charset="0"/>
              </a:rPr>
              <a:t>лет</a:t>
            </a:r>
            <a:endParaRPr lang="en-GB" altLang="ru-RU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dirty="0">
                <a:latin typeface="Calibri" panose="020F0502020204030204" pitchFamily="34" charset="0"/>
              </a:rPr>
              <a:t>                                                      </a:t>
            </a:r>
            <a:r>
              <a:rPr lang="en-GB" altLang="ru-RU" sz="1400" dirty="0" err="1">
                <a:latin typeface="Calibri" panose="020F0502020204030204" pitchFamily="34" charset="0"/>
              </a:rPr>
              <a:t>частота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развития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стриктуры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latin typeface="Calibri" panose="020F0502020204030204" pitchFamily="34" charset="0"/>
              </a:rPr>
              <a:t>уретры</a:t>
            </a:r>
            <a:r>
              <a:rPr lang="en-GB" altLang="ru-RU" sz="1400" dirty="0">
                <a:latin typeface="Calibri" panose="020F0502020204030204" pitchFamily="34" charset="0"/>
              </a:rPr>
              <a:t> = </a:t>
            </a:r>
            <a:r>
              <a:rPr lang="en-GB" altLang="ru-RU" sz="1400" dirty="0">
                <a:solidFill>
                  <a:srgbClr val="FF0000"/>
                </a:solidFill>
                <a:latin typeface="Calibri" panose="020F0502020204030204" pitchFamily="34" charset="0"/>
              </a:rPr>
              <a:t>15%</a:t>
            </a:r>
            <a:r>
              <a:rPr lang="en-GB" altLang="ru-RU" sz="14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ru-RU" sz="1400" b="1" i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n-GB" altLang="ru-RU" sz="14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снижение</a:t>
            </a:r>
            <a:r>
              <a:rPr lang="en-GB" altLang="ru-RU" sz="1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риска</a:t>
            </a:r>
            <a:r>
              <a:rPr lang="en-GB" altLang="ru-RU" sz="1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на</a:t>
            </a:r>
            <a:r>
              <a:rPr lang="en-GB" altLang="ru-RU" sz="1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24%  (RR=0,76))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271800" y="4805874"/>
            <a:ext cx="1113362" cy="76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dirty="0">
                <a:solidFill>
                  <a:schemeClr val="bg2"/>
                </a:solidFill>
                <a:latin typeface="Calibri" panose="020F0502020204030204" pitchFamily="34" charset="0"/>
              </a:rPr>
              <a:t>Page </a:t>
            </a:r>
            <a:fld id="{B9DC49BF-93CF-4A60-B6EA-8D7CA62D1EC2}" type="slidenum">
              <a:rPr lang="en-GB" altLang="ru-RU">
                <a:solidFill>
                  <a:schemeClr val="bg2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GB" altLang="ru-RU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621806" y="1434740"/>
          <a:ext cx="3414690" cy="288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84167" y="1151915"/>
            <a:ext cx="26998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  <a:latin typeface="Calibri" panose="020F0502020204030204" pitchFamily="34" charset="0"/>
              </a:rPr>
              <a:t>% </a:t>
            </a:r>
            <a:r>
              <a:rPr lang="en-GB" sz="1400" dirty="0" err="1">
                <a:solidFill>
                  <a:schemeClr val="bg2"/>
                </a:solidFill>
                <a:latin typeface="Calibri" panose="020F0502020204030204" pitchFamily="34" charset="0"/>
              </a:rPr>
              <a:t>пациентов</a:t>
            </a:r>
            <a:r>
              <a:rPr lang="en-GB" sz="14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latin typeface="Calibri" panose="020F0502020204030204" pitchFamily="34" charset="0"/>
              </a:rPr>
              <a:t>со</a:t>
            </a:r>
            <a:r>
              <a:rPr lang="en-GB" sz="14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latin typeface="Calibri" panose="020F0502020204030204" pitchFamily="34" charset="0"/>
              </a:rPr>
              <a:t>стриктурой</a:t>
            </a:r>
            <a:r>
              <a:rPr lang="en-GB" sz="14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latin typeface="Calibri" panose="020F0502020204030204" pitchFamily="34" charset="0"/>
              </a:rPr>
              <a:t>уретры</a:t>
            </a:r>
            <a:r>
              <a:rPr lang="en-GB" sz="1400" dirty="0">
                <a:solidFill>
                  <a:schemeClr val="bg2"/>
                </a:solidFill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13162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371596" cy="536675"/>
          </a:xfrm>
        </p:spPr>
        <p:txBody>
          <a:bodyPr/>
          <a:lstStyle/>
          <a:p>
            <a:pPr algn="ctr" eaLnBrk="1" hangingPunct="1"/>
            <a:r>
              <a:rPr lang="en-GB" altLang="ru-RU" dirty="0" err="1">
                <a:latin typeface="Calibri" panose="020F0502020204030204" pitchFamily="34" charset="0"/>
              </a:rPr>
              <a:t>Лубрицированные</a:t>
            </a:r>
            <a:r>
              <a:rPr lang="en-GB" altLang="ru-RU" dirty="0">
                <a:latin typeface="Calibri" panose="020F0502020204030204" pitchFamily="34" charset="0"/>
              </a:rPr>
              <a:t> </a:t>
            </a:r>
            <a:r>
              <a:rPr lang="en-GB" altLang="ru-RU" dirty="0" err="1">
                <a:latin typeface="Calibri" panose="020F0502020204030204" pitchFamily="34" charset="0"/>
              </a:rPr>
              <a:t>катетеры</a:t>
            </a:r>
            <a:r>
              <a:rPr lang="en-GB" altLang="ru-RU" dirty="0">
                <a:latin typeface="Calibri" panose="020F0502020204030204" pitchFamily="34" charset="0"/>
              </a:rPr>
              <a:t> </a:t>
            </a:r>
            <a:r>
              <a:rPr lang="en-GB" altLang="ru-RU" dirty="0" err="1">
                <a:latin typeface="Calibri" panose="020F0502020204030204" pitchFamily="34" charset="0"/>
              </a:rPr>
              <a:t>значительно</a:t>
            </a:r>
            <a:r>
              <a:rPr lang="en-GB" altLang="ru-RU" dirty="0">
                <a:latin typeface="Calibri" panose="020F0502020204030204" pitchFamily="34" charset="0"/>
              </a:rPr>
              <a:t> </a:t>
            </a:r>
            <a:r>
              <a:rPr lang="en-GB" altLang="ru-RU" dirty="0" err="1">
                <a:latin typeface="Calibri" panose="020F0502020204030204" pitchFamily="34" charset="0"/>
              </a:rPr>
              <a:t>снижают</a:t>
            </a:r>
            <a:r>
              <a:rPr lang="en-GB" altLang="ru-RU" dirty="0">
                <a:latin typeface="Calibri" panose="020F0502020204030204" pitchFamily="34" charset="0"/>
              </a:rPr>
              <a:t> </a:t>
            </a:r>
            <a:r>
              <a:rPr lang="en-GB" altLang="ru-RU" dirty="0" err="1">
                <a:latin typeface="Calibri" panose="020F0502020204030204" pitchFamily="34" charset="0"/>
              </a:rPr>
              <a:t>риск</a:t>
            </a:r>
            <a:r>
              <a:rPr lang="en-GB" altLang="ru-RU" dirty="0">
                <a:latin typeface="Calibri" panose="020F0502020204030204" pitchFamily="34" charset="0"/>
              </a:rPr>
              <a:t> </a:t>
            </a:r>
            <a:r>
              <a:rPr lang="en-GB" altLang="ru-RU" dirty="0" err="1">
                <a:latin typeface="Calibri" panose="020F0502020204030204" pitchFamily="34" charset="0"/>
              </a:rPr>
              <a:t>развития</a:t>
            </a:r>
            <a:r>
              <a:rPr lang="en-GB" altLang="ru-RU" dirty="0">
                <a:latin typeface="Calibri" panose="020F0502020204030204" pitchFamily="34" charset="0"/>
              </a:rPr>
              <a:t> </a:t>
            </a:r>
            <a:r>
              <a:rPr lang="en-GB" altLang="ru-RU" dirty="0" err="1">
                <a:latin typeface="Calibri" panose="020F0502020204030204" pitchFamily="34" charset="0"/>
              </a:rPr>
              <a:t>эпидидимита</a:t>
            </a:r>
            <a:endParaRPr lang="en-GB" altLang="ru-RU" dirty="0"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7574"/>
            <a:ext cx="5764523" cy="3277790"/>
          </a:xfrm>
        </p:spPr>
        <p:txBody>
          <a:bodyPr/>
          <a:lstStyle/>
          <a:p>
            <a:pPr marL="121500" indent="-1215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Катетеры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из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ПВХ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лубрицированные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смазкой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Wyndaele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( 1990):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частота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развития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эпидидимита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18%</a:t>
            </a: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Perrouin-Verbe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(1995):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частота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развития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эпидидимита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28%</a:t>
            </a:r>
            <a:endParaRPr lang="en-GB" sz="1200" u="sng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Лубрицированные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катетеры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Waller (1995) :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частота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развития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эпидидимита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3,8% </a:t>
            </a:r>
          </a:p>
          <a:p>
            <a:pPr marL="121500" indent="-12150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200" b="1" i="1" dirty="0">
                <a:solidFill>
                  <a:srgbClr val="FF0000"/>
                </a:solidFill>
                <a:latin typeface="Calibri" panose="020F0502020204030204" pitchFamily="34" charset="0"/>
              </a:rPr>
              <a:t>(= </a:t>
            </a:r>
            <a:r>
              <a:rPr lang="en-GB" sz="12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снижение</a:t>
            </a:r>
            <a:r>
              <a:rPr lang="en-GB" sz="12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12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риска</a:t>
            </a:r>
            <a:r>
              <a:rPr lang="en-GB" sz="12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12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на</a:t>
            </a:r>
            <a:r>
              <a:rPr lang="en-GB" sz="12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86%)</a:t>
            </a: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1500" indent="-121500">
              <a:lnSpc>
                <a:spcPct val="100000"/>
              </a:lnSpc>
              <a:spcBef>
                <a:spcPts val="450"/>
              </a:spcBef>
              <a:buNone/>
              <a:defRPr/>
            </a:pP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Постоянный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уретральный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1500" indent="-121500">
              <a:lnSpc>
                <a:spcPct val="100000"/>
              </a:lnSpc>
              <a:spcBef>
                <a:spcPts val="450"/>
              </a:spcBef>
              <a:buNone/>
              <a:defRPr/>
            </a:pPr>
            <a:endParaRPr lang="en-GB" sz="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Bors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et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Comarr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(1971):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частота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развития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эпидидимита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30,4%</a:t>
            </a: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defRPr/>
            </a:pP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Другие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методы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отведения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мочи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выдавливание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Креде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Mirsadraee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(2003):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частота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развития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эпидидимита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38,5%</a:t>
            </a:r>
          </a:p>
          <a:p>
            <a:pPr marL="121500" indent="-121500">
              <a:lnSpc>
                <a:spcPct val="100000"/>
              </a:lnSpc>
              <a:spcBef>
                <a:spcPts val="0"/>
              </a:spcBef>
              <a:defRPr/>
            </a:pP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dirty="0">
                <a:solidFill>
                  <a:schemeClr val="bg2"/>
                </a:solidFill>
                <a:latin typeface="Calibri" panose="020F0502020204030204" pitchFamily="34" charset="0"/>
              </a:rPr>
              <a:t>Page </a:t>
            </a:r>
            <a:fld id="{21CB5241-DFD9-4CAB-B6C0-0C563F0B77F7}" type="slidenum">
              <a:rPr lang="en-GB" altLang="ru-RU">
                <a:solidFill>
                  <a:schemeClr val="bg2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GB" altLang="ru-RU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292080" y="902505"/>
          <a:ext cx="3697187" cy="274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352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36151"/>
            <a:ext cx="2372474" cy="2372474"/>
          </a:xfr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08593"/>
            <a:ext cx="1618041" cy="2387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779912" y="580368"/>
            <a:ext cx="127118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Виды ИК:</a:t>
            </a:r>
            <a:endParaRPr lang="en-GB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21045"/>
            <a:ext cx="1862708" cy="23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57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502882" y="110281"/>
            <a:ext cx="8137117" cy="5366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ru-RU" b="1" dirty="0" err="1">
                <a:latin typeface="Calibri" panose="020F0502020204030204" pitchFamily="34" charset="0"/>
              </a:rPr>
              <a:t>Виды</a:t>
            </a:r>
            <a:r>
              <a:rPr lang="en-GB" altLang="ru-RU" b="1" dirty="0">
                <a:latin typeface="Calibri" panose="020F0502020204030204" pitchFamily="34" charset="0"/>
              </a:rPr>
              <a:t> </a:t>
            </a:r>
            <a:r>
              <a:rPr lang="en-GB" altLang="ru-RU" b="1" dirty="0" err="1">
                <a:latin typeface="Calibri" panose="020F0502020204030204" pitchFamily="34" charset="0"/>
              </a:rPr>
              <a:t>интермиттирующей</a:t>
            </a:r>
            <a:r>
              <a:rPr lang="en-GB" altLang="ru-RU" b="1" dirty="0">
                <a:latin typeface="Calibri" panose="020F0502020204030204" pitchFamily="34" charset="0"/>
              </a:rPr>
              <a:t> </a:t>
            </a:r>
            <a:r>
              <a:rPr lang="en-GB" altLang="ru-RU" b="1" dirty="0" err="1">
                <a:latin typeface="Calibri" panose="020F0502020204030204" pitchFamily="34" charset="0"/>
              </a:rPr>
              <a:t>катетеризации</a:t>
            </a:r>
            <a:r>
              <a:rPr lang="ru-RU" altLang="ru-RU" b="1" dirty="0">
                <a:latin typeface="Calibri" panose="020F0502020204030204" pitchFamily="34" charset="0"/>
              </a:rPr>
              <a:t>:</a:t>
            </a:r>
            <a:endParaRPr lang="en-GB" altLang="ru-RU" b="1" dirty="0">
              <a:latin typeface="Calibri" panose="020F0502020204030204" pitchFamily="34" charset="0"/>
            </a:endParaRPr>
          </a:p>
        </p:txBody>
      </p:sp>
      <p:sp>
        <p:nvSpPr>
          <p:cNvPr id="101379" name="Содержимое 2"/>
          <p:cNvSpPr>
            <a:spLocks noGrp="1"/>
          </p:cNvSpPr>
          <p:nvPr>
            <p:ph idx="1"/>
          </p:nvPr>
        </p:nvSpPr>
        <p:spPr>
          <a:xfrm>
            <a:off x="395536" y="684660"/>
            <a:ext cx="8856984" cy="342661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Cockrane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2008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Стерильная</a:t>
            </a:r>
            <a:r>
              <a:rPr lang="en-GB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ИК 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alt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NON-Touch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Проводится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стерильном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помещении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Используются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стерильные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перчатки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стерильные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одноразовые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катетеры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стерильная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емкость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для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слива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мочи</a:t>
            </a:r>
            <a:endParaRPr lang="en-GB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Асептическая</a:t>
            </a:r>
            <a:r>
              <a:rPr lang="en-GB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ИК 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alt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NON-Touch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 (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рекомендации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EAU с 2008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года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Проводится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нестерильном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помещении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Используются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стерильные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одноразовые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катетеры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дезинфекция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области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гениталий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Чист</a:t>
            </a:r>
            <a:r>
              <a:rPr lang="ru-RU" alt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ая</a:t>
            </a:r>
            <a:r>
              <a:rPr lang="ru-RU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ИК 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Ассоциация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спинальной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травмы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(Spinal Cord Medicine) 2006 г.).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Проводится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нестерильном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помещении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Используются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чистые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перчатки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или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без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перчаток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самокатетеризация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),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чистый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но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не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обязательно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стерильный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раствор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для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обработки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гениталий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чистая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емкость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для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слива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мочи</a:t>
            </a:r>
            <a:r>
              <a:rPr lang="en-GB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60" y="3525409"/>
            <a:ext cx="6408839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99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13625" y="339502"/>
            <a:ext cx="7920880" cy="5143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ru-RU" b="1" dirty="0" err="1">
                <a:latin typeface="Calibri" panose="020F0502020204030204" pitchFamily="34" charset="0"/>
              </a:rPr>
              <a:t>Противопоказания</a:t>
            </a:r>
            <a:r>
              <a:rPr lang="en-GB" altLang="ru-RU" b="1" dirty="0">
                <a:latin typeface="Calibri" panose="020F0502020204030204" pitchFamily="34" charset="0"/>
              </a:rPr>
              <a:t> к </a:t>
            </a:r>
            <a:r>
              <a:rPr lang="en-GB" altLang="ru-RU" b="1" dirty="0" err="1">
                <a:latin typeface="Calibri" panose="020F0502020204030204" pitchFamily="34" charset="0"/>
              </a:rPr>
              <a:t>интермиттируюшей</a:t>
            </a:r>
            <a:r>
              <a:rPr lang="en-GB" altLang="ru-RU" b="1" dirty="0">
                <a:latin typeface="Calibri" panose="020F0502020204030204" pitchFamily="34" charset="0"/>
              </a:rPr>
              <a:t> </a:t>
            </a:r>
            <a:r>
              <a:rPr lang="en-GB" altLang="ru-RU" b="1" dirty="0" err="1">
                <a:latin typeface="Calibri" panose="020F0502020204030204" pitchFamily="34" charset="0"/>
              </a:rPr>
              <a:t>катетеризации</a:t>
            </a:r>
            <a:r>
              <a:rPr lang="en-GB" altLang="ru-RU" b="1" dirty="0">
                <a:latin typeface="Calibri" panose="020F0502020204030204" pitchFamily="34" charset="0"/>
              </a:rPr>
              <a:t>: </a:t>
            </a:r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1043608" y="1093818"/>
            <a:ext cx="6732574" cy="339447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Травматическое</a:t>
            </a:r>
            <a:r>
              <a:rPr lang="en-GB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повреждение</a:t>
            </a:r>
            <a:r>
              <a:rPr lang="en-GB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уретры</a:t>
            </a:r>
            <a:endParaRPr lang="en-GB" alt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Опухоли</a:t>
            </a:r>
            <a:r>
              <a:rPr lang="en-GB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мочеиспускательного</a:t>
            </a:r>
            <a:r>
              <a:rPr lang="en-GB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канала</a:t>
            </a:r>
            <a:r>
              <a:rPr lang="en-GB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мочевого</a:t>
            </a:r>
            <a:r>
              <a:rPr lang="en-GB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пузыря</a:t>
            </a:r>
            <a:endParaRPr lang="en-GB" alt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Приапизм</a:t>
            </a:r>
            <a:endParaRPr lang="en-GB" alt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Острый</a:t>
            </a:r>
            <a:r>
              <a:rPr lang="en-GB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гнойный</a:t>
            </a:r>
            <a:r>
              <a:rPr lang="en-GB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простатит</a:t>
            </a:r>
            <a:endParaRPr lang="en-GB" alt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Гнойный</a:t>
            </a:r>
            <a:r>
              <a:rPr lang="en-GB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уретрит</a:t>
            </a:r>
            <a:endParaRPr lang="en-GB" alt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GB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Эпидидимоорхит</a:t>
            </a:r>
            <a:endParaRPr lang="en-GB" alt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endParaRPr lang="en-GB" altLang="ru-RU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61" y="3827597"/>
            <a:ext cx="1992549" cy="1301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11" y="2840075"/>
            <a:ext cx="1578981" cy="1346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17" y="1947177"/>
            <a:ext cx="1752830" cy="1128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41" y="2432501"/>
            <a:ext cx="2116060" cy="26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115616" y="236239"/>
            <a:ext cx="7056784" cy="470297"/>
          </a:xfrm>
        </p:spPr>
        <p:txBody>
          <a:bodyPr>
            <a:noAutofit/>
          </a:bodyPr>
          <a:lstStyle/>
          <a:p>
            <a:r>
              <a:rPr lang="en-GB" dirty="0" err="1">
                <a:latin typeface="Calibri" panose="020F0502020204030204" pitchFamily="34" charset="0"/>
              </a:rPr>
              <a:t>Периодическая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катетеризация</a:t>
            </a:r>
            <a:r>
              <a:rPr lang="en-GB" dirty="0">
                <a:latin typeface="Calibri" panose="020F0502020204030204" pitchFamily="34" charset="0"/>
              </a:rPr>
              <a:t> – «</a:t>
            </a:r>
            <a:r>
              <a:rPr lang="en-GB" dirty="0" err="1">
                <a:latin typeface="Calibri" panose="020F0502020204030204" pitchFamily="34" charset="0"/>
              </a:rPr>
              <a:t>золотой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стандарт</a:t>
            </a:r>
            <a:r>
              <a:rPr lang="en-GB" dirty="0">
                <a:latin typeface="Calibri" panose="020F0502020204030204" pitchFamily="34" charset="0"/>
              </a:rPr>
              <a:t>»: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726977"/>
              </p:ext>
            </p:extLst>
          </p:nvPr>
        </p:nvGraphicFramePr>
        <p:xfrm>
          <a:off x="1360713" y="915566"/>
          <a:ext cx="6286905" cy="344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0880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282" y="276709"/>
            <a:ext cx="6515100" cy="306462"/>
          </a:xfrm>
        </p:spPr>
        <p:txBody>
          <a:bodyPr>
            <a:noAutofit/>
          </a:bodyPr>
          <a:lstStyle/>
          <a:p>
            <a:r>
              <a:rPr lang="en-GB" sz="2800" dirty="0" err="1">
                <a:latin typeface="Calibri" panose="020F0502020204030204" pitchFamily="34" charset="0"/>
              </a:rPr>
              <a:t>Периодическая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</a:rPr>
              <a:t>самокатетеризация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18160"/>
            <a:ext cx="5472608" cy="33944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Снижает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риск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развития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осложнений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стороны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мочевыделительной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системы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Обеспечивает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незаметность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существующей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проблемы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с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мочеиспусканием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Предоставляет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больше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свободы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двигательной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активности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Улучшает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сексуальную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жизнь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218" name="Picture 2" descr="C:\Users\Galia\Desktop\Новая папка\IC\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9542"/>
            <a:ext cx="2000250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1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162" y="1779662"/>
            <a:ext cx="5435190" cy="536675"/>
          </a:xfrm>
        </p:spPr>
        <p:txBody>
          <a:bodyPr/>
          <a:lstStyle/>
          <a:p>
            <a:r>
              <a:rPr lang="ru-RU" sz="2800" dirty="0">
                <a:latin typeface="Calibri" panose="020F0502020204030204" pitchFamily="34" charset="0"/>
              </a:rPr>
              <a:t>Мочевыделительная система.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noProof="0" dirty="0" err="1"/>
              <a:t>Page</a:t>
            </a:r>
            <a:r>
              <a:rPr lang="ru-RU" noProof="0" dirty="0"/>
              <a:t> </a:t>
            </a:r>
            <a:fld id="{16FF891B-0DCB-4592-A66B-E74CAD9633B9}" type="slidenum">
              <a:rPr lang="ru-RU" noProof="0" smtClean="0"/>
              <a:pPr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9582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403648" y="339502"/>
            <a:ext cx="5740956" cy="155172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ru-RU" dirty="0" err="1">
                <a:latin typeface="Calibri" panose="020F0502020204030204" pitchFamily="34" charset="0"/>
              </a:rPr>
              <a:t>Перевод</a:t>
            </a:r>
            <a:r>
              <a:rPr lang="en-GB" altLang="ru-RU" dirty="0">
                <a:latin typeface="Calibri" panose="020F0502020204030204" pitchFamily="34" charset="0"/>
              </a:rPr>
              <a:t> </a:t>
            </a:r>
            <a:r>
              <a:rPr lang="en-GB" altLang="ru-RU" dirty="0" err="1">
                <a:latin typeface="Calibri" panose="020F0502020204030204" pitchFamily="34" charset="0"/>
              </a:rPr>
              <a:t>пациентов</a:t>
            </a:r>
            <a:r>
              <a:rPr lang="en-GB" altLang="ru-RU" dirty="0">
                <a:latin typeface="Calibri" panose="020F0502020204030204" pitchFamily="34" charset="0"/>
              </a:rPr>
              <a:t> с </a:t>
            </a:r>
            <a:r>
              <a:rPr lang="en-GB" altLang="ru-RU" dirty="0" err="1">
                <a:latin typeface="Calibri" panose="020F0502020204030204" pitchFamily="34" charset="0"/>
              </a:rPr>
              <a:t>катетера</a:t>
            </a:r>
            <a:r>
              <a:rPr lang="en-GB" altLang="ru-RU" dirty="0">
                <a:latin typeface="Calibri" panose="020F0502020204030204" pitchFamily="34" charset="0"/>
              </a:rPr>
              <a:t> </a:t>
            </a:r>
            <a:r>
              <a:rPr lang="en-GB" altLang="ru-RU" dirty="0" err="1">
                <a:latin typeface="Calibri" panose="020F0502020204030204" pitchFamily="34" charset="0"/>
              </a:rPr>
              <a:t>Фолея</a:t>
            </a:r>
            <a:r>
              <a:rPr lang="en-GB" altLang="ru-RU" dirty="0">
                <a:latin typeface="Calibri" panose="020F0502020204030204" pitchFamily="34" charset="0"/>
              </a:rPr>
              <a:t> </a:t>
            </a:r>
            <a:r>
              <a:rPr lang="en-GB" altLang="ru-RU" dirty="0" err="1">
                <a:latin typeface="Calibri" panose="020F0502020204030204" pitchFamily="34" charset="0"/>
              </a:rPr>
              <a:t>на</a:t>
            </a:r>
            <a:r>
              <a:rPr lang="en-GB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>
                <a:latin typeface="Calibri" panose="020F0502020204030204" pitchFamily="34" charset="0"/>
              </a:rPr>
              <a:t>ИК</a:t>
            </a:r>
            <a:endParaRPr lang="en-GB" altLang="ru-RU" dirty="0">
              <a:latin typeface="Calibri" panose="020F0502020204030204" pitchFamily="34" charset="0"/>
            </a:endParaRP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467544" y="771550"/>
            <a:ext cx="7752094" cy="111085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ru-RU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Обязательные</a:t>
            </a:r>
            <a:r>
              <a:rPr lang="en-GB" alt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условия</a:t>
            </a:r>
            <a:r>
              <a:rPr lang="en-GB" alt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объем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менее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300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мл</a:t>
            </a:r>
            <a:endParaRPr lang="en-GB" altLang="ru-RU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87313" indent="-87313" eaLnBrk="1" hangingPunct="1">
              <a:buFontTx/>
              <a:buNone/>
              <a:tabLst>
                <a:tab pos="87313" algn="l"/>
              </a:tabLst>
            </a:pP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возможность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выполнения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самостоятельной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катетеризации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или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выполнения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регулярных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менее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4-х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сутки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катетеризаций</a:t>
            </a:r>
            <a:r>
              <a:rPr lang="ru-RU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родственник</a:t>
            </a:r>
            <a:r>
              <a:rPr lang="ru-RU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ами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или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медперсоналом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отделения</a:t>
            </a:r>
            <a:endParaRPr lang="en-GB" altLang="ru-RU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ru-RU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обеспеченность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пациент</a:t>
            </a:r>
            <a:r>
              <a:rPr lang="ru-RU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</a:t>
            </a:r>
            <a:r>
              <a:rPr lang="ru-RU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ами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для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самокатетеризации</a:t>
            </a:r>
            <a:endParaRPr lang="en-GB" altLang="ru-RU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9157" name="Picture 5" descr="D:\DATA\Business\CONTINENCE CARE\Континенс\ContinenceCare_фотки\Постоянный катетер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9" y="2116932"/>
            <a:ext cx="1214237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Прямоугольник 11"/>
          <p:cNvSpPr>
            <a:spLocks noChangeArrowheads="1"/>
          </p:cNvSpPr>
          <p:nvPr/>
        </p:nvSpPr>
        <p:spPr bwMode="auto">
          <a:xfrm>
            <a:off x="2827201" y="3246835"/>
            <a:ext cx="1887492" cy="8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Фолея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мочеприемник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удаляются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GB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 </a:t>
            </a:r>
            <a:r>
              <a:rPr lang="en-GB" altLang="ru-RU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случае</a:t>
            </a:r>
            <a:r>
              <a:rPr lang="en-GB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наличия</a:t>
            </a:r>
            <a:r>
              <a:rPr lang="en-GB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уретрита</a:t>
            </a:r>
            <a:r>
              <a:rPr lang="en-GB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altLang="ru-RU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обязательно</a:t>
            </a:r>
            <a:r>
              <a:rPr lang="en-GB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назначаются</a:t>
            </a:r>
            <a:r>
              <a:rPr lang="en-GB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антибиотики</a:t>
            </a:r>
            <a:r>
              <a:rPr lang="en-GB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alt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9159" name="Picture 2" descr="D:\DATA\Business\CONTINENCE CARE\Континенс\ContinenceCare_фотки\End_user_205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1" y="2116932"/>
            <a:ext cx="104521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Прямоугольник 11"/>
          <p:cNvSpPr>
            <a:spLocks noChangeArrowheads="1"/>
          </p:cNvSpPr>
          <p:nvPr/>
        </p:nvSpPr>
        <p:spPr bwMode="auto">
          <a:xfrm>
            <a:off x="611560" y="3189298"/>
            <a:ext cx="2021252" cy="8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Пациенту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разъясняется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методика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периодической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самокатетеризации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Выдаются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или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покупаются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лубрицированные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катетеры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или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обычные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катетеры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смазка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161" name="Прямоугольник 11"/>
          <p:cNvSpPr>
            <a:spLocks noChangeArrowheads="1"/>
          </p:cNvSpPr>
          <p:nvPr/>
        </p:nvSpPr>
        <p:spPr bwMode="auto">
          <a:xfrm>
            <a:off x="4896778" y="3265375"/>
            <a:ext cx="1483242" cy="6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Первые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несколько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дней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катетеризаций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выполняются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под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контролем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медперсонала</a:t>
            </a:r>
            <a:endParaRPr lang="en-GB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9162" name="Picture 3" descr="D:\DATA\Business\CONTINENCE CARE\Континенс\ContinenceCare_фотки\End_user_204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78" y="2170510"/>
            <a:ext cx="1205482" cy="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Прямоугольник 11"/>
          <p:cNvSpPr>
            <a:spLocks noChangeArrowheads="1"/>
          </p:cNvSpPr>
          <p:nvPr/>
        </p:nvSpPr>
        <p:spPr bwMode="auto">
          <a:xfrm>
            <a:off x="6521220" y="3331823"/>
            <a:ext cx="1876624" cy="52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Последующие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катетеризации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выполняет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сам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пациент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или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его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родственник</a:t>
            </a:r>
            <a:endParaRPr lang="en-GB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91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54136"/>
            <a:ext cx="1214113" cy="8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188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849723" y="123478"/>
            <a:ext cx="7057827" cy="47029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ru-RU" sz="2100" dirty="0" err="1">
                <a:latin typeface="Calibri" panose="020F0502020204030204" pitchFamily="34" charset="0"/>
              </a:rPr>
              <a:t>Перевод</a:t>
            </a:r>
            <a:r>
              <a:rPr lang="en-GB" altLang="ru-RU" sz="2100" dirty="0">
                <a:latin typeface="Calibri" panose="020F0502020204030204" pitchFamily="34" charset="0"/>
              </a:rPr>
              <a:t> </a:t>
            </a:r>
            <a:r>
              <a:rPr lang="en-GB" altLang="ru-RU" sz="2100" dirty="0" err="1">
                <a:latin typeface="Calibri" panose="020F0502020204030204" pitchFamily="34" charset="0"/>
              </a:rPr>
              <a:t>пациентов</a:t>
            </a:r>
            <a:r>
              <a:rPr lang="en-GB" altLang="ru-RU" sz="2100" dirty="0">
                <a:latin typeface="Calibri" panose="020F0502020204030204" pitchFamily="34" charset="0"/>
              </a:rPr>
              <a:t> с </a:t>
            </a:r>
            <a:r>
              <a:rPr lang="en-GB" altLang="ru-RU" sz="2100" dirty="0" err="1">
                <a:latin typeface="Calibri" panose="020F0502020204030204" pitchFamily="34" charset="0"/>
              </a:rPr>
              <a:t>цистостомы</a:t>
            </a:r>
            <a:r>
              <a:rPr lang="en-GB" altLang="ru-RU" sz="2100" dirty="0">
                <a:latin typeface="Calibri" panose="020F0502020204030204" pitchFamily="34" charset="0"/>
              </a:rPr>
              <a:t> </a:t>
            </a:r>
            <a:r>
              <a:rPr lang="en-GB" altLang="ru-RU" sz="2100" dirty="0" err="1">
                <a:latin typeface="Calibri" panose="020F0502020204030204" pitchFamily="34" charset="0"/>
              </a:rPr>
              <a:t>на</a:t>
            </a:r>
            <a:r>
              <a:rPr lang="en-GB" altLang="ru-RU" sz="2100" dirty="0">
                <a:latin typeface="Calibri" panose="020F0502020204030204" pitchFamily="34" charset="0"/>
              </a:rPr>
              <a:t> </a:t>
            </a:r>
            <a:r>
              <a:rPr lang="ru-RU" altLang="ru-RU" sz="2100" dirty="0">
                <a:latin typeface="Calibri" panose="020F0502020204030204" pitchFamily="34" charset="0"/>
              </a:rPr>
              <a:t>ИК.</a:t>
            </a:r>
            <a:endParaRPr lang="en-GB" altLang="ru-RU" sz="2100" dirty="0">
              <a:latin typeface="Calibri" panose="020F0502020204030204" pitchFamily="34" charset="0"/>
            </a:endParaRP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669504" y="771550"/>
            <a:ext cx="8068313" cy="111085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Обязательные</a:t>
            </a:r>
            <a:r>
              <a:rPr lang="en-GB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условия</a:t>
            </a:r>
            <a:r>
              <a:rPr lang="en-GB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>
              <a:buNone/>
            </a:pP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объем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менее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300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мл</a:t>
            </a:r>
            <a:endParaRPr lang="en-GB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87313" indent="-87313">
              <a:buNone/>
              <a:tabLst>
                <a:tab pos="87313" algn="l"/>
              </a:tabLst>
            </a:pP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возможность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выполнения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самостоятельной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катетеризации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или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выполнения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регулярных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менее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4-х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сутки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катетеризаций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родственник</a:t>
            </a:r>
            <a:r>
              <a:rPr lang="ru-RU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ами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или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медперсоналом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отделения</a:t>
            </a:r>
            <a:endParaRPr lang="en-GB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обеспеченность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пациент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</a:t>
            </a:r>
            <a:r>
              <a:rPr lang="ru-RU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ами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для</a:t>
            </a:r>
            <a:r>
              <a:rPr lang="en-GB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самокатетеризации</a:t>
            </a:r>
            <a:endParaRPr lang="en-GB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67971"/>
            <a:ext cx="864394" cy="8108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Прямоугольник 5"/>
          <p:cNvSpPr>
            <a:spLocks noChangeArrowheads="1"/>
          </p:cNvSpPr>
          <p:nvPr/>
        </p:nvSpPr>
        <p:spPr bwMode="auto">
          <a:xfrm>
            <a:off x="3779912" y="3379074"/>
            <a:ext cx="1296144" cy="3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Сведение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краёв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стомы</a:t>
            </a:r>
            <a:endParaRPr lang="en-GB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помощью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бандажа</a:t>
            </a:r>
            <a:endParaRPr lang="en-GB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0183" name="Picture 3" descr="D:\DATA\Business\CONTINENCE CARE\Континенс\ContinenceCare_фотки\Цистостома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42" y="2356248"/>
            <a:ext cx="864394" cy="898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56248"/>
            <a:ext cx="792088" cy="864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5" name="Прямоугольник 8"/>
          <p:cNvSpPr>
            <a:spLocks noChangeArrowheads="1"/>
          </p:cNvSpPr>
          <p:nvPr/>
        </p:nvSpPr>
        <p:spPr bwMode="auto">
          <a:xfrm>
            <a:off x="792994" y="3379074"/>
            <a:ext cx="1512168" cy="3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Установка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уретрального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катетера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Фолея</a:t>
            </a:r>
            <a:endParaRPr lang="en-GB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186" name="Прямоугольник 9"/>
          <p:cNvSpPr>
            <a:spLocks noChangeArrowheads="1"/>
          </p:cNvSpPr>
          <p:nvPr/>
        </p:nvSpPr>
        <p:spPr bwMode="auto">
          <a:xfrm>
            <a:off x="2305162" y="3359733"/>
            <a:ext cx="1080000" cy="52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Извлечение</a:t>
            </a:r>
            <a:endParaRPr lang="en-GB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цистостомического</a:t>
            </a:r>
            <a:endParaRPr lang="en-GB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дренажа</a:t>
            </a:r>
            <a:endParaRPr lang="en-GB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0187" name="Picture 5" descr="D:\DATA\Business\CONTINENCE CARE\Континенс\ContinenceCare_фотки\Постоянный катетер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94336"/>
            <a:ext cx="972741" cy="9263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8" name="Прямоугольник 11"/>
          <p:cNvSpPr>
            <a:spLocks noChangeArrowheads="1"/>
          </p:cNvSpPr>
          <p:nvPr/>
        </p:nvSpPr>
        <p:spPr bwMode="auto">
          <a:xfrm>
            <a:off x="5535323" y="3294135"/>
            <a:ext cx="952234" cy="52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Присоединение</a:t>
            </a:r>
            <a:endParaRPr lang="en-GB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мочеприемника</a:t>
            </a:r>
            <a:endParaRPr lang="en-GB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катетеру</a:t>
            </a:r>
            <a:r>
              <a:rPr lang="en-GB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Фолея</a:t>
            </a:r>
            <a:endParaRPr lang="en-GB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189" name="Прямоугольник 12"/>
          <p:cNvSpPr>
            <a:spLocks noChangeArrowheads="1"/>
          </p:cNvSpPr>
          <p:nvPr/>
        </p:nvSpPr>
        <p:spPr bwMode="auto">
          <a:xfrm>
            <a:off x="6992333" y="2368448"/>
            <a:ext cx="1759549" cy="59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Самостоятельное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закрытие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цистостомы</a:t>
            </a:r>
            <a:endParaRPr lang="en-GB" altLang="ru-RU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течение</a:t>
            </a:r>
            <a:r>
              <a:rPr lang="ru-RU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5 – 7 </a:t>
            </a:r>
            <a:r>
              <a:rPr lang="en-GB" altLang="ru-RU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дней</a:t>
            </a:r>
            <a:endParaRPr lang="en-GB" altLang="ru-RU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7582408" y="3046795"/>
            <a:ext cx="216761" cy="34769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54000" tIns="54000" rIns="54000" bIns="54000">
            <a:spAutoFit/>
          </a:bodyPr>
          <a:lstStyle/>
          <a:p>
            <a:pPr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191" name="Прямоугольник 14"/>
          <p:cNvSpPr>
            <a:spLocks noChangeArrowheads="1"/>
          </p:cNvSpPr>
          <p:nvPr/>
        </p:nvSpPr>
        <p:spPr bwMode="auto">
          <a:xfrm>
            <a:off x="7020272" y="3506593"/>
            <a:ext cx="1835944" cy="75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Удаление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уретрального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катетера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Фолея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перевод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интермиттирующую</a:t>
            </a:r>
            <a:r>
              <a:rPr lang="en-GB" alt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катетеризацию</a:t>
            </a:r>
            <a:endParaRPr lang="en-GB" altLang="ru-RU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46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title"/>
          </p:nvPr>
        </p:nvSpPr>
        <p:spPr>
          <a:xfrm>
            <a:off x="502882" y="195486"/>
            <a:ext cx="8137117" cy="536675"/>
          </a:xfrm>
        </p:spPr>
        <p:txBody>
          <a:bodyPr/>
          <a:lstStyle/>
          <a:p>
            <a:pPr algn="ctr"/>
            <a:r>
              <a:rPr lang="ru-RU" altLang="ru-RU" sz="3200" b="1" dirty="0">
                <a:latin typeface="Calibri" panose="020F0502020204030204" pitchFamily="34" charset="0"/>
              </a:rPr>
              <a:t>Сбор анамнеза.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Уделяется внимание произвольному контролю мочеиспускания. Уточняются: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libri" panose="020F0502020204030204" pitchFamily="34" charset="0"/>
              </a:rPr>
              <a:t>Частота мочеиспускания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libri" panose="020F0502020204030204" pitchFamily="34" charset="0"/>
              </a:rPr>
              <a:t>Объем выделяемой мочи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libri" panose="020F0502020204030204" pitchFamily="34" charset="0"/>
              </a:rPr>
              <a:t>Наличие императивных позывов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libri" panose="020F0502020204030204" pitchFamily="34" charset="0"/>
              </a:rPr>
              <a:t>Наличие эпизодов недержания мочи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libri" panose="020F0502020204030204" pitchFamily="34" charset="0"/>
              </a:rPr>
              <a:t>Наличие и длительность возможности удерживания мочи волевым усилием при возникновении чувства позыва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ru-RU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А также субъективная оценка пациентом акта мочеиспускания (струя мочи, чувство неполного опорожнения мочевого пузыря и т.п.)</a:t>
            </a:r>
          </a:p>
          <a:p>
            <a:pPr>
              <a:defRPr/>
            </a:pPr>
            <a:endParaRPr lang="ru-RU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+ Урологический анамнез</a:t>
            </a:r>
          </a:p>
          <a:p>
            <a:pPr>
              <a:defRPr/>
            </a:pP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58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45281" y="267494"/>
            <a:ext cx="5553075" cy="329804"/>
          </a:xfrm>
        </p:spPr>
        <p:txBody>
          <a:bodyPr/>
          <a:lstStyle/>
          <a:p>
            <a:pPr>
              <a:defRPr/>
            </a:pPr>
            <a:r>
              <a:rPr lang="ru-RU" altLang="ru-RU" b="1" dirty="0">
                <a:latin typeface="Calibri" panose="020F0502020204030204" pitchFamily="34" charset="0"/>
              </a:rPr>
              <a:t>Урологическое обследование</a:t>
            </a:r>
          </a:p>
        </p:txBody>
      </p:sp>
      <p:pic>
        <p:nvPicPr>
          <p:cNvPr id="4" name="Picture 6" descr="C:\Documents and Settings\1\Рабочий стол\ПОД-КА К ДОКЛАДУ\DP9900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15325" y="2060507"/>
            <a:ext cx="955615" cy="1072677"/>
          </a:xfrm>
          <a:effectLst>
            <a:softEdge rad="112500"/>
          </a:effectLst>
        </p:spPr>
      </p:pic>
      <p:pic>
        <p:nvPicPr>
          <p:cNvPr id="27652" name="Picture 5" descr="C:\Documents and Settings\1\Рабочий стол\ПОД-КА К ДОКЛАДУ\1276607444_DelphisIP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78" y="66675"/>
            <a:ext cx="676275" cy="155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376" y="621506"/>
            <a:ext cx="795338" cy="631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312" y="1654819"/>
            <a:ext cx="900113" cy="93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11" name="TextBox 4"/>
          <p:cNvSpPr txBox="1">
            <a:spLocks noChangeArrowheads="1"/>
          </p:cNvSpPr>
          <p:nvPr/>
        </p:nvSpPr>
        <p:spPr bwMode="auto">
          <a:xfrm>
            <a:off x="310755" y="843558"/>
            <a:ext cx="1835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Лабораторная диагностика</a:t>
            </a:r>
          </a:p>
        </p:txBody>
      </p:sp>
      <p:sp>
        <p:nvSpPr>
          <p:cNvPr id="29712" name="TextBox 5"/>
          <p:cNvSpPr txBox="1">
            <a:spLocks noChangeArrowheads="1"/>
          </p:cNvSpPr>
          <p:nvPr/>
        </p:nvSpPr>
        <p:spPr bwMode="auto">
          <a:xfrm>
            <a:off x="59234" y="1971675"/>
            <a:ext cx="2606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Ультрасонография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9714" name="TextBox 7"/>
          <p:cNvSpPr txBox="1">
            <a:spLocks noChangeArrowheads="1"/>
          </p:cNvSpPr>
          <p:nvPr/>
        </p:nvSpPr>
        <p:spPr bwMode="auto">
          <a:xfrm>
            <a:off x="4170760" y="2045494"/>
            <a:ext cx="3065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Урография и компьютерная томография</a:t>
            </a:r>
          </a:p>
        </p:txBody>
      </p:sp>
      <p:sp>
        <p:nvSpPr>
          <p:cNvPr id="29715" name="TextBox 10"/>
          <p:cNvSpPr txBox="1">
            <a:spLocks noChangeArrowheads="1"/>
          </p:cNvSpPr>
          <p:nvPr/>
        </p:nvSpPr>
        <p:spPr bwMode="auto">
          <a:xfrm>
            <a:off x="165483" y="3403908"/>
            <a:ext cx="2719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Бактериологическое исследование мочи</a:t>
            </a:r>
          </a:p>
        </p:txBody>
      </p:sp>
      <p:pic>
        <p:nvPicPr>
          <p:cNvPr id="27659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72" y="669131"/>
            <a:ext cx="7667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44" y="1244203"/>
            <a:ext cx="1094185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13" y="3329582"/>
            <a:ext cx="1041797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54" y="3586936"/>
            <a:ext cx="61317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27323" y="621506"/>
            <a:ext cx="2620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Уродинамическое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обследование</a:t>
            </a:r>
          </a:p>
        </p:txBody>
      </p:sp>
      <p:pic>
        <p:nvPicPr>
          <p:cNvPr id="28" name="Picture 17" descr="гришулин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28384" y="2198556"/>
            <a:ext cx="785813" cy="98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64531" y="2488406"/>
            <a:ext cx="920354" cy="67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98256" y="3719512"/>
            <a:ext cx="129259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Цистоскопия</a:t>
            </a:r>
            <a:r>
              <a:rPr lang="ru-RU" sz="12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1" name="Рисунок 3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88" y="3358753"/>
            <a:ext cx="8667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5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/>
      <p:bldP spid="29712" grpId="0"/>
      <p:bldP spid="29714" grpId="0"/>
      <p:bldP spid="29715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9" name="Rectangle 5"/>
          <p:cNvSpPr>
            <a:spLocks noGrp="1" noChangeArrowheads="1"/>
          </p:cNvSpPr>
          <p:nvPr>
            <p:ph type="title"/>
          </p:nvPr>
        </p:nvSpPr>
        <p:spPr>
          <a:xfrm>
            <a:off x="1439652" y="141480"/>
            <a:ext cx="6372708" cy="628650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100" dirty="0">
                <a:latin typeface="Calibri" panose="020F0502020204030204" pitchFamily="34" charset="0"/>
              </a:rPr>
              <a:t>КОМПЛЕКСНОЕ УРОДИНАМИЧЕСКОЕ ИССЛЕДОВАНИЕ</a:t>
            </a:r>
            <a:br>
              <a:rPr lang="en-GB" sz="2100" dirty="0">
                <a:latin typeface="Calibri" panose="020F0502020204030204" pitchFamily="34" charset="0"/>
              </a:rPr>
            </a:br>
            <a:endParaRPr lang="en-GB" sz="2100" dirty="0">
              <a:latin typeface="Calibri" panose="020F0502020204030204" pitchFamily="34" charset="0"/>
            </a:endParaRPr>
          </a:p>
        </p:txBody>
      </p:sp>
      <p:sp>
        <p:nvSpPr>
          <p:cNvPr id="625670" name="Rectangle 6"/>
          <p:cNvSpPr>
            <a:spLocks noChangeArrowheads="1"/>
          </p:cNvSpPr>
          <p:nvPr/>
        </p:nvSpPr>
        <p:spPr bwMode="auto">
          <a:xfrm>
            <a:off x="1385646" y="1005576"/>
            <a:ext cx="52578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Урофлометрия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128588" indent="-128588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GB" sz="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Цистометрия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Фаза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накопления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метод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наполнение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жидкостью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и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таким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образом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измеряется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давление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мочевом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пузыре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и ЭМГ).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Проводиться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для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изучения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Накопительной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функции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	</a:t>
            </a:r>
          </a:p>
          <a:p>
            <a:pPr marL="257175" indent="-257175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57175" indent="-257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Цистометрия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Фаза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опорожнение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Давление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Поток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 ,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применяется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для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выявление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обструктивных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нарушений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 </a:t>
            </a:r>
          </a:p>
          <a:p>
            <a:pPr marL="257175" indent="-257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Профилометрия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уретрального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давления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,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данный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тест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используется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для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выявления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проблем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связанных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с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недержанием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мочи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57175" indent="-257175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57175" indent="-257175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57175" indent="-257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Аноректальая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манометрия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58" y="3798607"/>
            <a:ext cx="952101" cy="133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duet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58" y="627534"/>
            <a:ext cx="966402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trit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59" y="2031690"/>
            <a:ext cx="918101" cy="173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4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5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5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5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5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5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5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5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5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5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5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5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5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56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56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56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1528763" y="195486"/>
            <a:ext cx="63722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63"/>
              </a:lnSpc>
              <a:spcBef>
                <a:spcPct val="30000"/>
              </a:spcBef>
              <a:buSzPct val="8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25"/>
              </a:lnSpc>
              <a:spcBef>
                <a:spcPts val="600"/>
              </a:spcBef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25"/>
              </a:lnSpc>
              <a:spcBef>
                <a:spcPts val="600"/>
              </a:spcBef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25"/>
              </a:lnSpc>
              <a:spcBef>
                <a:spcPts val="600"/>
              </a:spcBef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25"/>
              </a:lnSpc>
              <a:spcBef>
                <a:spcPts val="600"/>
              </a:spcBef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Calibri" panose="020F0502020204030204" pitchFamily="34" charset="0"/>
              </a:rPr>
              <a:t>Консервативные методы</a:t>
            </a: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Медикаментозное лечение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Инъекционное введение БТХ-А в наружный сфинктер уретры и селективные блокады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Физиотерапия и рефлексотерапия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Поведенческая терапия и лечебная гимнастика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ru-RU" altLang="ru-RU" b="1" dirty="0">
                <a:solidFill>
                  <a:srgbClr val="595959"/>
                </a:solidFill>
                <a:latin typeface="Calibri" panose="020F0502020204030204" pitchFamily="34" charset="0"/>
              </a:rPr>
              <a:t>Приемы, облегчающие опорожнение мочевого пузыря (постоянная и периодическая катетеризация)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1581971" y="2503810"/>
            <a:ext cx="63912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163"/>
              </a:lnSpc>
              <a:spcBef>
                <a:spcPct val="30000"/>
              </a:spcBef>
              <a:buSzPct val="8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25"/>
              </a:lnSpc>
              <a:spcBef>
                <a:spcPts val="600"/>
              </a:spcBef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25"/>
              </a:lnSpc>
              <a:spcBef>
                <a:spcPts val="600"/>
              </a:spcBef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25"/>
              </a:lnSpc>
              <a:spcBef>
                <a:spcPts val="600"/>
              </a:spcBef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25"/>
              </a:lnSpc>
              <a:spcBef>
                <a:spcPts val="600"/>
              </a:spcBef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SzPct val="8500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Calibri" panose="020F0502020204030204" pitchFamily="34" charset="0"/>
              </a:rPr>
              <a:t>Оперативные методы: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оперативные методики для увеличения накопительной функции (</a:t>
            </a:r>
            <a:r>
              <a:rPr lang="ru-RU" altLang="ru-RU" dirty="0" err="1">
                <a:solidFill>
                  <a:srgbClr val="595959"/>
                </a:solidFill>
                <a:latin typeface="Calibri" panose="020F0502020204030204" pitchFamily="34" charset="0"/>
              </a:rPr>
              <a:t>ризотомия</a:t>
            </a: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, </a:t>
            </a:r>
            <a:r>
              <a:rPr lang="ru-RU" altLang="ru-RU" dirty="0" err="1">
                <a:solidFill>
                  <a:srgbClr val="595959"/>
                </a:solidFill>
                <a:latin typeface="Calibri" panose="020F0502020204030204" pitchFamily="34" charset="0"/>
              </a:rPr>
              <a:t>денервация</a:t>
            </a: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, </a:t>
            </a:r>
            <a:r>
              <a:rPr lang="ru-RU" altLang="ru-RU" dirty="0" err="1">
                <a:solidFill>
                  <a:srgbClr val="595959"/>
                </a:solidFill>
                <a:latin typeface="Calibri" panose="020F0502020204030204" pitchFamily="34" charset="0"/>
              </a:rPr>
              <a:t>цистопластика</a:t>
            </a: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…)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оперативные методики для снижения сопротивления оттоку (</a:t>
            </a:r>
            <a:r>
              <a:rPr lang="ru-RU" altLang="ru-RU" dirty="0" err="1">
                <a:solidFill>
                  <a:srgbClr val="595959"/>
                </a:solidFill>
                <a:latin typeface="Calibri" panose="020F0502020204030204" pitchFamily="34" charset="0"/>
              </a:rPr>
              <a:t>инцизия</a:t>
            </a: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 шейки, </a:t>
            </a:r>
            <a:r>
              <a:rPr lang="ru-RU" altLang="ru-RU" dirty="0" err="1">
                <a:solidFill>
                  <a:srgbClr val="595959"/>
                </a:solidFill>
                <a:latin typeface="Calibri" panose="020F0502020204030204" pitchFamily="34" charset="0"/>
              </a:rPr>
              <a:t>сфинктеротомиястентирование</a:t>
            </a: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…)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ru-RU" altLang="ru-RU" dirty="0">
                <a:solidFill>
                  <a:srgbClr val="595959"/>
                </a:solidFill>
                <a:latin typeface="Calibri" panose="020F0502020204030204" pitchFamily="34" charset="0"/>
              </a:rPr>
              <a:t>Эндоскопические  методы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22489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494235" y="1168004"/>
            <a:ext cx="1270397" cy="12834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Лечащий врач</a:t>
            </a:r>
          </a:p>
          <a:p>
            <a:pPr algn="ctr">
              <a:defRPr/>
            </a:pPr>
            <a:endParaRPr lang="ru-RU" sz="1200" b="1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1200" b="1" dirty="0">
                <a:latin typeface="Calibri" panose="020F0502020204030204" pitchFamily="34" charset="0"/>
              </a:rPr>
              <a:t>Рекомендация</a:t>
            </a:r>
          </a:p>
          <a:p>
            <a:pPr algn="ctr">
              <a:defRPr/>
            </a:pPr>
            <a:r>
              <a:rPr lang="ru-RU" sz="1200" dirty="0">
                <a:latin typeface="Calibri" panose="020F0502020204030204" pitchFamily="34" charset="0"/>
              </a:rPr>
              <a:t>(выписной эпикриз, справка)</a:t>
            </a:r>
          </a:p>
        </p:txBody>
      </p:sp>
      <p:sp>
        <p:nvSpPr>
          <p:cNvPr id="64515" name="Заголовок 1"/>
          <p:cNvSpPr>
            <a:spLocks noGrp="1"/>
          </p:cNvSpPr>
          <p:nvPr>
            <p:ph type="title"/>
          </p:nvPr>
        </p:nvSpPr>
        <p:spPr>
          <a:xfrm>
            <a:off x="467545" y="326984"/>
            <a:ext cx="8280920" cy="490538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Социальное обеспечение пациентов </a:t>
            </a:r>
            <a:r>
              <a:rPr lang="ru-RU" altLang="ru-RU" dirty="0" err="1">
                <a:latin typeface="Calibri" panose="020F0502020204030204" pitchFamily="34" charset="0"/>
              </a:rPr>
              <a:t>лубрицированными</a:t>
            </a:r>
            <a:r>
              <a:rPr lang="ru-RU" altLang="ru-RU" dirty="0">
                <a:latin typeface="Calibri" panose="020F0502020204030204" pitchFamily="34" charset="0"/>
              </a:rPr>
              <a:t> катетерами для </a:t>
            </a:r>
            <a:r>
              <a:rPr lang="ru-RU" altLang="ru-RU" dirty="0" err="1">
                <a:latin typeface="Calibri" panose="020F0502020204030204" pitchFamily="34" charset="0"/>
              </a:rPr>
              <a:t>самокатетеризации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>
                <a:solidFill>
                  <a:schemeClr val="bg2"/>
                </a:solidFill>
                <a:latin typeface="Calibri" panose="020F0502020204030204" pitchFamily="34" charset="0"/>
              </a:rPr>
              <a:t>Page</a:t>
            </a:r>
            <a:r>
              <a:rPr lang="ru-RU" altLang="ru-RU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fld id="{B5273B8A-6ED6-4C72-BF0C-DE14F9765AED}" type="slidenum">
              <a:rPr lang="ru-RU" altLang="ru-RU" smtClean="0">
                <a:solidFill>
                  <a:schemeClr val="bg2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ru-RU" altLang="ru-RU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654028" y="1059657"/>
            <a:ext cx="1458516" cy="15656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Поликлиника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 месту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жительства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Врачебная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комиссия (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ВК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Направление на МСЭ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(Форма 088У)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Пункт 34</a:t>
            </a:r>
          </a:p>
          <a:p>
            <a:pPr algn="ctr">
              <a:defRPr/>
            </a:pPr>
            <a:endParaRPr lang="ru-RU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813822" y="1059657"/>
            <a:ext cx="1998538" cy="15656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endParaRPr lang="ru-RU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Бюро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медико-социальной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экспертизы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(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МСЭ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)</a:t>
            </a:r>
          </a:p>
          <a:p>
            <a:pPr algn="ctr">
              <a:defRPr/>
            </a:pPr>
            <a:r>
              <a:rPr lang="ru-RU" sz="1200" dirty="0">
                <a:latin typeface="Calibri" panose="020F0502020204030204" pitchFamily="34" charset="0"/>
              </a:rPr>
              <a:t>Группа инвалидности и</a:t>
            </a:r>
          </a:p>
          <a:p>
            <a:pPr algn="ctr">
              <a:defRPr/>
            </a:pPr>
            <a:r>
              <a:rPr lang="ru-RU" sz="1200" b="1" dirty="0">
                <a:latin typeface="Calibri" panose="020F0502020204030204" pitchFamily="34" charset="0"/>
              </a:rPr>
              <a:t>ИПР</a:t>
            </a:r>
          </a:p>
          <a:p>
            <a:pPr algn="ctr">
              <a:defRPr/>
            </a:pPr>
            <a:r>
              <a:rPr lang="ru-RU" sz="1200" dirty="0">
                <a:latin typeface="Calibri" panose="020F0502020204030204" pitchFamily="34" charset="0"/>
              </a:rPr>
              <a:t>Индивидуальная программа </a:t>
            </a:r>
          </a:p>
          <a:p>
            <a:pPr algn="ctr">
              <a:defRPr/>
            </a:pPr>
            <a:r>
              <a:rPr lang="ru-RU" sz="1200" dirty="0">
                <a:latin typeface="Calibri" panose="020F0502020204030204" pitchFamily="34" charset="0"/>
              </a:rPr>
              <a:t>реабилитации</a:t>
            </a:r>
          </a:p>
          <a:p>
            <a:pPr algn="ctr">
              <a:defRPr/>
            </a:pPr>
            <a:endParaRPr lang="ru-RU" sz="900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ru-RU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247680" y="3127146"/>
            <a:ext cx="2915840" cy="1296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Фонд социального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страхования РФ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ФСС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) или Департамент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Социальной Защиты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Написать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заявление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о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необходимости обеспечения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лубрицированными катетерами Изикет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120429" y="3241706"/>
            <a:ext cx="1512094" cy="107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Пункт выдачи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средств реабилитации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или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доставка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по месту жительства</a:t>
            </a:r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3059907" y="1006079"/>
            <a:ext cx="432197" cy="161925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>
            <a:off x="5219701" y="1006079"/>
            <a:ext cx="432197" cy="161925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 bwMode="auto">
          <a:xfrm>
            <a:off x="5868591" y="2733675"/>
            <a:ext cx="1674019" cy="32385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6" name="Стрелка влево 35"/>
          <p:cNvSpPr/>
          <p:nvPr/>
        </p:nvSpPr>
        <p:spPr bwMode="auto">
          <a:xfrm>
            <a:off x="3654028" y="3208071"/>
            <a:ext cx="1414365" cy="113466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Направление</a:t>
            </a:r>
          </a:p>
          <a:p>
            <a:pPr>
              <a:defRPr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на получение </a:t>
            </a:r>
          </a:p>
          <a:p>
            <a:pPr>
              <a:defRPr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катетеров Изикет</a:t>
            </a:r>
          </a:p>
        </p:txBody>
      </p:sp>
      <p:sp>
        <p:nvSpPr>
          <p:cNvPr id="40" name="Развернутая стрелка 39"/>
          <p:cNvSpPr/>
          <p:nvPr/>
        </p:nvSpPr>
        <p:spPr bwMode="auto">
          <a:xfrm>
            <a:off x="2951560" y="2707451"/>
            <a:ext cx="2700338" cy="432197"/>
          </a:xfrm>
          <a:prstGeom prst="uturnArrow">
            <a:avLst>
              <a:gd name="adj1" fmla="val 39065"/>
              <a:gd name="adj2" fmla="val 25000"/>
              <a:gd name="adj3" fmla="val 14954"/>
              <a:gd name="adj4" fmla="val 55358"/>
              <a:gd name="adj5" fmla="val 830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/>
          <a:lstStyle/>
          <a:p>
            <a:pPr>
              <a:defRPr/>
            </a:pP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        Через 3 месяца повторное заявление </a:t>
            </a:r>
          </a:p>
        </p:txBody>
      </p:sp>
    </p:spTree>
    <p:extLst>
      <p:ext uri="{BB962C8B-B14F-4D97-AF65-F5344CB8AC3E}">
        <p14:creationId xmlns:p14="http://schemas.microsoft.com/office/powerpoint/2010/main" val="2479059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667FA-6E06-4D3C-B1C0-0640E59F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1426"/>
            <a:ext cx="8137117" cy="124664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	</a:t>
            </a:r>
            <a:r>
              <a:rPr lang="ru-RU" sz="1800" b="1" dirty="0">
                <a:solidFill>
                  <a:srgbClr val="FF0000"/>
                </a:solidFill>
                <a:latin typeface="+mn-lt"/>
              </a:rPr>
              <a:t>	         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Милованова Ирина Викторовна</a:t>
            </a:r>
            <a:br>
              <a:rPr lang="ru-RU" sz="1800" b="1" dirty="0">
                <a:solidFill>
                  <a:srgbClr val="C00000"/>
                </a:solidFill>
                <a:latin typeface="+mn-lt"/>
              </a:rPr>
            </a:br>
            <a:r>
              <a:rPr lang="ru-RU" sz="1800" b="1" dirty="0">
                <a:solidFill>
                  <a:srgbClr val="C00000"/>
                </a:solidFill>
                <a:latin typeface="+mn-lt"/>
              </a:rPr>
              <a:t>              	           врач-уролог, УЗИ, СГКБ№1 </a:t>
            </a:r>
            <a:r>
              <a:rPr lang="ru-RU" sz="1800" b="1" dirty="0" err="1">
                <a:solidFill>
                  <a:srgbClr val="C00000"/>
                </a:solidFill>
                <a:latin typeface="+mn-lt"/>
              </a:rPr>
              <a:t>им.Н.И.Пирогова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			</a:t>
            </a:r>
            <a:r>
              <a:rPr lang="ru-RU" sz="1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800" b="1" dirty="0">
                <a:solidFill>
                  <a:srgbClr val="25397D"/>
                </a:solidFill>
                <a:latin typeface="+mn-lt"/>
              </a:rPr>
              <a:t>8 987 951 17 30</a:t>
            </a:r>
            <a:br>
              <a:rPr lang="ru-RU" sz="1800" dirty="0">
                <a:solidFill>
                  <a:srgbClr val="25397D"/>
                </a:solidFill>
                <a:latin typeface="+mn-lt"/>
              </a:rPr>
            </a:br>
            <a:r>
              <a:rPr lang="ru-RU" dirty="0">
                <a:solidFill>
                  <a:srgbClr val="25397D"/>
                </a:solidFill>
              </a:rPr>
              <a:t>                      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EC3D1EF-D552-4091-8FF0-69983D85A9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/>
              <a:t>Page </a:t>
            </a:r>
            <a:fld id="{16FF891B-0DCB-4592-A66B-E74CAD9633B9}" type="slidenum">
              <a:rPr lang="en-GB" noProof="0" smtClean="0"/>
              <a:pPr/>
              <a:t>47</a:t>
            </a:fld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A3022-5F06-4852-8852-ED09073589DF}"/>
              </a:ext>
            </a:extLst>
          </p:cNvPr>
          <p:cNvSpPr txBox="1"/>
          <p:nvPr/>
        </p:nvSpPr>
        <p:spPr>
          <a:xfrm>
            <a:off x="2305162" y="1508075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Посохова Инна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Специалист по продукции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25397D"/>
                </a:solidFill>
              </a:rPr>
              <a:t> 8 917 140 11 26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25397D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Центр поддержки пациентов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Колопласт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–забота о Вас»</a:t>
            </a:r>
            <a:r>
              <a:rPr lang="ru-RU" sz="1800" b="1" dirty="0">
                <a:solidFill>
                  <a:srgbClr val="25397D"/>
                </a:solidFill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25397D"/>
                </a:solidFill>
              </a:rPr>
              <a:t>8 800 700 11 26</a:t>
            </a:r>
          </a:p>
        </p:txBody>
      </p:sp>
    </p:spTree>
    <p:extLst>
      <p:ext uri="{BB962C8B-B14F-4D97-AF65-F5344CB8AC3E}">
        <p14:creationId xmlns:p14="http://schemas.microsoft.com/office/powerpoint/2010/main" val="347253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0281"/>
            <a:ext cx="8137117" cy="536675"/>
          </a:xfrm>
        </p:spPr>
        <p:txBody>
          <a:bodyPr/>
          <a:lstStyle/>
          <a:p>
            <a:pPr algn="ctr"/>
            <a:r>
              <a:rPr lang="en-GB" sz="2800" dirty="0" err="1">
                <a:latin typeface="Calibri" panose="020F0502020204030204" pitchFamily="34" charset="0"/>
              </a:rPr>
              <a:t>Мочевыделительная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</a:rPr>
              <a:t>система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634" y="1005577"/>
            <a:ext cx="6380466" cy="358904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4817" name="Picture 1" descr="C:\Users\Rugt\Private\Galina\pictures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7654"/>
            <a:ext cx="3469886" cy="2646294"/>
          </a:xfrm>
          <a:prstGeom prst="rect">
            <a:avLst/>
          </a:prstGeom>
          <a:noFill/>
        </p:spPr>
      </p:pic>
      <p:pic>
        <p:nvPicPr>
          <p:cNvPr id="34818" name="Picture 2" descr="C:\Users\Rugt\Private\Galina\pictures\mochepolovaja-sistema-muzhch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843558"/>
            <a:ext cx="3312368" cy="2484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3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5486"/>
            <a:ext cx="6172200" cy="543138"/>
          </a:xfrm>
        </p:spPr>
        <p:txBody>
          <a:bodyPr/>
          <a:lstStyle/>
          <a:p>
            <a:pPr algn="ctr"/>
            <a:r>
              <a:rPr lang="en-GB" sz="2800" dirty="0" err="1">
                <a:latin typeface="Calibri" panose="020F0502020204030204" pitchFamily="34" charset="0"/>
              </a:rPr>
              <a:t>Мочевой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</a:rPr>
              <a:t>пузырь</a:t>
            </a:r>
            <a:r>
              <a:rPr lang="en-GB" sz="2800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17755"/>
            <a:ext cx="6336704" cy="1836204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Функции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накопление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удержание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мочи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детрузор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расслаблен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                  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              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сфинктер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зажат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выведение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мочи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сфинктер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расслаблен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а    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                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детрузор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сокращен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Вместимость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от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300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до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500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мл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Galia\Desktop\IC\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3" y="271336"/>
            <a:ext cx="1427599" cy="24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917046"/>
            <a:ext cx="5737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Стенка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основном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состоит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из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мышц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способна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растягиваться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сокращаться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Толщина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стенки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наполненном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состоянии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2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спавшемся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после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опорожнения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 -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15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0722" name="Picture 2" descr="C:\Users\Rugt\Private\Galina\pictures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211710"/>
            <a:ext cx="1479513" cy="2052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0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9" y="267494"/>
            <a:ext cx="2778933" cy="1888322"/>
          </a:xfrm>
        </p:spPr>
      </p:pic>
      <p:sp>
        <p:nvSpPr>
          <p:cNvPr id="5" name="TextBox 4"/>
          <p:cNvSpPr txBox="1"/>
          <p:nvPr/>
        </p:nvSpPr>
        <p:spPr>
          <a:xfrm>
            <a:off x="3203848" y="267494"/>
            <a:ext cx="5883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Мочевой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пузырь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уникальный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орган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при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постоянном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изменении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объема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его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полости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сохраняется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низкое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давление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;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он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способен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к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унитарному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координированному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достаточному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длительности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силе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сокращению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необходимому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для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изгнания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мочи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                                     </a:t>
            </a:r>
          </a:p>
          <a:p>
            <a:pPr algn="r"/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</a:t>
            </a:r>
            <a:r>
              <a:rPr lang="en-GB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Elbadawi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A. et all. 1990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715766"/>
            <a:ext cx="890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каждые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100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мл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прироста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объема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мочи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давление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повышается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2.0 – 4.0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см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вод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При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максимальном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заполнении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МП– 12.0-14.0 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см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вод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(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неудержимый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позыв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18.0-25.0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см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вод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.)</a:t>
            </a:r>
          </a:p>
          <a:p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При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сокращении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МП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детрузорное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давление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достигает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40 </a:t>
            </a:r>
            <a:r>
              <a:rPr lang="en-GB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см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вод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en-GB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ст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.,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                        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внутрипузырное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сумма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детрузорного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внутрибрюшного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 – 200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см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вод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7946" y="1538341"/>
            <a:ext cx="4168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Основные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механизмы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контроля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функции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мочеиспускания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Крестцовая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рефлекторная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дуга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опорожнение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Тормозной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симпатический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механизм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Произвольный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контроль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инициация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или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торможение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микции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2347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Акт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мочеиспускания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это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рефлекторный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акт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реципрокного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функционирования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стенки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пузыря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(m/detrusor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vesicae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сфинктеров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гладкомышечного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внутреннего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поперечно-полосатого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наружного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10" descr="f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1728192" cy="223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Galia\Desktop\IC\original_250x100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89" y="1484835"/>
            <a:ext cx="2322258" cy="29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24537"/>
            <a:ext cx="6898461" cy="582018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</a:rPr>
              <a:t>Формирование акта мочеиспускания.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843558"/>
            <a:ext cx="660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У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детей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до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6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месяцев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незрелый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тип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мочеиспускания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0763" y="217789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146" name="Picture 2" descr="C:\Users\Galia\Desktop\Новая папка\IC\17602425823733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24467"/>
            <a:ext cx="1997834" cy="199783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2931790"/>
            <a:ext cx="3983438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Если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наполненный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мочевой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пузырь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может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разбудить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ребенка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то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корковый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контроль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контроль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головного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мозга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над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функцией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мочеиспускания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сформирован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528" y="1719945"/>
            <a:ext cx="6136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К 3-4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годам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начинает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формир</a:t>
            </a:r>
            <a:r>
              <a:rPr lang="ru-RU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ова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ь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ся</a:t>
            </a:r>
            <a:endParaRPr lang="en-GB" sz="2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«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зрелый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тип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мочеиспускания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»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" val="PresentationTitle*PresentationSubtitle*DateOfPresentation*Name"/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FIELDS" val="True"/>
</p:tagLst>
</file>

<file path=ppt/theme/theme1.xml><?xml version="1.0" encoding="utf-8"?>
<a:theme xmlns:a="http://schemas.openxmlformats.org/drawingml/2006/main" name="Corporate 16_9">
  <a:themeElements>
    <a:clrScheme name="Coloplast Corporate">
      <a:dk1>
        <a:srgbClr val="000000"/>
      </a:dk1>
      <a:lt1>
        <a:srgbClr val="FFFFFF"/>
      </a:lt1>
      <a:dk2>
        <a:srgbClr val="00B0CA"/>
      </a:dk2>
      <a:lt2>
        <a:srgbClr val="535353"/>
      </a:lt2>
      <a:accent1>
        <a:srgbClr val="E0684B"/>
      </a:accent1>
      <a:accent2>
        <a:srgbClr val="B8CF95"/>
      </a:accent2>
      <a:accent3>
        <a:srgbClr val="AFADC3"/>
      </a:accent3>
      <a:accent4>
        <a:srgbClr val="C7B37F"/>
      </a:accent4>
      <a:accent5>
        <a:srgbClr val="40C4D7"/>
      </a:accent5>
      <a:accent6>
        <a:srgbClr val="6F6F6F"/>
      </a:accent6>
      <a:hlink>
        <a:srgbClr val="25397D"/>
      </a:hlink>
      <a:folHlink>
        <a:srgbClr val="800080"/>
      </a:folHlink>
    </a:clrScheme>
    <a:fontScheme name="Colopla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652E34C-7C4F-4A34-9562-492D06E0FA25}" vid="{A426479C-B4F1-4BA3-B13B-5C78AE8C706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loplast Corporate">
    <a:dk1>
      <a:srgbClr val="000000"/>
    </a:dk1>
    <a:lt1>
      <a:srgbClr val="FFFFFF"/>
    </a:lt1>
    <a:dk2>
      <a:srgbClr val="00B0CA"/>
    </a:dk2>
    <a:lt2>
      <a:srgbClr val="6F6F6F"/>
    </a:lt2>
    <a:accent1>
      <a:srgbClr val="E0684B"/>
    </a:accent1>
    <a:accent2>
      <a:srgbClr val="B8CF95"/>
    </a:accent2>
    <a:accent3>
      <a:srgbClr val="AFADC3"/>
    </a:accent3>
    <a:accent4>
      <a:srgbClr val="C7B37F"/>
    </a:accent4>
    <a:accent5>
      <a:srgbClr val="40C4D7"/>
    </a:accent5>
    <a:accent6>
      <a:srgbClr val="6F6F6F"/>
    </a:accent6>
    <a:hlink>
      <a:srgbClr val="25397D"/>
    </a:hlink>
    <a:folHlink>
      <a:srgbClr val="800080"/>
    </a:folHlink>
  </a:clrScheme>
  <a:fontScheme name="Coloplas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loplast Corporate">
    <a:dk1>
      <a:srgbClr val="000000"/>
    </a:dk1>
    <a:lt1>
      <a:srgbClr val="FFFFFF"/>
    </a:lt1>
    <a:dk2>
      <a:srgbClr val="00B0CA"/>
    </a:dk2>
    <a:lt2>
      <a:srgbClr val="6F6F6F"/>
    </a:lt2>
    <a:accent1>
      <a:srgbClr val="E0684B"/>
    </a:accent1>
    <a:accent2>
      <a:srgbClr val="B8CF95"/>
    </a:accent2>
    <a:accent3>
      <a:srgbClr val="AFADC3"/>
    </a:accent3>
    <a:accent4>
      <a:srgbClr val="C7B37F"/>
    </a:accent4>
    <a:accent5>
      <a:srgbClr val="40C4D7"/>
    </a:accent5>
    <a:accent6>
      <a:srgbClr val="6F6F6F"/>
    </a:accent6>
    <a:hlink>
      <a:srgbClr val="25397D"/>
    </a:hlink>
    <a:folHlink>
      <a:srgbClr val="800080"/>
    </a:folHlink>
  </a:clrScheme>
  <a:fontScheme name="Coloplas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3185</Words>
  <Application>Microsoft Office PowerPoint</Application>
  <PresentationFormat>Экран (16:9)</PresentationFormat>
  <Paragraphs>526</Paragraphs>
  <Slides>47</Slides>
  <Notes>46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Wingdings</vt:lpstr>
      <vt:lpstr>Corporate 16_9</vt:lpstr>
      <vt:lpstr>Worksheet</vt:lpstr>
      <vt:lpstr>Нарушение функции выделения. Современные средства реабилитации.</vt:lpstr>
      <vt:lpstr>Заболевания приводящие к нарушению функции опорожнения мочевого пузыря</vt:lpstr>
      <vt:lpstr>Презентация PowerPoint</vt:lpstr>
      <vt:lpstr>Мочевыделительная система.</vt:lpstr>
      <vt:lpstr>Мочевыделительная система.</vt:lpstr>
      <vt:lpstr>Мочевой пузырь:</vt:lpstr>
      <vt:lpstr>Презентация PowerPoint</vt:lpstr>
      <vt:lpstr>Презентация PowerPoint</vt:lpstr>
      <vt:lpstr>Формирование акта мочеиспускания.</vt:lpstr>
      <vt:lpstr>Формирование акта мочеиспускания</vt:lpstr>
      <vt:lpstr>Презентация PowerPoint</vt:lpstr>
      <vt:lpstr>Причины задержки мочеиспускания: </vt:lpstr>
      <vt:lpstr>Наиболее часто встречающиеся виды нарушений мочеиспускания при НДНМП</vt:lpstr>
      <vt:lpstr>Методы компенсации хронической задержки мочи.</vt:lpstr>
      <vt:lpstr>Метод отведения мочи оптимален если:</vt:lpstr>
      <vt:lpstr>Методы опорожнения мочевого пузыря  при задержке мочеиспускания:</vt:lpstr>
      <vt:lpstr>Презентация PowerPoint</vt:lpstr>
      <vt:lpstr>Методы выведения мочи.</vt:lpstr>
      <vt:lpstr>Методы выведения мочи.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некорректного отведения мочи у пациентов с НДНМП</vt:lpstr>
      <vt:lpstr> Периодическая катетеризация.</vt:lpstr>
      <vt:lpstr>Наименьший риск поражения почек наблюдается при использовании метода периодической катетеризации.</vt:lpstr>
      <vt:lpstr>Виды катетеров</vt:lpstr>
      <vt:lpstr>Презентация PowerPoint</vt:lpstr>
      <vt:lpstr>Виды катетеров для самокатетеризации.</vt:lpstr>
      <vt:lpstr>Виды катетеров для самокатетеризации:</vt:lpstr>
      <vt:lpstr>Какой катетер выбрать?</vt:lpstr>
      <vt:lpstr>Равномерное покрытие всей поверхности катетера,  включая отверстия наконечника!</vt:lpstr>
      <vt:lpstr>Лубрицированные катетеры снижают риск развития стриктуры уретры</vt:lpstr>
      <vt:lpstr>Лубрицированные катетеры значительно снижают риск развития эпидидимита</vt:lpstr>
      <vt:lpstr>Презентация PowerPoint</vt:lpstr>
      <vt:lpstr>Виды интермиттирующей катетеризации:</vt:lpstr>
      <vt:lpstr>Противопоказания к интермиттируюшей катетеризации: </vt:lpstr>
      <vt:lpstr>Периодическая катетеризация – «золотой стандарт»:</vt:lpstr>
      <vt:lpstr>Периодическая самокатетеризация</vt:lpstr>
      <vt:lpstr>Перевод пациентов с катетера Фолея на ИК</vt:lpstr>
      <vt:lpstr>Перевод пациентов с цистостомы на ИК.</vt:lpstr>
      <vt:lpstr>Сбор анамнеза.</vt:lpstr>
      <vt:lpstr>Урологическое обследование</vt:lpstr>
      <vt:lpstr>КОМПЛЕКСНОЕ УРОДИНАМИЧЕСКОЕ ИССЛЕДОВАНИЕ </vt:lpstr>
      <vt:lpstr>Презентация PowerPoint</vt:lpstr>
      <vt:lpstr>Социальное обеспечение пациентов лубрицированными катетерами для самокатетеризации</vt:lpstr>
      <vt:lpstr>            Милованова Ирина Викторовна                           врач-уролог, УЗИ, СГКБ№1 им.Н.И.Пирогова     8 987 951 17 30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2014-10-07T06:52:44Z</dcterms:created>
  <dcterms:modified xsi:type="dcterms:W3CDTF">2021-08-28T12:34:33Z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CurrentSublogo">
    <vt:lpwstr/>
  </property>
  <property fmtid="{D5CDD505-2E9C-101B-9397-08002B2CF9AE}" pid="4" name="CurrentLogoPath">
    <vt:lpwstr/>
  </property>
  <property fmtid="{D5CDD505-2E9C-101B-9397-08002B2CF9AE}" pid="5" name="CurrentDepartmentName">
    <vt:lpwstr/>
  </property>
  <property fmtid="{D5CDD505-2E9C-101B-9397-08002B2CF9AE}" pid="6" name="CurrentClientLogoPath">
    <vt:lpwstr/>
  </property>
  <property fmtid="{D5CDD505-2E9C-101B-9397-08002B2CF9AE}" pid="7" name="CurrentDate">
    <vt:lpwstr/>
  </property>
  <property fmtid="{D5CDD505-2E9C-101B-9397-08002B2CF9AE}" pid="8" name="CurrentPresentationTitle">
    <vt:lpwstr/>
  </property>
  <property fmtid="{D5CDD505-2E9C-101B-9397-08002B2CF9AE}" pid="9" name="CurrentAuthor">
    <vt:lpwstr/>
  </property>
  <property fmtid="{D5CDD505-2E9C-101B-9397-08002B2CF9AE}" pid="10" name="CurrentDepartment">
    <vt:lpwstr/>
  </property>
  <property fmtid="{D5CDD505-2E9C-101B-9397-08002B2CF9AE}" pid="11" name="CurrentBusinessLine">
    <vt:lpwstr/>
  </property>
  <property fmtid="{D5CDD505-2E9C-101B-9397-08002B2CF9AE}" pid="12" name="CurrentCountry">
    <vt:lpwstr/>
  </property>
  <property fmtid="{D5CDD505-2E9C-101B-9397-08002B2CF9AE}" pid="13" name="CurrentPaperType">
    <vt:lpwstr/>
  </property>
  <property fmtid="{D5CDD505-2E9C-101B-9397-08002B2CF9AE}" pid="14" name="CurrentInformationClass">
    <vt:lpwstr/>
  </property>
  <property fmtid="{D5CDD505-2E9C-101B-9397-08002B2CF9AE}" pid="15" name="CurrentRestrictedAccess">
    <vt:lpwstr/>
  </property>
  <property fmtid="{D5CDD505-2E9C-101B-9397-08002B2CF9AE}" pid="16" name="CurrentLanguage">
    <vt:lpwstr/>
  </property>
</Properties>
</file>