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97" r:id="rId4"/>
    <p:sldId id="274" r:id="rId5"/>
    <p:sldId id="298" r:id="rId6"/>
    <p:sldId id="299" r:id="rId7"/>
    <p:sldId id="300" r:id="rId8"/>
    <p:sldId id="301" r:id="rId9"/>
    <p:sldId id="306" r:id="rId10"/>
    <p:sldId id="302" r:id="rId11"/>
    <p:sldId id="305" r:id="rId12"/>
    <p:sldId id="29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DA8"/>
    <a:srgbClr val="342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94660"/>
  </p:normalViewPr>
  <p:slideViewPr>
    <p:cSldViewPr>
      <p:cViewPr varScale="1">
        <p:scale>
          <a:sx n="125" d="100"/>
          <a:sy n="125" d="100"/>
        </p:scale>
        <p:origin x="55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68072"/>
            <a:ext cx="8572560" cy="1232306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68271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rgbClr val="342D7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0"/>
          </p:nvPr>
        </p:nvSpPr>
        <p:spPr>
          <a:xfrm>
            <a:off x="4500563" y="535770"/>
            <a:ext cx="4486252" cy="32147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42D7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3" y="4286263"/>
            <a:ext cx="6057888" cy="37505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1" y="4822049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14415" y="267877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57B4-41DC-4A9F-8246-21A8A5D57A0F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A8157-5219-4156-B21A-A4C7E1457E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79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1714496"/>
            <a:ext cx="6572296" cy="6965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5" y="482191"/>
            <a:ext cx="4486252" cy="39171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0"/>
          </p:nvPr>
        </p:nvSpPr>
        <p:spPr>
          <a:xfrm>
            <a:off x="214283" y="4286263"/>
            <a:ext cx="6057888" cy="37505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7"/>
            <a:ext cx="8229600" cy="4369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7"/>
            <a:ext cx="8229600" cy="43694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5" y="267877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5" y="160719"/>
            <a:ext cx="7286676" cy="75841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1" y="4714892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291" y="696505"/>
            <a:ext cx="6572296" cy="321471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1" y="4025505"/>
            <a:ext cx="6572296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214281" y="4822049"/>
            <a:ext cx="8501123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342D7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2"/>
          </p:nvPr>
        </p:nvSpPr>
        <p:spPr>
          <a:xfrm>
            <a:off x="1357291" y="214296"/>
            <a:ext cx="6572296" cy="500066"/>
          </a:xfrm>
        </p:spPr>
        <p:txBody>
          <a:bodyPr anchor="b">
            <a:noAutofit/>
          </a:bodyPr>
          <a:lstStyle>
            <a:lvl1pPr marL="0" indent="0" algn="ctr">
              <a:buNone/>
              <a:defRPr sz="4000">
                <a:solidFill>
                  <a:srgbClr val="342D7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3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9" r:id="rId7"/>
    <p:sldLayoutId id="2147483658" r:id="rId8"/>
    <p:sldLayoutId id="2147483657" r:id="rId9"/>
    <p:sldLayoutId id="2147483656" r:id="rId10"/>
    <p:sldLayoutId id="214748366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3200" kern="1200">
          <a:solidFill>
            <a:srgbClr val="342D7B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342D7B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SzPct val="80000"/>
        <a:buFontTx/>
        <a:buBlip>
          <a:blip r:embed="rId16"/>
        </a:buBlip>
        <a:defRPr sz="2400" kern="1200">
          <a:solidFill>
            <a:srgbClr val="342D7B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SzPct val="80000"/>
        <a:buFont typeface="Arial" pitchFamily="34" charset="0"/>
        <a:buChar char="–"/>
        <a:defRPr sz="2000" kern="1200">
          <a:solidFill>
            <a:srgbClr val="342D7B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2D7B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7396BD1E134C6F79543D96D0AFE0844CA2B555062FDDCDE36B05F166B83A4BFC5AF4D491BA03CA6oEoC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7396BD1E134C6F79543D96D0AFE0844CA2B555062FDDCDE36B05F166B83A4BFC5AF4D491BA03CA2oEo4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1779662"/>
            <a:ext cx="6812211" cy="648072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Оказание высокотехнологичной медицинской помощи </a:t>
            </a:r>
            <a:br>
              <a:rPr lang="ru-RU" sz="1600" dirty="0"/>
            </a:br>
            <a:r>
              <a:rPr lang="ru-RU" sz="1600" dirty="0"/>
              <a:t>в 2016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291831"/>
            <a:ext cx="5474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Ю.А. Жулёв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Президент Всероссийского общества гемофилии, Сопредседатель Всероссийского союза пациентов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2567395"/>
            <a:ext cx="574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Частично использованы информационные материалы</a:t>
            </a:r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Каратаева В.Г., Пермский медицинский правозащитный центр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93" y="123478"/>
            <a:ext cx="595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Вебинар «Вопросы оказания высокотехнологичной медицинской помощи», 17 июня 2016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ЧТО ДЕЛАТЬ, ЕСЛИ ВРАЧ ОТКАЗЫВАЕТСЯ НАПРАВЛЯТЬ ПАЦИЕНТА</a:t>
            </a:r>
            <a:br>
              <a:rPr lang="ru-RU" sz="2000" dirty="0"/>
            </a:br>
            <a:r>
              <a:rPr lang="ru-RU" sz="2000" dirty="0"/>
              <a:t>ДЛЯ ПОЛУЧЕНИЯ ВЫСОКОТЕХНОЛОГИЧНОЙ МЕДИЦИНСКОЙ ПОМОЩИ?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В случае отказа в выдаче направления возможны следующие варианты действий:</a:t>
            </a:r>
          </a:p>
          <a:p>
            <a:pPr marL="0" indent="0">
              <a:buNone/>
            </a:pPr>
            <a:r>
              <a:rPr lang="ru-RU" sz="1100" b="1" i="1" dirty="0"/>
              <a:t>1. Обращение с заявлением или жалобой к иному уполномоченному лицу направляющей медицинской организации</a:t>
            </a:r>
          </a:p>
          <a:p>
            <a:pPr marL="0" indent="0">
              <a:buNone/>
            </a:pPr>
            <a:r>
              <a:rPr lang="ru-RU" sz="1100" dirty="0"/>
              <a:t>Такими лицами могут быть, например, руководитель, главный врач или их заместители. В заявлении (жалобе) следует кратко изложить обстоятельства, связанные с </a:t>
            </a:r>
            <a:r>
              <a:rPr lang="ru-RU" sz="1100" dirty="0" err="1"/>
              <a:t>ненаправлением</a:t>
            </a:r>
            <a:r>
              <a:rPr lang="ru-RU" sz="1100" dirty="0"/>
              <a:t> для оказания ВМП, и попросить дать мотивированный ответ, почему допускается бездействие или почему было отказано в выдаче направления. Срок для ответа составляет 30 дней.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2. Обращение с заявлением или жалобой в Росздравнадзор (его территориальное отделение) или (и) орган государственной власти субъекта РФ в сфере здравоохранения</a:t>
            </a:r>
          </a:p>
          <a:p>
            <a:pPr marL="0" indent="0">
              <a:buNone/>
            </a:pPr>
            <a:r>
              <a:rPr lang="ru-RU" sz="1100" dirty="0"/>
              <a:t>Эти органы осуществляют контроль за соблюдением законодательства в сфере охраны здоровья и являются лицензирующими органами по отношению к медицинским организациям (ст. 88 Закона от 21.11.2011 N 323-ФЗ; п. п. 3 - 6 Положения, утв. Постановлением Правительства РФ от 12.11.2012 N 1152; п. 5.1.3.1 Положения, утв. Постановлением Правительства РФ от 30.06.2004 N 323; п. п. 2, 5 Положения, утв. Постановлением Правительства РФ от 16.04.2012 N 291).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3. Обращение в страховую медицинскую организацию или территориальный фонд ОМС с требованием провести медико-экономический контроль, медико-экономическую экспертизу или экспертизу качества медицинской помощи с целью контроля объемов, сроков, условий и качества оказанной медицинской помощи на этапе направляющей медицинской организации</a:t>
            </a:r>
          </a:p>
          <a:p>
            <a:pPr marL="0" indent="0">
              <a:buNone/>
            </a:pPr>
            <a:r>
              <a:rPr lang="ru-RU" sz="1100" dirty="0"/>
              <a:t>Этот вариант может быть использован лишь в случае применения видов ВМП, входящих в базовую программу ОМС (ст. 40 Закона от 29.11.2010 N 326-ФЗ). Страховая компания или территориальный фонд ОМС вправе проверить полноту и качество проведенных диагностики и лечения и вынести суждение об обоснованности отказа в направлении на ВМП.</a:t>
            </a:r>
          </a:p>
          <a:p>
            <a:pPr marL="0" indent="0">
              <a:buNone/>
            </a:pPr>
            <a:endParaRPr lang="ru-RU" sz="1000" b="1" i="1" dirty="0"/>
          </a:p>
          <a:p>
            <a:pPr marL="0" indent="0">
              <a:buNone/>
            </a:pP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137221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ЧТО ДЕЛАТЬ, ЕСЛИ ВРАЧ ОТКАЗЫВАЕТСЯ НАПРАВЛЯТЬ ПАЦИЕНТА</a:t>
            </a:r>
            <a:br>
              <a:rPr lang="ru-RU" sz="2000" dirty="0"/>
            </a:br>
            <a:r>
              <a:rPr lang="ru-RU" sz="2000" dirty="0"/>
              <a:t>ДЛЯ ПОЛУЧЕНИЯ ВЫСОКОТЕХНОЛОГИЧНОЙ МЕДИЦИНСКОЙ ПОМОЩИ?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В случае отказа в выдаче направления возможны следующие варианты действий: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4. Обращение в Минздрав России</a:t>
            </a:r>
          </a:p>
          <a:p>
            <a:pPr marL="0" indent="0">
              <a:buNone/>
            </a:pPr>
            <a:r>
              <a:rPr lang="ru-RU" sz="1100" dirty="0"/>
              <a:t>В Минздрав России рекомендуем обращаться после получения ответа на обращение, направленное в соответствии с вариантами действий, изложенными в п. п. 1 - 3.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5. Обращение в суд с заявлением о признании незаконным бездействия медицинских работников или отказа в направлении для оказания ВМП</a:t>
            </a:r>
          </a:p>
          <a:p>
            <a:pPr marL="0" indent="0">
              <a:buNone/>
            </a:pPr>
            <a:r>
              <a:rPr lang="ru-RU" sz="1100" dirty="0"/>
              <a:t>В суд рекомендуем обращаться после получения ответа на обращение, направленное в соответствии с вариантами действий, изложенными в п. п. 1 - 3</a:t>
            </a:r>
            <a:r>
              <a:rPr lang="ru-RU" sz="1100" b="1" i="1" dirty="0"/>
              <a:t>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Полезная информация по вопросу</a:t>
            </a:r>
          </a:p>
          <a:p>
            <a:pPr marL="0" indent="0">
              <a:buNone/>
            </a:pPr>
            <a:r>
              <a:rPr lang="ru-RU" sz="1100" b="1" i="1" dirty="0"/>
              <a:t>Официальный сайт Росздравнадзора - www.roszdravnadzor.ru</a:t>
            </a:r>
          </a:p>
          <a:p>
            <a:pPr marL="0" indent="0">
              <a:buNone/>
            </a:pP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363748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635646"/>
            <a:ext cx="577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342D7B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9196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46" y="195486"/>
            <a:ext cx="8472519" cy="436947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нормативно-правовых актов (актуально на 17-06-16)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9582"/>
            <a:ext cx="8784976" cy="33944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Федеральный закон от 21.11.2011 № 323-фз «Об основах охраны здоровья граждан в Российской Федерации» (п. 5 ст. 10, ч. 3 ст. 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Постановление Правительства Российской Федерации от 19.12.15 г. № 1382 «О программе государственных гарантий бесплатного оказания гражданам медицинской помощи на 2016 год», Приложение к Программе государственных гарантий бесплатного оказания гражданам медицинской помощи на 2016 год «Перечень видов высокотехнологичной медицинской помощи, содержащий в том числе методы лечения и источники финансового обеспечения высокотехнологичной медицинской помощи»: </a:t>
            </a:r>
          </a:p>
          <a:p>
            <a:pPr marL="358775" indent="-358775">
              <a:buNone/>
            </a:pPr>
            <a:r>
              <a:rPr lang="ru-RU" sz="1400" dirty="0"/>
              <a:t>- 	Раздел I. Перечень видов высокотехнологичной медицинской помощи, включенных в базовую программу обязательного медицинского страхования, финансовое обеспечение которых осуществляется за счет субвенции из бюджета Федерального фонда обязательного медицинского страхования бюджетам территориальных фондов обязательного медицинского страхования.</a:t>
            </a:r>
          </a:p>
          <a:p>
            <a:pPr>
              <a:buFontTx/>
              <a:buChar char="-"/>
            </a:pPr>
            <a:r>
              <a:rPr lang="ru-RU" sz="1400" dirty="0"/>
              <a:t>Раздел II. Перечень видов высокотехнологичной медицинской помощи, не включенных в базовую программу обязательного медицинского страхования, финансовое обеспечение которых осуществляется за счет средств, предоставляемых федеральному бюджету из бюджета Федерального фонда обязательного медицинского страхования в виде иных межбюджетных трансфертов.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046" y="195486"/>
            <a:ext cx="8472519" cy="436947"/>
          </a:xfrm>
        </p:spPr>
        <p:txBody>
          <a:bodyPr>
            <a:noAutofit/>
          </a:bodyPr>
          <a:lstStyle/>
          <a:p>
            <a:r>
              <a:rPr lang="ru-RU" sz="2400" dirty="0"/>
              <a:t>Перечень нормативно-правовых актов (актуально на 17-06-16)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71550"/>
            <a:ext cx="8750207" cy="33944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Приказ Минздрава России от 29.12.14г. № 930н «Об утверждении порядка организации оказания высокотехнологичной медицинской помощи с применением специализированной информационной системы»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Приказ Минздрава России от 28.12.2015 № 1014н «Об утверждении перечня федеральных государственных учреждений, оказывающих высокотехнологичную медицинскую помощь, не включенную в базовую программу обязательного медицинского страхования, за счет бюджетных ассигнований федерального бюджета, источником которых в том числе являются иные межбюджетные трансферты, предоставляемые из бюджета Федерального фонда обязательного медицинского страхования федеральному бюджету»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Приказ </a:t>
            </a:r>
            <a:r>
              <a:rPr lang="ru-RU" sz="1400" dirty="0" err="1"/>
              <a:t>Минздравсоцразвития</a:t>
            </a:r>
            <a:r>
              <a:rPr lang="ru-RU" sz="1400" dirty="0"/>
              <a:t> РФ от 26.04.12 г. № 406 «Об утверждении Порядка выбора гражданином медицинской организации при оказании ему медицинской помощи в рамках программы государственных гарантий бесплатного оказания гражданам медицинской помощи»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Приказ Минздрава России от 21 декабря 2012 г. N 1342н «Об утверждении Порядка выбора гражданином медицинской организации (за исключением случаев оказания скорой медицинской помощи) за пределами территории субъекта Российской Федерации, в котором проживает гражданин, при оказании ему медицинской помощи в рамках программы государственных гарантий бесплатного оказания гражданам медицинской помощи»</a:t>
            </a:r>
            <a:br>
              <a:rPr lang="ru-RU" dirty="0"/>
            </a:b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786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КАК ПОЛУЧИТЬ ВЫСОКОТЕХНОЛОГИЧНУЮ МЕДИЦИНСКУЮ ПОМОЩЬ?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/>
              <a:t>Право на получение бесплатной высокотехнологичной медицинской помощи (ВМП) имеют все граждане РФ без исключения. Главное условие получения ВМП - соответствующие медицинские показания (п. 5 ст. 10, ч. 3 ст. 34 Закона от 21.11.2011 N 323-ФЗ).</a:t>
            </a:r>
          </a:p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100" b="1" i="1" dirty="0"/>
              <a:t>Справка.</a:t>
            </a:r>
            <a:r>
              <a:rPr lang="ru-RU" sz="1100" dirty="0"/>
              <a:t> </a:t>
            </a:r>
            <a:r>
              <a:rPr lang="ru-RU" sz="1100" i="1" dirty="0"/>
              <a:t>Понятие высокотехнологичной медицинской помощи</a:t>
            </a:r>
            <a:endParaRPr lang="ru-RU" sz="1100" dirty="0"/>
          </a:p>
          <a:p>
            <a:pPr marL="0" indent="0">
              <a:buNone/>
            </a:pPr>
            <a:r>
              <a:rPr lang="ru-RU" sz="1100" i="1" dirty="0"/>
              <a:t>ВМП является частью специализированной медицинской помощи и включает в себя применение новых сложных и (или) уникальных методов лечения, а также ресурсоемких методов лечения с научно доказанной эффективностью, в том числе клеточных технологий, роботизированной техники, информационных технологий и методов генной инженерии, разработанных на основе достижений медицинской науки и смежных отраслей науки и техники (п. 2 Порядка, утв. Приказом Минздрава России от 29.12.2014 N 930н).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ВМП оказывается в соответствии с Перечнем видов ВМП, включенных в базовую программу ОМС, и Перечнем видов ВМП, не включенных в базовую программу ОМС. Независимо от вида ВМП является бесплатной, поскольку включена в Программу государственных гарантий бесплатного оказания гражданам медицинской помощи и финансируется ФФОМС (п. 1 ч. 5 ст. 80 Закона N 323-ФЗ; ч. 5 ст. 5 Закона от 14.12.2015 N 365-ФЗ; </a:t>
            </a:r>
            <a:r>
              <a:rPr lang="ru-RU" sz="1100" dirty="0" err="1"/>
              <a:t>абз</a:t>
            </a:r>
            <a:r>
              <a:rPr lang="ru-RU" sz="1100" dirty="0"/>
              <a:t>. 3 разд. II Программы, утв. Постановлением Правительства РФ от 19.12.2015 N 1382).</a:t>
            </a:r>
          </a:p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100" b="1" i="1" dirty="0"/>
              <a:t>Справка.</a:t>
            </a:r>
            <a:r>
              <a:rPr lang="ru-RU" sz="1100" dirty="0"/>
              <a:t> </a:t>
            </a:r>
            <a:r>
              <a:rPr lang="ru-RU" sz="1100" i="1" dirty="0"/>
              <a:t>Виды организаций, оказывающих ВМП</a:t>
            </a:r>
            <a:endParaRPr lang="ru-RU" sz="1100" dirty="0"/>
          </a:p>
          <a:p>
            <a:pPr marL="0" indent="0">
              <a:buNone/>
            </a:pPr>
            <a:r>
              <a:rPr lang="ru-RU" sz="1100" i="1" dirty="0"/>
              <a:t>1. ВМП, включенную в базовую программу ОМС, оказывают медицинские организации, включенные в реестр медицинских организаций, осуществляющих деятельность в сфере ОМС (принимающие медицинские организации).</a:t>
            </a:r>
            <a:endParaRPr lang="ru-RU" sz="1100" dirty="0"/>
          </a:p>
          <a:p>
            <a:pPr marL="0" indent="0">
              <a:buNone/>
            </a:pPr>
            <a:r>
              <a:rPr lang="ru-RU" sz="1100" i="1" dirty="0"/>
              <a:t>2. ВМП, не включенную в базовую программу ОМС, оказывают:</a:t>
            </a:r>
            <a:endParaRPr lang="ru-RU" sz="1100" dirty="0"/>
          </a:p>
          <a:p>
            <a:pPr marL="0" indent="0">
              <a:buNone/>
            </a:pPr>
            <a:r>
              <a:rPr lang="ru-RU" sz="1100" i="1" dirty="0"/>
              <a:t>- ФГУ Минздрава России в соответствии с Перечнем (ч. 6 ст. 34 Закона N 323-ФЗ; п. 1 Приказа Минздрава России от 28.12.2015 N 1014н);</a:t>
            </a:r>
            <a:endParaRPr lang="ru-RU" sz="1100" dirty="0"/>
          </a:p>
          <a:p>
            <a:pPr marL="0" indent="0">
              <a:buNone/>
            </a:pPr>
            <a:r>
              <a:rPr lang="ru-RU" sz="1100" i="1" dirty="0"/>
              <a:t>- медицинские организации, перечень которых утверждается уполномоченным органом исполнительной власти субъекта РФ (органом управления здравоохранением, ОУЗ) (ч. 7 ст. 34 Закона N 323-ФЗ; п. п. 7, </a:t>
            </a:r>
            <a:r>
              <a:rPr lang="ru-RU" sz="1100" i="1" dirty="0">
                <a:hlinkClick r:id="rId2" tooltip="Приказ Минздрава России от 29.12.2014 N 930н (ред. от 27.08.2015) &quot;Об утверждении Порядка организации оказания высокотехнологичной медицинской помощи с применением специализированной информационной системы&quot; (Зарегистрировано в Минюсте России 31.12.2014 N "/>
              </a:rPr>
              <a:t>8</a:t>
            </a:r>
            <a:r>
              <a:rPr lang="ru-RU" sz="1100" i="1" dirty="0"/>
              <a:t> Порядка).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6913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КАК ПОЛУЧИТЬ ВЫСОКОТЕХНОЛОГИЧНУЮ МЕДИЦИНСКУЮ ПОМОЩЬ?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Для получения ВМП рекомендуем придерживаться следующего алгоритма.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 marL="0" indent="0">
              <a:buNone/>
            </a:pPr>
            <a:r>
              <a:rPr lang="ru-RU" sz="1100" b="1" i="1" dirty="0"/>
              <a:t>Шаг 1. Обратитесь к лечащему врачу для получения направления на госпитализацию, оформления необходимых документов и направления их на рассмотрение в компетентную организацию.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Лечащий врач медицинской организации, в которой пациент проходит диагностику и лечение в "обычных" условиях, определяет наличие медицинских показаний для оказания ВМП (п. 11 Порядка).</a:t>
            </a:r>
          </a:p>
          <a:p>
            <a:pPr marL="0" indent="0">
              <a:buNone/>
            </a:pPr>
            <a:r>
              <a:rPr lang="ru-RU" sz="1100" dirty="0"/>
              <a:t>Показанием к ВМП являются заболевания и (или) состояния, требующие применения ВМП в соответствии с Перечнем видов ВМП (п. 12 Порядка).</a:t>
            </a:r>
          </a:p>
          <a:p>
            <a:pPr marL="0" indent="0">
              <a:buNone/>
            </a:pPr>
            <a:r>
              <a:rPr lang="ru-RU" sz="1100" dirty="0"/>
              <a:t>Наличие медицинских показаний подтверждается решением врачебной комиссии медицинской организации, которое оформляется протоколом и вносится в медицинскую документацию пациента (п. 11 Порядка).</a:t>
            </a:r>
          </a:p>
          <a:p>
            <a:pPr marL="0" indent="0">
              <a:buNone/>
            </a:pPr>
            <a:r>
              <a:rPr lang="ru-RU" sz="1100" dirty="0"/>
              <a:t>Если медицинские показания имеются, лечащий врач оформляет направление на госпитализацию (п. 13 Порядка).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Руководитель направляющей медицинской организации или иной уполномоченный руководителем работник медицинской организации в течение трех рабочих дней передает направление на госпитализацию, в том числе посредством специализированной информационной системы, почтовой и (или) электронной связи (п. 15 Порядка):</a:t>
            </a:r>
          </a:p>
          <a:p>
            <a:pPr marL="0" indent="0">
              <a:buNone/>
            </a:pPr>
            <a:r>
              <a:rPr lang="ru-RU" sz="1100" dirty="0"/>
              <a:t>- в принимающую медицинскую организацию, если ВМП включена в базовую программу ОМС (п. 15.1 Порядка);</a:t>
            </a:r>
          </a:p>
          <a:p>
            <a:pPr marL="0" indent="0">
              <a:buNone/>
            </a:pPr>
            <a:r>
              <a:rPr lang="ru-RU" sz="1100" dirty="0"/>
              <a:t>- в орган исполнительной власти субъекта РФ в сфере здравоохранения (ОУЗ), если ВМП не включена в базовую программу ОМС (п. 15.2 Порядка).</a:t>
            </a:r>
          </a:p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100" b="1" i="1" dirty="0"/>
              <a:t>Примечание.</a:t>
            </a:r>
            <a:r>
              <a:rPr lang="ru-RU" sz="1100" dirty="0"/>
              <a:t> </a:t>
            </a:r>
            <a:r>
              <a:rPr lang="ru-RU" sz="1100" i="1" dirty="0"/>
              <a:t>Пациент или его законный представитель вправе представить оформленный пакет документов самостоятельно (</a:t>
            </a:r>
            <a:r>
              <a:rPr lang="ru-RU" sz="1100" i="1" dirty="0">
                <a:hlinkClick r:id="rId2" tooltip="Приказ Минздрава России от 29.12.2014 N 930н (ред. от 27.08.2015) &quot;Об утверждении Порядка организации оказания высокотехнологичной медицинской помощи с применением специализированной информационной системы&quot; (Зарегистрировано в Минюсте России 31.12.2014 N "/>
              </a:rPr>
              <a:t>п. 16</a:t>
            </a:r>
            <a:r>
              <a:rPr lang="ru-RU" sz="1100" i="1" dirty="0"/>
              <a:t> Порядка).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8474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КАК ПОЛУЧИТЬ ВЫСОКОТЕХНОЛОГИЧНУЮ МЕДИЦИНСКУЮ ПОМОЩЬ?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Для получения ВМП рекомендуем придерживаться следующего алгоритма.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 marL="0" indent="0">
              <a:buNone/>
            </a:pPr>
            <a:r>
              <a:rPr lang="ru-RU" sz="1100" b="1" i="1" dirty="0"/>
              <a:t>Шаг 2. Дождитесь оформления талона на ВМП.</a:t>
            </a:r>
          </a:p>
          <a:p>
            <a:pPr marL="0" indent="0">
              <a:buNone/>
            </a:pPr>
            <a:r>
              <a:rPr lang="ru-RU" sz="1100" dirty="0"/>
              <a:t>Талон на ВМП оформляется с применением специализированной информационной системы.</a:t>
            </a:r>
          </a:p>
          <a:p>
            <a:pPr marL="0" indent="0">
              <a:buNone/>
            </a:pPr>
            <a:r>
              <a:rPr lang="ru-RU" sz="1100" dirty="0"/>
              <a:t>Если пациент направлен на оказание ВМП, включенной в базовую программу ОМС, оформление талона на оказание ВМП с прикреплением комплекта документов, указанных в шаге 1, обеспечивает принимающая медицинская организация (п. 17 Порядка).</a:t>
            </a:r>
          </a:p>
          <a:p>
            <a:pPr marL="0" indent="0">
              <a:buNone/>
            </a:pPr>
            <a:r>
              <a:rPr lang="ru-RU" sz="1100" dirty="0"/>
              <a:t>Если пациент направлен на оказание ВМП, не включенной в базовую программу ОМС, оформление талона на оказание ВМП с прикреплением комплекта документов, указанного в шаге 1, и заключения комиссии органа исполнительной власти субъекта РФ в сфере здравоохранения по отбору пациентов для оказания ВМП (комиссии ОУЗ) обеспечивает ОУЗ (п. 18 Порядка).</a:t>
            </a:r>
          </a:p>
          <a:p>
            <a:pPr marL="0" indent="0">
              <a:buNone/>
            </a:pPr>
            <a:r>
              <a:rPr lang="ru-RU" sz="1100" dirty="0"/>
              <a:t>Комиссия ОУЗ принимает решение о наличии (отсутствии) показаний для направления пациента в принимающую медицинскую организацию в течение 10 рабочих дней со дня поступления полного пакета документов. Решение комиссии ОУЗ оформляется протоколом (п. 18.1 Порядка).</a:t>
            </a:r>
          </a:p>
          <a:p>
            <a:pPr marL="0" indent="0">
              <a:buNone/>
            </a:pPr>
            <a:r>
              <a:rPr lang="ru-RU" sz="1100" dirty="0"/>
              <a:t>В протоколе комиссии ОУЗ должно содержаться заключение о наличии (отсутствии) показаний для направления на ВМП или о необходимости дополнительного обследования (п. 18.2.5 Порядка).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dirty="0"/>
              <a:t>Примечание.</a:t>
            </a:r>
            <a:r>
              <a:rPr lang="ru-RU" sz="1100" b="1" i="1" dirty="0"/>
              <a:t> </a:t>
            </a:r>
            <a:r>
              <a:rPr lang="ru-RU" sz="1100" i="1" dirty="0"/>
              <a:t>Выписка из протокола решения комиссии ОУЗ направляется в направляющую медицинскую организацию, в том числе посредством почтовой и (или) электронной связи, а также выдается на руки пациенту (его законному представителю) по письменному заявлению или направляется пациенту (его законному представителю) посредством почтовой и (или) электронной связи (п. 18.4 Порядка).</a:t>
            </a:r>
          </a:p>
        </p:txBody>
      </p:sp>
    </p:spTree>
    <p:extLst>
      <p:ext uri="{BB962C8B-B14F-4D97-AF65-F5344CB8AC3E}">
        <p14:creationId xmlns:p14="http://schemas.microsoft.com/office/powerpoint/2010/main" val="125146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КАК ПОЛУЧИТЬ ВЫСОКОТЕХНОЛОГИЧНУЮ МЕДИЦИНСКУЮ ПОМОЩЬ?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Для получения ВМП рекомендуем придерживаться следующего алгоритма.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 marL="0" indent="0">
              <a:buNone/>
            </a:pPr>
            <a:r>
              <a:rPr lang="ru-RU" sz="1100" b="1" i="1" dirty="0"/>
              <a:t>Шаг 3. Дождитесь решения комиссии медицинской организации, оказывающей ВМП, и госпитализации в принимающую медицинскую организацию.</a:t>
            </a:r>
          </a:p>
          <a:p>
            <a:pPr marL="0" indent="0">
              <a:buNone/>
            </a:pPr>
            <a:r>
              <a:rPr lang="ru-RU" sz="1100" dirty="0"/>
              <a:t>Основанием для госпитализации пациента в медицинские организации, оказывающие ВМП, является решение врачебной комиссии медицинской организации, в которую направлен пациент, по отбору пациентов на оказание ВМП (комиссии медицинской организации, оказывающей ВМП) (п. 19 Порядка).</a:t>
            </a:r>
          </a:p>
          <a:p>
            <a:pPr marL="0" indent="0">
              <a:buNone/>
            </a:pPr>
            <a:r>
              <a:rPr lang="ru-RU" sz="1100" dirty="0"/>
              <a:t>Комиссия медицинской организации, оказывающей ВМП, выносит решение о наличии (отсутствии) медицинских показаний или наличии медицинских противопоказаний для госпитализации пациента в течение семи рабочих дней со дня оформления талона на оказание ВМП (за исключением случаев оказания скорой, в том числе скорой специализированной, медицинской помощи) (п. 19.2 Порядка).</a:t>
            </a:r>
          </a:p>
          <a:p>
            <a:pPr marL="0" indent="0">
              <a:buNone/>
            </a:pPr>
            <a:r>
              <a:rPr lang="ru-RU" sz="1100" dirty="0"/>
              <a:t>Решение комиссии медицинской организации, оказывающей ВМП, оформляется протоколом, содержащим заключение о наличии медицинских показаний и планируемой дате госпитализации пациента, об отсутствии медицинских показаний для госпитализации, о необходимости проведения дополнительного обследования, о наличии медицинских показаний для направления пациента в медицинскую организацию для оказания специализированной медицинской помощи, о наличии медицинских противопоказаний для госпитализации пациента в медицинскую организацию, оказывающую ВМП (</a:t>
            </a:r>
            <a:r>
              <a:rPr lang="ru-RU" sz="1100" dirty="0" err="1"/>
              <a:t>пп</a:t>
            </a:r>
            <a:r>
              <a:rPr lang="ru-RU" sz="1100" dirty="0"/>
              <a:t>. 5 п. 19.3 Порядка).</a:t>
            </a:r>
          </a:p>
          <a:p>
            <a:pPr marL="0" indent="0">
              <a:buNone/>
            </a:pPr>
            <a:r>
              <a:rPr lang="ru-RU" sz="1100" dirty="0"/>
              <a:t>Выписка из протокола комиссии медицинской организации, оказывающей ВМП, в течение пяти рабочих дней (но не позднее срока планируемой госпитализации) отсылается посредством специализированной информационной системы, почтовой и (или) электронной связи в направляющую медицинскую организацию и (или) ОУЗ, который оформил талон на оказание ВМП, а также выдается на руки пациенту (его законному представителю) по письменному заявлению или направляется пациенту (его законному представителю) посредством почтовой и (или) электронной связи (п. 20 Порядка).</a:t>
            </a:r>
          </a:p>
          <a:p>
            <a:pPr marL="0" indent="0">
              <a:buNone/>
            </a:pPr>
            <a:r>
              <a:rPr lang="ru-RU" sz="1100" b="1" dirty="0"/>
              <a:t>Примечание. </a:t>
            </a:r>
            <a:r>
              <a:rPr lang="ru-RU" sz="1100" i="1" dirty="0"/>
              <a:t>В случае наличия медицинских противопоказаний для госпитализации пациента в медицинскую организацию, оказывающую ВМП, отказ в госпитализации отмечается соответствующей записью в Талоне на оказание ВМП (п. 20 Порядка).</a:t>
            </a:r>
          </a:p>
        </p:txBody>
      </p:sp>
    </p:spTree>
    <p:extLst>
      <p:ext uri="{BB962C8B-B14F-4D97-AF65-F5344CB8AC3E}">
        <p14:creationId xmlns:p14="http://schemas.microsoft.com/office/powerpoint/2010/main" val="363797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73" y="267494"/>
            <a:ext cx="8662021" cy="436947"/>
          </a:xfrm>
        </p:spPr>
        <p:txBody>
          <a:bodyPr>
            <a:noAutofit/>
          </a:bodyPr>
          <a:lstStyle/>
          <a:p>
            <a:r>
              <a:rPr lang="ru-RU" sz="2000" dirty="0"/>
              <a:t>КАК ПОЛУЧИТЬ ВЫСОКОТЕХНОЛОГИЧНУЮ МЕДИЦИНСКУЮ ПОМОЩЬ?</a:t>
            </a:r>
            <a:br>
              <a:rPr lang="ru-RU" sz="2000" dirty="0"/>
            </a:br>
            <a:r>
              <a:rPr lang="ru-RU" sz="1200" dirty="0"/>
              <a:t>("Электронный журнал "Азбука права", 10.06.2016)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1" y="843558"/>
            <a:ext cx="8750207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i="1" dirty="0"/>
              <a:t>Для получения ВМП рекомендуем придерживаться следующего алгоритма.</a:t>
            </a:r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 marL="0" indent="0">
              <a:buNone/>
            </a:pPr>
            <a:r>
              <a:rPr lang="ru-RU" sz="1100" b="1" i="1" dirty="0"/>
              <a:t>Шаг 4. По завершении оказания ВМП получите рекомендации.</a:t>
            </a:r>
          </a:p>
          <a:p>
            <a:pPr marL="0" indent="0">
              <a:buNone/>
            </a:pPr>
            <a:r>
              <a:rPr lang="ru-RU" sz="1100" dirty="0"/>
              <a:t>По результатам оказания ВМП медицинские организации дают рекомендации по дальнейшему наблюдению и (или) лечению и медицинской реабилитации с оформлением соответствующих записей в медицинской документации пациента (п. 21 Порядка).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Примечание. В случае неудовлетворения качеством оказания ВМП вы имеете право обратиться в местные органы управления здравоохранением, территориальные органы Росздравнадзора (п. 4 Постановления Правительства РФ от 06.04.2004 № 155; ч. 2 ст. 9 Закона N 323-ФЗ) и страховые компании (если помощь была оказана в рамках ОМС).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Следует учитывать, что для некоторых категорий граждан существует особый порядок направления для оказания ВМП (п. п. 22 - 24 Порядка) – ФМБА, военнослужащие и граждане имеющих социальный пакет.</a:t>
            </a:r>
          </a:p>
          <a:p>
            <a:pPr marL="0" indent="0">
              <a:buNone/>
            </a:pPr>
            <a:endParaRPr lang="ru-RU" sz="1100" b="1" i="1" dirty="0"/>
          </a:p>
          <a:p>
            <a:pPr marL="0" indent="0">
              <a:buNone/>
            </a:pPr>
            <a:r>
              <a:rPr lang="ru-RU" sz="1100" b="1" i="1" dirty="0"/>
              <a:t>Полезная информация по вопросу</a:t>
            </a:r>
          </a:p>
          <a:p>
            <a:pPr marL="0" indent="0">
              <a:buNone/>
            </a:pPr>
            <a:r>
              <a:rPr lang="ru-RU" sz="1100" b="1" i="1" dirty="0"/>
              <a:t>Официальный сайт Министерства здравоохранения Российской Федерации - www.rosminzdrav.ru</a:t>
            </a:r>
          </a:p>
          <a:p>
            <a:pPr marL="0" indent="0">
              <a:buNone/>
            </a:pPr>
            <a:r>
              <a:rPr lang="ru-RU" sz="1100" b="1" i="1" dirty="0"/>
              <a:t>Портал ВМП Министерства здравоохранения Российской Федерации - talon.rosminzdrav.ru</a:t>
            </a:r>
          </a:p>
          <a:p>
            <a:pPr marL="0" indent="0">
              <a:buNone/>
            </a:pP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138743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1" y="0"/>
            <a:ext cx="9272341" cy="5163574"/>
          </a:xfrm>
        </p:spPr>
      </p:pic>
    </p:spTree>
    <p:extLst>
      <p:ext uri="{BB962C8B-B14F-4D97-AF65-F5344CB8AC3E}">
        <p14:creationId xmlns:p14="http://schemas.microsoft.com/office/powerpoint/2010/main" val="71667673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-ВС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Презентация-ВСП</Template>
  <TotalTime>277</TotalTime>
  <Words>819</Words>
  <Application>Microsoft Office PowerPoint</Application>
  <PresentationFormat>Экран (16:9)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Презентация-ВСП</vt:lpstr>
      <vt:lpstr>Оказание высокотехнологичной медицинской помощи  в 2016 году</vt:lpstr>
      <vt:lpstr>Перечень нормативно-правовых актов (актуально на 17-06-16)</vt:lpstr>
      <vt:lpstr>Перечень нормативно-правовых актов (актуально на 17-06-16)</vt:lpstr>
      <vt:lpstr>КАК ПОЛУЧИТЬ ВЫСОКОТЕХНОЛОГИЧНУЮ МЕДИЦИНСКУЮ ПОМОЩЬ? ("Электронный журнал "Азбука права", 10.06.2016)</vt:lpstr>
      <vt:lpstr>КАК ПОЛУЧИТЬ ВЫСОКОТЕХНОЛОГИЧНУЮ МЕДИЦИНСКУЮ ПОМОЩЬ? ("Электронный журнал "Азбука права", 10.06.2016)</vt:lpstr>
      <vt:lpstr>КАК ПОЛУЧИТЬ ВЫСОКОТЕХНОЛОГИЧНУЮ МЕДИЦИНСКУЮ ПОМОЩЬ? ("Электронный журнал "Азбука права", 10.06.2016)</vt:lpstr>
      <vt:lpstr>КАК ПОЛУЧИТЬ ВЫСОКОТЕХНОЛОГИЧНУЮ МЕДИЦИНСКУЮ ПОМОЩЬ? ("Электронный журнал "Азбука права", 10.06.2016)</vt:lpstr>
      <vt:lpstr>КАК ПОЛУЧИТЬ ВЫСОКОТЕХНОЛОГИЧНУЮ МЕДИЦИНСКУЮ ПОМОЩЬ? ("Электронный журнал "Азбука права", 10.06.2016)</vt:lpstr>
      <vt:lpstr>Презентация PowerPoint</vt:lpstr>
      <vt:lpstr>ЧТО ДЕЛАТЬ, ЕСЛИ ВРАЧ ОТКАЗЫВАЕТСЯ НАПРАВЛЯТЬ ПАЦИЕНТА ДЛЯ ПОЛУЧЕНИЯ ВЫСОКОТЕХНОЛОГИЧНОЙ МЕДИЦИНСКОЙ ПОМОЩИ? ("Электронный журнал "Азбука права", 10.06.2016)</vt:lpstr>
      <vt:lpstr>ЧТО ДЕЛАТЬ, ЕСЛИ ВРАЧ ОТКАЗЫВАЕТСЯ НАПРАВЛЯТЬ ПАЦИЕНТА ДЛЯ ПОЛУЧЕНИЯ ВЫСОКОТЕХНОЛОГИЧНОЙ МЕДИЦИНСКОЙ ПОМОЩИ? ("Электронный журнал "Азбука права", 10.06.2016)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User-</dc:creator>
  <cp:lastModifiedBy>Yuri Zhulev</cp:lastModifiedBy>
  <cp:revision>38</cp:revision>
  <dcterms:created xsi:type="dcterms:W3CDTF">2016-05-21T18:14:32Z</dcterms:created>
  <dcterms:modified xsi:type="dcterms:W3CDTF">2016-06-15T20:33:56Z</dcterms:modified>
</cp:coreProperties>
</file>