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4F917B-FECB-4384-887C-5FEE072FCA7A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3518BC-B232-416F-BE5E-8F19628137AB}">
      <dgm:prSet phldrT="[Текст]"/>
      <dgm:spPr/>
      <dgm:t>
        <a:bodyPr/>
        <a:lstStyle/>
        <a:p>
          <a:r>
            <a:rPr lang="ru-RU" dirty="0"/>
            <a:t>Раздел </a:t>
          </a:r>
          <a:r>
            <a:rPr lang="en-US" dirty="0"/>
            <a:t>I</a:t>
          </a:r>
          <a:endParaRPr lang="ru-RU" dirty="0"/>
        </a:p>
      </dgm:t>
    </dgm:pt>
    <dgm:pt modelId="{F29009F4-4592-4117-A9B4-7D82521F3960}" type="parTrans" cxnId="{B152AA8A-2048-4CA0-ADC2-3C548C335F08}">
      <dgm:prSet/>
      <dgm:spPr/>
      <dgm:t>
        <a:bodyPr/>
        <a:lstStyle/>
        <a:p>
          <a:endParaRPr lang="ru-RU"/>
        </a:p>
      </dgm:t>
    </dgm:pt>
    <dgm:pt modelId="{8D337AF7-EC26-4760-8D33-46945C925A60}" type="sibTrans" cxnId="{B152AA8A-2048-4CA0-ADC2-3C548C335F08}">
      <dgm:prSet/>
      <dgm:spPr/>
      <dgm:t>
        <a:bodyPr/>
        <a:lstStyle/>
        <a:p>
          <a:endParaRPr lang="ru-RU"/>
        </a:p>
      </dgm:t>
    </dgm:pt>
    <dgm:pt modelId="{99E0A928-6E76-44A3-BCFE-9008ADA29A09}">
      <dgm:prSet phldrT="[Текст]"/>
      <dgm:spPr/>
      <dgm:t>
        <a:bodyPr/>
        <a:lstStyle/>
        <a:p>
          <a:r>
            <a:rPr lang="ru-RU" dirty="0"/>
            <a:t>Стационар, где оказывают ВМП</a:t>
          </a:r>
        </a:p>
      </dgm:t>
    </dgm:pt>
    <dgm:pt modelId="{8F77A425-211E-49F2-93D5-27DEB23FAA5B}" type="parTrans" cxnId="{D53C34B5-8525-4135-BB02-EE46C426CA84}">
      <dgm:prSet/>
      <dgm:spPr/>
      <dgm:t>
        <a:bodyPr/>
        <a:lstStyle/>
        <a:p>
          <a:endParaRPr lang="ru-RU"/>
        </a:p>
      </dgm:t>
    </dgm:pt>
    <dgm:pt modelId="{CCB6154D-4C08-46FC-BC9E-36BB16A2F938}" type="sibTrans" cxnId="{D53C34B5-8525-4135-BB02-EE46C426CA84}">
      <dgm:prSet/>
      <dgm:spPr/>
      <dgm:t>
        <a:bodyPr/>
        <a:lstStyle/>
        <a:p>
          <a:endParaRPr lang="ru-RU"/>
        </a:p>
      </dgm:t>
    </dgm:pt>
    <dgm:pt modelId="{C0F36BDE-C7ED-49AD-88DB-75105D298C16}">
      <dgm:prSet phldrT="[Текст]"/>
      <dgm:spPr/>
      <dgm:t>
        <a:bodyPr/>
        <a:lstStyle/>
        <a:p>
          <a:r>
            <a:rPr lang="ru-RU" dirty="0"/>
            <a:t>Талон на ВМП</a:t>
          </a:r>
        </a:p>
      </dgm:t>
    </dgm:pt>
    <dgm:pt modelId="{69BED3F8-AAD0-4232-8495-429EFEAC74A3}" type="parTrans" cxnId="{F21A1E20-016C-4BF7-A15D-54F9A00CC80E}">
      <dgm:prSet/>
      <dgm:spPr/>
      <dgm:t>
        <a:bodyPr/>
        <a:lstStyle/>
        <a:p>
          <a:endParaRPr lang="ru-RU"/>
        </a:p>
      </dgm:t>
    </dgm:pt>
    <dgm:pt modelId="{060881CF-C76E-4EDC-A91B-5195457A34CA}" type="sibTrans" cxnId="{F21A1E20-016C-4BF7-A15D-54F9A00CC80E}">
      <dgm:prSet/>
      <dgm:spPr/>
      <dgm:t>
        <a:bodyPr/>
        <a:lstStyle/>
        <a:p>
          <a:endParaRPr lang="ru-RU"/>
        </a:p>
      </dgm:t>
    </dgm:pt>
    <dgm:pt modelId="{500F6459-A0F4-41BE-B39E-ED953CC129D8}">
      <dgm:prSet phldrT="[Текст]"/>
      <dgm:spPr/>
      <dgm:t>
        <a:bodyPr/>
        <a:lstStyle/>
        <a:p>
          <a:r>
            <a:rPr lang="ru-RU" dirty="0"/>
            <a:t>Раздел </a:t>
          </a:r>
          <a:r>
            <a:rPr lang="en-US" dirty="0"/>
            <a:t>II</a:t>
          </a:r>
          <a:endParaRPr lang="ru-RU" dirty="0"/>
        </a:p>
      </dgm:t>
    </dgm:pt>
    <dgm:pt modelId="{62180AEB-008D-4275-AAB7-578C4DBEB3A4}" type="parTrans" cxnId="{BDDE486B-2F08-4088-9F8E-0F7D41D5F251}">
      <dgm:prSet/>
      <dgm:spPr/>
      <dgm:t>
        <a:bodyPr/>
        <a:lstStyle/>
        <a:p>
          <a:endParaRPr lang="ru-RU"/>
        </a:p>
      </dgm:t>
    </dgm:pt>
    <dgm:pt modelId="{F2912F10-9128-4BB5-BC97-7FA6E43A5FE2}" type="sibTrans" cxnId="{BDDE486B-2F08-4088-9F8E-0F7D41D5F251}">
      <dgm:prSet/>
      <dgm:spPr/>
      <dgm:t>
        <a:bodyPr/>
        <a:lstStyle/>
        <a:p>
          <a:endParaRPr lang="ru-RU"/>
        </a:p>
      </dgm:t>
    </dgm:pt>
    <dgm:pt modelId="{94B3C06C-229B-4F53-A638-B40B80B3B243}">
      <dgm:prSet phldrT="[Текст]"/>
      <dgm:spPr/>
      <dgm:t>
        <a:bodyPr/>
        <a:lstStyle/>
        <a:p>
          <a:r>
            <a:rPr lang="ru-RU" dirty="0"/>
            <a:t>МЗ региона</a:t>
          </a:r>
        </a:p>
      </dgm:t>
    </dgm:pt>
    <dgm:pt modelId="{F9ECA9C5-B27E-4960-A2E4-44C6FB211C8B}" type="parTrans" cxnId="{00B1D915-32FC-4072-9B86-A91C8B6822FF}">
      <dgm:prSet/>
      <dgm:spPr/>
      <dgm:t>
        <a:bodyPr/>
        <a:lstStyle/>
        <a:p>
          <a:endParaRPr lang="ru-RU"/>
        </a:p>
      </dgm:t>
    </dgm:pt>
    <dgm:pt modelId="{E07E5C2D-0B20-49A2-8DF6-CF85E8B67E78}" type="sibTrans" cxnId="{00B1D915-32FC-4072-9B86-A91C8B6822FF}">
      <dgm:prSet/>
      <dgm:spPr/>
      <dgm:t>
        <a:bodyPr/>
        <a:lstStyle/>
        <a:p>
          <a:endParaRPr lang="ru-RU"/>
        </a:p>
      </dgm:t>
    </dgm:pt>
    <dgm:pt modelId="{8D220698-EE41-4B67-9F7E-7DEEEEC13A15}">
      <dgm:prSet phldrT="[Текст]"/>
      <dgm:spPr/>
      <dgm:t>
        <a:bodyPr/>
        <a:lstStyle/>
        <a:p>
          <a:r>
            <a:rPr lang="ru-RU" dirty="0"/>
            <a:t>Комиссия по отбору пациентов на ВМП</a:t>
          </a:r>
        </a:p>
      </dgm:t>
    </dgm:pt>
    <dgm:pt modelId="{182A2574-4F06-4568-8B92-B4D586CA9A0A}" type="parTrans" cxnId="{08D2AD13-D1D2-4A72-8B9D-7AAC77658086}">
      <dgm:prSet/>
      <dgm:spPr/>
      <dgm:t>
        <a:bodyPr/>
        <a:lstStyle/>
        <a:p>
          <a:endParaRPr lang="ru-RU"/>
        </a:p>
      </dgm:t>
    </dgm:pt>
    <dgm:pt modelId="{2C824BB0-3478-48EA-BAD0-5287672983E4}" type="sibTrans" cxnId="{08D2AD13-D1D2-4A72-8B9D-7AAC77658086}">
      <dgm:prSet/>
      <dgm:spPr/>
      <dgm:t>
        <a:bodyPr/>
        <a:lstStyle/>
        <a:p>
          <a:endParaRPr lang="ru-RU"/>
        </a:p>
      </dgm:t>
    </dgm:pt>
    <dgm:pt modelId="{ABE06569-E44A-41E0-9F0C-F1A50612BF0C}" type="pres">
      <dgm:prSet presAssocID="{D64F917B-FECB-4384-887C-5FEE072FCA7A}" presName="Name0" presStyleCnt="0">
        <dgm:presLayoutVars>
          <dgm:dir/>
          <dgm:animLvl val="lvl"/>
          <dgm:resizeHandles val="exact"/>
        </dgm:presLayoutVars>
      </dgm:prSet>
      <dgm:spPr/>
    </dgm:pt>
    <dgm:pt modelId="{D24A6EF9-35CE-48EE-9039-DE2337095828}" type="pres">
      <dgm:prSet presAssocID="{743518BC-B232-416F-BE5E-8F19628137AB}" presName="vertFlow" presStyleCnt="0"/>
      <dgm:spPr/>
    </dgm:pt>
    <dgm:pt modelId="{989A22E2-B6D3-40AF-B193-D7B5CE4F89FA}" type="pres">
      <dgm:prSet presAssocID="{743518BC-B232-416F-BE5E-8F19628137AB}" presName="header" presStyleLbl="node1" presStyleIdx="0" presStyleCnt="2"/>
      <dgm:spPr/>
    </dgm:pt>
    <dgm:pt modelId="{728F1F4E-34DF-4E6E-AD85-747D12370256}" type="pres">
      <dgm:prSet presAssocID="{8F77A425-211E-49F2-93D5-27DEB23FAA5B}" presName="parTrans" presStyleLbl="sibTrans2D1" presStyleIdx="0" presStyleCnt="4"/>
      <dgm:spPr/>
    </dgm:pt>
    <dgm:pt modelId="{ED5E4382-B460-4EC1-A607-9028878CFD1E}" type="pres">
      <dgm:prSet presAssocID="{99E0A928-6E76-44A3-BCFE-9008ADA29A09}" presName="child" presStyleLbl="alignAccFollowNode1" presStyleIdx="0" presStyleCnt="4">
        <dgm:presLayoutVars>
          <dgm:chMax val="0"/>
          <dgm:bulletEnabled val="1"/>
        </dgm:presLayoutVars>
      </dgm:prSet>
      <dgm:spPr/>
    </dgm:pt>
    <dgm:pt modelId="{D0F1DD62-3088-44AA-8A8E-42C36080CD59}" type="pres">
      <dgm:prSet presAssocID="{CCB6154D-4C08-46FC-BC9E-36BB16A2F938}" presName="sibTrans" presStyleLbl="sibTrans2D1" presStyleIdx="1" presStyleCnt="4"/>
      <dgm:spPr/>
    </dgm:pt>
    <dgm:pt modelId="{9B1936EE-2D3C-43ED-B72B-19BCDDAFF54B}" type="pres">
      <dgm:prSet presAssocID="{C0F36BDE-C7ED-49AD-88DB-75105D298C16}" presName="child" presStyleLbl="alignAccFollowNode1" presStyleIdx="1" presStyleCnt="4">
        <dgm:presLayoutVars>
          <dgm:chMax val="0"/>
          <dgm:bulletEnabled val="1"/>
        </dgm:presLayoutVars>
      </dgm:prSet>
      <dgm:spPr/>
    </dgm:pt>
    <dgm:pt modelId="{678DDB3B-A39A-47AC-9BD9-0221237ED5FE}" type="pres">
      <dgm:prSet presAssocID="{743518BC-B232-416F-BE5E-8F19628137AB}" presName="hSp" presStyleCnt="0"/>
      <dgm:spPr/>
    </dgm:pt>
    <dgm:pt modelId="{D249C19D-E459-4886-9722-605EDF95CBF4}" type="pres">
      <dgm:prSet presAssocID="{500F6459-A0F4-41BE-B39E-ED953CC129D8}" presName="vertFlow" presStyleCnt="0"/>
      <dgm:spPr/>
    </dgm:pt>
    <dgm:pt modelId="{41BF750C-7CDE-4012-80B4-4D3D76F8D1ED}" type="pres">
      <dgm:prSet presAssocID="{500F6459-A0F4-41BE-B39E-ED953CC129D8}" presName="header" presStyleLbl="node1" presStyleIdx="1" presStyleCnt="2"/>
      <dgm:spPr/>
    </dgm:pt>
    <dgm:pt modelId="{1C11DB64-8EFF-44FE-9150-D8A78F2F7939}" type="pres">
      <dgm:prSet presAssocID="{F9ECA9C5-B27E-4960-A2E4-44C6FB211C8B}" presName="parTrans" presStyleLbl="sibTrans2D1" presStyleIdx="2" presStyleCnt="4"/>
      <dgm:spPr/>
    </dgm:pt>
    <dgm:pt modelId="{F020EA10-8482-4089-958A-89180C664391}" type="pres">
      <dgm:prSet presAssocID="{94B3C06C-229B-4F53-A638-B40B80B3B243}" presName="child" presStyleLbl="alignAccFollowNode1" presStyleIdx="2" presStyleCnt="4">
        <dgm:presLayoutVars>
          <dgm:chMax val="0"/>
          <dgm:bulletEnabled val="1"/>
        </dgm:presLayoutVars>
      </dgm:prSet>
      <dgm:spPr/>
    </dgm:pt>
    <dgm:pt modelId="{D670E698-7651-41D2-A0DD-294873610F1F}" type="pres">
      <dgm:prSet presAssocID="{E07E5C2D-0B20-49A2-8DF6-CF85E8B67E78}" presName="sibTrans" presStyleLbl="sibTrans2D1" presStyleIdx="3" presStyleCnt="4"/>
      <dgm:spPr/>
    </dgm:pt>
    <dgm:pt modelId="{9E16BAE3-2A29-414C-B773-865AEA299687}" type="pres">
      <dgm:prSet presAssocID="{8D220698-EE41-4B67-9F7E-7DEEEEC13A15}" presName="child" presStyleLbl="alignAccFollowNode1" presStyleIdx="3" presStyleCnt="4">
        <dgm:presLayoutVars>
          <dgm:chMax val="0"/>
          <dgm:bulletEnabled val="1"/>
        </dgm:presLayoutVars>
      </dgm:prSet>
      <dgm:spPr/>
    </dgm:pt>
  </dgm:ptLst>
  <dgm:cxnLst>
    <dgm:cxn modelId="{B152AA8A-2048-4CA0-ADC2-3C548C335F08}" srcId="{D64F917B-FECB-4384-887C-5FEE072FCA7A}" destId="{743518BC-B232-416F-BE5E-8F19628137AB}" srcOrd="0" destOrd="0" parTransId="{F29009F4-4592-4117-A9B4-7D82521F3960}" sibTransId="{8D337AF7-EC26-4760-8D33-46945C925A60}"/>
    <dgm:cxn modelId="{2DEF313D-931D-4192-9E5E-F56C27DC1C9B}" type="presOf" srcId="{CCB6154D-4C08-46FC-BC9E-36BB16A2F938}" destId="{D0F1DD62-3088-44AA-8A8E-42C36080CD59}" srcOrd="0" destOrd="0" presId="urn:microsoft.com/office/officeart/2005/8/layout/lProcess1"/>
    <dgm:cxn modelId="{D8E35D13-BE0B-4BC3-9D26-1B8EC2698AA3}" type="presOf" srcId="{743518BC-B232-416F-BE5E-8F19628137AB}" destId="{989A22E2-B6D3-40AF-B193-D7B5CE4F89FA}" srcOrd="0" destOrd="0" presId="urn:microsoft.com/office/officeart/2005/8/layout/lProcess1"/>
    <dgm:cxn modelId="{848D6E77-4FFB-4558-A2FB-A2650BA392C1}" type="presOf" srcId="{D64F917B-FECB-4384-887C-5FEE072FCA7A}" destId="{ABE06569-E44A-41E0-9F0C-F1A50612BF0C}" srcOrd="0" destOrd="0" presId="urn:microsoft.com/office/officeart/2005/8/layout/lProcess1"/>
    <dgm:cxn modelId="{68CFBEBA-1ACF-47C6-AE02-962CB98140F2}" type="presOf" srcId="{99E0A928-6E76-44A3-BCFE-9008ADA29A09}" destId="{ED5E4382-B460-4EC1-A607-9028878CFD1E}" srcOrd="0" destOrd="0" presId="urn:microsoft.com/office/officeart/2005/8/layout/lProcess1"/>
    <dgm:cxn modelId="{B2BEFFA1-98F3-4D11-8753-DAF380511BB6}" type="presOf" srcId="{94B3C06C-229B-4F53-A638-B40B80B3B243}" destId="{F020EA10-8482-4089-958A-89180C664391}" srcOrd="0" destOrd="0" presId="urn:microsoft.com/office/officeart/2005/8/layout/lProcess1"/>
    <dgm:cxn modelId="{08D2AD13-D1D2-4A72-8B9D-7AAC77658086}" srcId="{500F6459-A0F4-41BE-B39E-ED953CC129D8}" destId="{8D220698-EE41-4B67-9F7E-7DEEEEC13A15}" srcOrd="1" destOrd="0" parTransId="{182A2574-4F06-4568-8B92-B4D586CA9A0A}" sibTransId="{2C824BB0-3478-48EA-BAD0-5287672983E4}"/>
    <dgm:cxn modelId="{3D265286-11D8-4B4E-8AB1-589B972A37BE}" type="presOf" srcId="{F9ECA9C5-B27E-4960-A2E4-44C6FB211C8B}" destId="{1C11DB64-8EFF-44FE-9150-D8A78F2F7939}" srcOrd="0" destOrd="0" presId="urn:microsoft.com/office/officeart/2005/8/layout/lProcess1"/>
    <dgm:cxn modelId="{BDDE486B-2F08-4088-9F8E-0F7D41D5F251}" srcId="{D64F917B-FECB-4384-887C-5FEE072FCA7A}" destId="{500F6459-A0F4-41BE-B39E-ED953CC129D8}" srcOrd="1" destOrd="0" parTransId="{62180AEB-008D-4275-AAB7-578C4DBEB3A4}" sibTransId="{F2912F10-9128-4BB5-BC97-7FA6E43A5FE2}"/>
    <dgm:cxn modelId="{F21A1E20-016C-4BF7-A15D-54F9A00CC80E}" srcId="{743518BC-B232-416F-BE5E-8F19628137AB}" destId="{C0F36BDE-C7ED-49AD-88DB-75105D298C16}" srcOrd="1" destOrd="0" parTransId="{69BED3F8-AAD0-4232-8495-429EFEAC74A3}" sibTransId="{060881CF-C76E-4EDC-A91B-5195457A34CA}"/>
    <dgm:cxn modelId="{39685821-EE96-4646-97B7-EDF3DFD31F17}" type="presOf" srcId="{E07E5C2D-0B20-49A2-8DF6-CF85E8B67E78}" destId="{D670E698-7651-41D2-A0DD-294873610F1F}" srcOrd="0" destOrd="0" presId="urn:microsoft.com/office/officeart/2005/8/layout/lProcess1"/>
    <dgm:cxn modelId="{D53C34B5-8525-4135-BB02-EE46C426CA84}" srcId="{743518BC-B232-416F-BE5E-8F19628137AB}" destId="{99E0A928-6E76-44A3-BCFE-9008ADA29A09}" srcOrd="0" destOrd="0" parTransId="{8F77A425-211E-49F2-93D5-27DEB23FAA5B}" sibTransId="{CCB6154D-4C08-46FC-BC9E-36BB16A2F938}"/>
    <dgm:cxn modelId="{CA37364D-DDFE-4FCA-9474-93AA14ED352C}" type="presOf" srcId="{500F6459-A0F4-41BE-B39E-ED953CC129D8}" destId="{41BF750C-7CDE-4012-80B4-4D3D76F8D1ED}" srcOrd="0" destOrd="0" presId="urn:microsoft.com/office/officeart/2005/8/layout/lProcess1"/>
    <dgm:cxn modelId="{79FB5859-309D-4289-A026-0000356E704B}" type="presOf" srcId="{8D220698-EE41-4B67-9F7E-7DEEEEC13A15}" destId="{9E16BAE3-2A29-414C-B773-865AEA299687}" srcOrd="0" destOrd="0" presId="urn:microsoft.com/office/officeart/2005/8/layout/lProcess1"/>
    <dgm:cxn modelId="{00B1D915-32FC-4072-9B86-A91C8B6822FF}" srcId="{500F6459-A0F4-41BE-B39E-ED953CC129D8}" destId="{94B3C06C-229B-4F53-A638-B40B80B3B243}" srcOrd="0" destOrd="0" parTransId="{F9ECA9C5-B27E-4960-A2E4-44C6FB211C8B}" sibTransId="{E07E5C2D-0B20-49A2-8DF6-CF85E8B67E78}"/>
    <dgm:cxn modelId="{FF10EFD5-A078-43F1-A7F8-D8CA233281B1}" type="presOf" srcId="{8F77A425-211E-49F2-93D5-27DEB23FAA5B}" destId="{728F1F4E-34DF-4E6E-AD85-747D12370256}" srcOrd="0" destOrd="0" presId="urn:microsoft.com/office/officeart/2005/8/layout/lProcess1"/>
    <dgm:cxn modelId="{23B616ED-0667-417D-BE9B-B2F8F4B13953}" type="presOf" srcId="{C0F36BDE-C7ED-49AD-88DB-75105D298C16}" destId="{9B1936EE-2D3C-43ED-B72B-19BCDDAFF54B}" srcOrd="0" destOrd="0" presId="urn:microsoft.com/office/officeart/2005/8/layout/lProcess1"/>
    <dgm:cxn modelId="{6B0E681D-F5A2-4ADB-8C2A-73BA1B8D78CB}" type="presParOf" srcId="{ABE06569-E44A-41E0-9F0C-F1A50612BF0C}" destId="{D24A6EF9-35CE-48EE-9039-DE2337095828}" srcOrd="0" destOrd="0" presId="urn:microsoft.com/office/officeart/2005/8/layout/lProcess1"/>
    <dgm:cxn modelId="{2BD2A4EB-B594-471E-BE6F-79BB39C91F1E}" type="presParOf" srcId="{D24A6EF9-35CE-48EE-9039-DE2337095828}" destId="{989A22E2-B6D3-40AF-B193-D7B5CE4F89FA}" srcOrd="0" destOrd="0" presId="urn:microsoft.com/office/officeart/2005/8/layout/lProcess1"/>
    <dgm:cxn modelId="{8AD712CA-8B58-48C5-A1F9-440604D6FF10}" type="presParOf" srcId="{D24A6EF9-35CE-48EE-9039-DE2337095828}" destId="{728F1F4E-34DF-4E6E-AD85-747D12370256}" srcOrd="1" destOrd="0" presId="urn:microsoft.com/office/officeart/2005/8/layout/lProcess1"/>
    <dgm:cxn modelId="{1A87B6C6-A3D6-4DD0-9CCB-784FF068F8C0}" type="presParOf" srcId="{D24A6EF9-35CE-48EE-9039-DE2337095828}" destId="{ED5E4382-B460-4EC1-A607-9028878CFD1E}" srcOrd="2" destOrd="0" presId="urn:microsoft.com/office/officeart/2005/8/layout/lProcess1"/>
    <dgm:cxn modelId="{6FB7F3F8-3863-4215-89F8-DA56F6D35849}" type="presParOf" srcId="{D24A6EF9-35CE-48EE-9039-DE2337095828}" destId="{D0F1DD62-3088-44AA-8A8E-42C36080CD59}" srcOrd="3" destOrd="0" presId="urn:microsoft.com/office/officeart/2005/8/layout/lProcess1"/>
    <dgm:cxn modelId="{4240600E-EC8B-4E94-85B4-6EA71BFA78CD}" type="presParOf" srcId="{D24A6EF9-35CE-48EE-9039-DE2337095828}" destId="{9B1936EE-2D3C-43ED-B72B-19BCDDAFF54B}" srcOrd="4" destOrd="0" presId="urn:microsoft.com/office/officeart/2005/8/layout/lProcess1"/>
    <dgm:cxn modelId="{9F1E8C6E-EA7E-4AED-83AD-E2851A4A4784}" type="presParOf" srcId="{ABE06569-E44A-41E0-9F0C-F1A50612BF0C}" destId="{678DDB3B-A39A-47AC-9BD9-0221237ED5FE}" srcOrd="1" destOrd="0" presId="urn:microsoft.com/office/officeart/2005/8/layout/lProcess1"/>
    <dgm:cxn modelId="{4662B1B8-8D1D-4CBC-BB4E-74C933119FBD}" type="presParOf" srcId="{ABE06569-E44A-41E0-9F0C-F1A50612BF0C}" destId="{D249C19D-E459-4886-9722-605EDF95CBF4}" srcOrd="2" destOrd="0" presId="urn:microsoft.com/office/officeart/2005/8/layout/lProcess1"/>
    <dgm:cxn modelId="{1ADE0ECE-DAA7-468D-916D-E37F01FEFEFC}" type="presParOf" srcId="{D249C19D-E459-4886-9722-605EDF95CBF4}" destId="{41BF750C-7CDE-4012-80B4-4D3D76F8D1ED}" srcOrd="0" destOrd="0" presId="urn:microsoft.com/office/officeart/2005/8/layout/lProcess1"/>
    <dgm:cxn modelId="{71A6E2C4-6223-418B-9463-86AA426B8160}" type="presParOf" srcId="{D249C19D-E459-4886-9722-605EDF95CBF4}" destId="{1C11DB64-8EFF-44FE-9150-D8A78F2F7939}" srcOrd="1" destOrd="0" presId="urn:microsoft.com/office/officeart/2005/8/layout/lProcess1"/>
    <dgm:cxn modelId="{902083B4-1E8D-4BE0-ABBB-D26AF00CCDFE}" type="presParOf" srcId="{D249C19D-E459-4886-9722-605EDF95CBF4}" destId="{F020EA10-8482-4089-958A-89180C664391}" srcOrd="2" destOrd="0" presId="urn:microsoft.com/office/officeart/2005/8/layout/lProcess1"/>
    <dgm:cxn modelId="{4FB1BB96-63E1-4D41-90E0-5B6129CB686C}" type="presParOf" srcId="{D249C19D-E459-4886-9722-605EDF95CBF4}" destId="{D670E698-7651-41D2-A0DD-294873610F1F}" srcOrd="3" destOrd="0" presId="urn:microsoft.com/office/officeart/2005/8/layout/lProcess1"/>
    <dgm:cxn modelId="{439C14FC-4A77-4F31-8F46-007C52C3EA78}" type="presParOf" srcId="{D249C19D-E459-4886-9722-605EDF95CBF4}" destId="{9E16BAE3-2A29-414C-B773-865AEA299687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A22E2-B6D3-40AF-B193-D7B5CE4F89FA}">
      <dsp:nvSpPr>
        <dsp:cNvPr id="0" name=""/>
        <dsp:cNvSpPr/>
      </dsp:nvSpPr>
      <dsp:spPr>
        <a:xfrm>
          <a:off x="949306" y="842"/>
          <a:ext cx="1961395" cy="4903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Раздел </a:t>
          </a:r>
          <a:r>
            <a:rPr lang="en-US" sz="2700" kern="1200" dirty="0"/>
            <a:t>I</a:t>
          </a:r>
          <a:endParaRPr lang="ru-RU" sz="2700" kern="1200" dirty="0"/>
        </a:p>
      </dsp:txBody>
      <dsp:txXfrm>
        <a:off x="963668" y="15204"/>
        <a:ext cx="1932671" cy="461624"/>
      </dsp:txXfrm>
    </dsp:sp>
    <dsp:sp modelId="{728F1F4E-34DF-4E6E-AD85-747D12370256}">
      <dsp:nvSpPr>
        <dsp:cNvPr id="0" name=""/>
        <dsp:cNvSpPr/>
      </dsp:nvSpPr>
      <dsp:spPr>
        <a:xfrm rot="5400000">
          <a:off x="1887098" y="534096"/>
          <a:ext cx="85811" cy="8581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5E4382-B460-4EC1-A607-9028878CFD1E}">
      <dsp:nvSpPr>
        <dsp:cNvPr id="0" name=""/>
        <dsp:cNvSpPr/>
      </dsp:nvSpPr>
      <dsp:spPr>
        <a:xfrm>
          <a:off x="949306" y="662813"/>
          <a:ext cx="1961395" cy="49034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Стационар, где оказывают ВМП</a:t>
          </a:r>
        </a:p>
      </dsp:txBody>
      <dsp:txXfrm>
        <a:off x="963668" y="677175"/>
        <a:ext cx="1932671" cy="461624"/>
      </dsp:txXfrm>
    </dsp:sp>
    <dsp:sp modelId="{D0F1DD62-3088-44AA-8A8E-42C36080CD59}">
      <dsp:nvSpPr>
        <dsp:cNvPr id="0" name=""/>
        <dsp:cNvSpPr/>
      </dsp:nvSpPr>
      <dsp:spPr>
        <a:xfrm rot="5400000">
          <a:off x="1887098" y="1196068"/>
          <a:ext cx="85811" cy="8581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1936EE-2D3C-43ED-B72B-19BCDDAFF54B}">
      <dsp:nvSpPr>
        <dsp:cNvPr id="0" name=""/>
        <dsp:cNvSpPr/>
      </dsp:nvSpPr>
      <dsp:spPr>
        <a:xfrm>
          <a:off x="949306" y="1324784"/>
          <a:ext cx="1961395" cy="49034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Талон на ВМП</a:t>
          </a:r>
        </a:p>
      </dsp:txBody>
      <dsp:txXfrm>
        <a:off x="963668" y="1339146"/>
        <a:ext cx="1932671" cy="461624"/>
      </dsp:txXfrm>
    </dsp:sp>
    <dsp:sp modelId="{41BF750C-7CDE-4012-80B4-4D3D76F8D1ED}">
      <dsp:nvSpPr>
        <dsp:cNvPr id="0" name=""/>
        <dsp:cNvSpPr/>
      </dsp:nvSpPr>
      <dsp:spPr>
        <a:xfrm>
          <a:off x="3185297" y="842"/>
          <a:ext cx="1961395" cy="4903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Раздел </a:t>
          </a:r>
          <a:r>
            <a:rPr lang="en-US" sz="2700" kern="1200" dirty="0"/>
            <a:t>II</a:t>
          </a:r>
          <a:endParaRPr lang="ru-RU" sz="2700" kern="1200" dirty="0"/>
        </a:p>
      </dsp:txBody>
      <dsp:txXfrm>
        <a:off x="3199659" y="15204"/>
        <a:ext cx="1932671" cy="461624"/>
      </dsp:txXfrm>
    </dsp:sp>
    <dsp:sp modelId="{1C11DB64-8EFF-44FE-9150-D8A78F2F7939}">
      <dsp:nvSpPr>
        <dsp:cNvPr id="0" name=""/>
        <dsp:cNvSpPr/>
      </dsp:nvSpPr>
      <dsp:spPr>
        <a:xfrm rot="5400000">
          <a:off x="4123090" y="534096"/>
          <a:ext cx="85811" cy="8581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20EA10-8482-4089-958A-89180C664391}">
      <dsp:nvSpPr>
        <dsp:cNvPr id="0" name=""/>
        <dsp:cNvSpPr/>
      </dsp:nvSpPr>
      <dsp:spPr>
        <a:xfrm>
          <a:off x="3185297" y="662813"/>
          <a:ext cx="1961395" cy="49034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МЗ региона</a:t>
          </a:r>
        </a:p>
      </dsp:txBody>
      <dsp:txXfrm>
        <a:off x="3199659" y="677175"/>
        <a:ext cx="1932671" cy="461624"/>
      </dsp:txXfrm>
    </dsp:sp>
    <dsp:sp modelId="{D670E698-7651-41D2-A0DD-294873610F1F}">
      <dsp:nvSpPr>
        <dsp:cNvPr id="0" name=""/>
        <dsp:cNvSpPr/>
      </dsp:nvSpPr>
      <dsp:spPr>
        <a:xfrm rot="5400000">
          <a:off x="4123090" y="1196068"/>
          <a:ext cx="85811" cy="8581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16BAE3-2A29-414C-B773-865AEA299687}">
      <dsp:nvSpPr>
        <dsp:cNvPr id="0" name=""/>
        <dsp:cNvSpPr/>
      </dsp:nvSpPr>
      <dsp:spPr>
        <a:xfrm>
          <a:off x="3185297" y="1324784"/>
          <a:ext cx="1961395" cy="49034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Комиссия по отбору пациентов на ВМП</a:t>
          </a:r>
        </a:p>
      </dsp:txBody>
      <dsp:txXfrm>
        <a:off x="3199659" y="1339146"/>
        <a:ext cx="1932671" cy="4616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540957-41FC-425B-9EB0-BB814FDB93DF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AA8A1-6445-4BCE-AF5B-3143B7740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234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0EA3-CD1D-4FC0-A08A-3D66A28D4E15}" type="datetime1">
              <a:rPr lang="ru-RU" smtClean="0"/>
              <a:t>21.06.2016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A16F-2210-48D2-9A6B-EA1DD91351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4D09-326D-44B1-8B5C-28DA8DB9B052}" type="datetime1">
              <a:rPr lang="ru-RU" smtClean="0"/>
              <a:t>21.06.2016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A16F-2210-48D2-9A6B-EA1DD91351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C74F-34C5-4609-B0F0-DA80C8E1255F}" type="datetime1">
              <a:rPr lang="ru-RU" smtClean="0"/>
              <a:t>21.06.2016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A16F-2210-48D2-9A6B-EA1DD9135193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A361-B47D-445A-89D9-96F8C370696D}" type="datetime1">
              <a:rPr lang="ru-RU" smtClean="0"/>
              <a:t>21.06.2016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A16F-2210-48D2-9A6B-EA1DD913519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5F1C-31EA-4FBC-8D90-298B3D92D78C}" type="datetime1">
              <a:rPr lang="ru-RU" smtClean="0"/>
              <a:t>21.06.2016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A16F-2210-48D2-9A6B-EA1DD91351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4D68-0CB2-4352-A407-B116D8303E69}" type="datetime1">
              <a:rPr lang="ru-RU" smtClean="0"/>
              <a:t>21.06.2016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A16F-2210-48D2-9A6B-EA1DD913519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87C2-853A-4EBB-B539-FC2D7A59A8AB}" type="datetime1">
              <a:rPr lang="ru-RU" smtClean="0"/>
              <a:t>21.06.2016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A16F-2210-48D2-9A6B-EA1DD91351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2DF5B-1E79-4851-A206-3A2E6EE2CB86}" type="datetime1">
              <a:rPr lang="ru-RU" smtClean="0"/>
              <a:t>21.06.2016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A16F-2210-48D2-9A6B-EA1DD91351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E6F2-E06C-4DD0-BBCA-C96C767810E2}" type="datetime1">
              <a:rPr lang="ru-RU" smtClean="0"/>
              <a:t>21.06.2016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A16F-2210-48D2-9A6B-EA1DD91351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370A-FE8D-46D7-BD0D-EC3F6800647A}" type="datetime1">
              <a:rPr lang="ru-RU" smtClean="0"/>
              <a:t>21.06.2016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A16F-2210-48D2-9A6B-EA1DD9135193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17A2-39A6-4819-8B2F-BFC31A3A89E8}" type="datetime1">
              <a:rPr lang="ru-RU" smtClean="0"/>
              <a:t>21.06.2016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A16F-2210-48D2-9A6B-EA1DD913519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C8C98AC-F195-4D6E-B8C7-B8A4CA974986}" type="datetime1">
              <a:rPr lang="ru-RU" smtClean="0"/>
              <a:t>21.06.2016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533A16F-2210-48D2-9A6B-EA1DD913519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talon.rosminzdrav.r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 получить высокотехнологичную медицинскую помощь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Шаги пациента</a:t>
            </a:r>
          </a:p>
        </p:txBody>
      </p:sp>
    </p:spTree>
    <p:extLst>
      <p:ext uri="{BB962C8B-B14F-4D97-AF65-F5344CB8AC3E}">
        <p14:creationId xmlns:p14="http://schemas.microsoft.com/office/powerpoint/2010/main" val="1183355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A16F-2210-48D2-9A6B-EA1DD9135193}" type="slidenum">
              <a:rPr lang="ru-RU" smtClean="0"/>
              <a:t>10</a:t>
            </a:fld>
            <a:endParaRPr lang="ru-RU"/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251520" y="2643188"/>
            <a:ext cx="864096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70000"/>
              <a:buFont typeface="Wingdings" panose="05000000000000000000" pitchFamily="2" charset="2"/>
              <a:buChar char="q"/>
              <a:defRPr sz="2400">
                <a:solidFill>
                  <a:srgbClr val="333399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70C0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FF0000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800" b="1" dirty="0">
                <a:solidFill>
                  <a:srgbClr val="C00000"/>
                </a:solidFill>
                <a:latin typeface="Arial" panose="020B0604020202020204" pitchFamily="34" charset="0"/>
              </a:rPr>
              <a:t>ГОРЯЧАЯ </a:t>
            </a:r>
            <a:r>
              <a:rPr lang="ru-RU" altLang="ru-RU" sz="2800" b="1">
                <a:solidFill>
                  <a:srgbClr val="C00000"/>
                </a:solidFill>
                <a:latin typeface="Arial" panose="020B0604020202020204" pitchFamily="34" charset="0"/>
              </a:rPr>
              <a:t>ЛИНИЯ </a:t>
            </a:r>
            <a:br>
              <a:rPr lang="ru-RU" altLang="ru-RU" sz="2800" b="1">
                <a:solidFill>
                  <a:srgbClr val="C00000"/>
                </a:solidFill>
                <a:latin typeface="Arial" panose="020B0604020202020204" pitchFamily="34" charset="0"/>
              </a:rPr>
            </a:br>
            <a:r>
              <a:rPr lang="ru-RU" altLang="ru-RU" sz="2800" b="1">
                <a:solidFill>
                  <a:srgbClr val="C00000"/>
                </a:solidFill>
                <a:latin typeface="Arial" panose="020B0604020202020204" pitchFamily="34" charset="0"/>
              </a:rPr>
              <a:t>ПО </a:t>
            </a:r>
            <a:r>
              <a:rPr lang="ru-RU" altLang="ru-RU" sz="2800" b="1" dirty="0">
                <a:solidFill>
                  <a:srgbClr val="C00000"/>
                </a:solidFill>
                <a:latin typeface="Arial" panose="020B0604020202020204" pitchFamily="34" charset="0"/>
              </a:rPr>
              <a:t>ЗАЩИТЕ ПРАВ ПАЦИЕНТОВ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ru-RU" altLang="ru-RU" sz="28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800" b="1" dirty="0">
                <a:solidFill>
                  <a:srgbClr val="C00000"/>
                </a:solidFill>
                <a:latin typeface="Arial" panose="020B0604020202020204" pitchFamily="34" charset="0"/>
              </a:rPr>
              <a:t>8-800-500-99-43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ru-RU" altLang="ru-RU" sz="2800" b="1" i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800" b="1" i="1" dirty="0">
                <a:solidFill>
                  <a:srgbClr val="C00000"/>
                </a:solidFill>
                <a:latin typeface="Arial" panose="020B0604020202020204" pitchFamily="34" charset="0"/>
              </a:rPr>
              <a:t>звонок бесплатный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1763713" y="1563688"/>
            <a:ext cx="56880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70000"/>
              <a:buFont typeface="Wingdings" panose="05000000000000000000" pitchFamily="2" charset="2"/>
              <a:buChar char="q"/>
              <a:defRPr sz="2400">
                <a:solidFill>
                  <a:srgbClr val="333399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70C0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FF0000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800" b="1" dirty="0">
                <a:solidFill>
                  <a:schemeClr val="tx1"/>
                </a:solidFill>
                <a:latin typeface="Arial" panose="020B060402020202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370375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3568" y="1916832"/>
            <a:ext cx="7772400" cy="1524000"/>
          </a:xfrm>
        </p:spPr>
        <p:txBody>
          <a:bodyPr>
            <a:normAutofit fontScale="90000"/>
          </a:bodyPr>
          <a:lstStyle/>
          <a:p>
            <a:r>
              <a:rPr lang="ru-RU" dirty="0"/>
              <a:t>ВМП – это новые, сложные, дорогостоящие методы лечения в стационаре**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1367365" y="764704"/>
            <a:ext cx="6417734" cy="939801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dirty="0"/>
              <a:t>Право на ВМП имеют все граждане РФ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/>
              <a:t>Главное условия ВМП – наличие медицинского показания*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520" y="6381328"/>
            <a:ext cx="30412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/>
              <a:t>* - п. 5 ст. 10, ч. 3 ст. 34 Закона от 21.11.2011 N 323-ФЗ;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15469" y="6381328"/>
            <a:ext cx="42210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/>
              <a:t>** -   п. 2 Порядка, утв. Приказом Минздрава России от 29.12.2014 N 930н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A16F-2210-48D2-9A6B-EA1DD913519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796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7876397" cy="345069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ВМП включена в Программу государственных гарантий, где перечислены конкретные виды ВМП, заболевания и методы лечения*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Независимо от места жительства пациента алгоритм получения квоты на ВМП всегда одинаков.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ВМП является бесплатной!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A16F-2210-48D2-9A6B-EA1DD9135193}" type="slidenum">
              <a:rPr lang="ru-RU" smtClean="0"/>
              <a:t>3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51520" y="6381328"/>
            <a:ext cx="64363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/>
              <a:t>* - Постановление Правительства РФ от 19.12.2015 N 1382</a:t>
            </a:r>
          </a:p>
          <a:p>
            <a:r>
              <a:rPr lang="ru-RU" sz="1000" dirty="0"/>
              <a:t>«О Программе государственных гарантий бесплатного оказания гражданам медицинской помощи на 2016 год»</a:t>
            </a:r>
          </a:p>
        </p:txBody>
      </p:sp>
    </p:spTree>
    <p:extLst>
      <p:ext uri="{BB962C8B-B14F-4D97-AF65-F5344CB8AC3E}">
        <p14:creationId xmlns:p14="http://schemas.microsoft.com/office/powerpoint/2010/main" val="2030945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7876397" cy="3450696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ru-RU" dirty="0"/>
              <a:t>Лечащий врач (в поликлинике или стационаре) определяет наличие показаний для ВМП.</a:t>
            </a:r>
          </a:p>
          <a:p>
            <a:pPr marL="457200" indent="-457200">
              <a:buAutoNum type="arabicPeriod"/>
            </a:pPr>
            <a:r>
              <a:rPr lang="ru-RU" dirty="0"/>
              <a:t>Там же проводится врачебная комиссия, которая подтверждает наличие показаний для ВМП, по результатам которой оформляется протокол и решение заносится в медкарту пациента.</a:t>
            </a:r>
          </a:p>
          <a:p>
            <a:pPr marL="457200" indent="-457200">
              <a:buAutoNum type="arabicPeriod"/>
            </a:pPr>
            <a:r>
              <a:rPr lang="ru-RU" dirty="0"/>
              <a:t>Врач оформляет направление на госпитализацию</a:t>
            </a:r>
          </a:p>
          <a:p>
            <a:pPr marL="457200" indent="-457200">
              <a:buAutoNum type="arabicPeriod"/>
            </a:pPr>
            <a:r>
              <a:rPr lang="ru-RU" dirty="0"/>
              <a:t>Документы передаются или сразу в стационар или в МЗ региона (3 дня)*</a:t>
            </a:r>
          </a:p>
          <a:p>
            <a:pPr marL="457200" indent="-457200">
              <a:buAutoNum type="arabicPeriod"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ШАГ №1: Получение направления на госпитализацию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A16F-2210-48D2-9A6B-EA1DD9135193}" type="slidenum">
              <a:rPr lang="ru-RU" smtClean="0"/>
              <a:t>4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51520" y="6381328"/>
            <a:ext cx="43268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/>
              <a:t>* -   п. 11-13 Порядка, утв. Приказом Минздрава России от 29.12.2014 N 930н</a:t>
            </a:r>
          </a:p>
        </p:txBody>
      </p:sp>
    </p:spTree>
    <p:extLst>
      <p:ext uri="{BB962C8B-B14F-4D97-AF65-F5344CB8AC3E}">
        <p14:creationId xmlns:p14="http://schemas.microsoft.com/office/powerpoint/2010/main" val="301076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7876397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От чего зависит, куда передается направление?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lv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ШАГ №2: Получение талона на ВМП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A16F-2210-48D2-9A6B-EA1DD9135193}" type="slidenum">
              <a:rPr lang="ru-RU" smtClean="0"/>
              <a:t>5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51520" y="6381328"/>
            <a:ext cx="43268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/>
              <a:t>* -   п. 17-18 Порядка, утв. Приказом Минздрава России от 29.12.2014 N 930н</a:t>
            </a: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415982508"/>
              </p:ext>
            </p:extLst>
          </p:nvPr>
        </p:nvGraphicFramePr>
        <p:xfrm>
          <a:off x="1524000" y="3717032"/>
          <a:ext cx="6096000" cy="1815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1" name="Группа 10"/>
          <p:cNvGrpSpPr/>
          <p:nvPr/>
        </p:nvGrpSpPr>
        <p:grpSpPr>
          <a:xfrm>
            <a:off x="3241318" y="3115816"/>
            <a:ext cx="2661364" cy="457200"/>
            <a:chOff x="200340" y="1142"/>
            <a:chExt cx="2661364" cy="665341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200340" y="1142"/>
              <a:ext cx="2661364" cy="66534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ru-RU" sz="2800" b="1" dirty="0"/>
                <a:t>Вид ВМП</a:t>
              </a:r>
            </a:p>
          </p:txBody>
        </p:sp>
        <p:sp>
          <p:nvSpPr>
            <p:cNvPr id="13" name="Скругленный прямоугольник 4"/>
            <p:cNvSpPr/>
            <p:nvPr/>
          </p:nvSpPr>
          <p:spPr>
            <a:xfrm>
              <a:off x="219827" y="20629"/>
              <a:ext cx="2622390" cy="6263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6990" tIns="46990" rIns="46990" bIns="46990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700" kern="1200"/>
            </a:p>
          </p:txBody>
        </p:sp>
      </p:grpSp>
      <p:sp>
        <p:nvSpPr>
          <p:cNvPr id="16" name="Стрелка вправо 15"/>
          <p:cNvSpPr/>
          <p:nvPr/>
        </p:nvSpPr>
        <p:spPr>
          <a:xfrm rot="5400000">
            <a:off x="3406069" y="3631221"/>
            <a:ext cx="85811" cy="85811"/>
          </a:xfrm>
          <a:prstGeom prst="rightArrow">
            <a:avLst>
              <a:gd name="adj1" fmla="val 667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Стрелка вправо 16"/>
          <p:cNvSpPr/>
          <p:nvPr/>
        </p:nvSpPr>
        <p:spPr>
          <a:xfrm rot="5400000">
            <a:off x="5652120" y="3631221"/>
            <a:ext cx="85811" cy="85811"/>
          </a:xfrm>
          <a:prstGeom prst="rightArrow">
            <a:avLst>
              <a:gd name="adj1" fmla="val 667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TextBox 17"/>
          <p:cNvSpPr txBox="1"/>
          <p:nvPr/>
        </p:nvSpPr>
        <p:spPr>
          <a:xfrm>
            <a:off x="251520" y="3718773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Вкл.  в базовую программу ОМС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2123728" y="4041939"/>
            <a:ext cx="28803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020272" y="3718773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НЕ вкл.  в базовую программу ОМС</a:t>
            </a:r>
          </a:p>
        </p:txBody>
      </p:sp>
      <p:cxnSp>
        <p:nvCxnSpPr>
          <p:cNvPr id="24" name="Прямая со стрелкой 23"/>
          <p:cNvCxnSpPr/>
          <p:nvPr/>
        </p:nvCxnSpPr>
        <p:spPr>
          <a:xfrm flipH="1">
            <a:off x="6732240" y="4005064"/>
            <a:ext cx="28803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Группа 29"/>
          <p:cNvGrpSpPr/>
          <p:nvPr/>
        </p:nvGrpSpPr>
        <p:grpSpPr>
          <a:xfrm>
            <a:off x="4698837" y="5674956"/>
            <a:ext cx="1961395" cy="490348"/>
            <a:chOff x="3185297" y="1324784"/>
            <a:chExt cx="1961395" cy="490348"/>
          </a:xfrm>
        </p:grpSpPr>
        <p:sp>
          <p:nvSpPr>
            <p:cNvPr id="31" name="Скругленный прямоугольник 30"/>
            <p:cNvSpPr/>
            <p:nvPr/>
          </p:nvSpPr>
          <p:spPr>
            <a:xfrm>
              <a:off x="3185297" y="1324784"/>
              <a:ext cx="1961395" cy="490348"/>
            </a:xfrm>
            <a:prstGeom prst="roundRect">
              <a:avLst>
                <a:gd name="adj" fmla="val 10000"/>
              </a:avLst>
            </a:prstGeom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Скругленный прямоугольник 4"/>
            <p:cNvSpPr/>
            <p:nvPr/>
          </p:nvSpPr>
          <p:spPr>
            <a:xfrm>
              <a:off x="3199659" y="1339146"/>
              <a:ext cx="1932671" cy="461624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/>
                <a:t>Талон на ВМП</a:t>
              </a:r>
            </a:p>
          </p:txBody>
        </p:sp>
      </p:grpSp>
      <p:sp>
        <p:nvSpPr>
          <p:cNvPr id="33" name="Стрелка вправо 32"/>
          <p:cNvSpPr/>
          <p:nvPr/>
        </p:nvSpPr>
        <p:spPr>
          <a:xfrm rot="5400000">
            <a:off x="5652120" y="5575437"/>
            <a:ext cx="85811" cy="85811"/>
          </a:xfrm>
          <a:prstGeom prst="rightArrow">
            <a:avLst>
              <a:gd name="adj1" fmla="val 667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4" name="TextBox 33"/>
          <p:cNvSpPr txBox="1"/>
          <p:nvPr/>
        </p:nvSpPr>
        <p:spPr>
          <a:xfrm>
            <a:off x="7020272" y="507589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+ 10 дней</a:t>
            </a:r>
          </a:p>
        </p:txBody>
      </p:sp>
      <p:cxnSp>
        <p:nvCxnSpPr>
          <p:cNvPr id="35" name="Прямая со стрелкой 34"/>
          <p:cNvCxnSpPr/>
          <p:nvPr/>
        </p:nvCxnSpPr>
        <p:spPr>
          <a:xfrm flipH="1">
            <a:off x="6732240" y="5300525"/>
            <a:ext cx="28803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7730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7876397" cy="3450696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dirty="0"/>
              <a:t>Медицинская организация, которая будет оказывать ВМП должна провести свою врачебную комиссию о наличии или отсутствии показаний (+7 рабочих дней)</a:t>
            </a:r>
          </a:p>
          <a:p>
            <a:pPr marL="457200" indent="-457200">
              <a:buAutoNum type="arabicPeriod"/>
            </a:pPr>
            <a:r>
              <a:rPr lang="ru-RU" dirty="0"/>
              <a:t>Выписка из протокола комиссии с указанием планируемой даты госпитализации отправляется в МЗ региона (или направляющую медицинскую организацию) (+5 рабочих дней)*</a:t>
            </a:r>
          </a:p>
          <a:p>
            <a:pPr marL="457200" indent="-457200">
              <a:buAutoNum type="arabicPeriod"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686800" cy="1252728"/>
          </a:xfrm>
        </p:spPr>
        <p:txBody>
          <a:bodyPr>
            <a:noAutofit/>
          </a:bodyPr>
          <a:lstStyle/>
          <a:p>
            <a:r>
              <a:rPr lang="ru-RU" sz="3600" dirty="0"/>
              <a:t>ШАГ №3: Получение решения медицинской организации, которая будет оказывать ВМП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A16F-2210-48D2-9A6B-EA1DD9135193}" type="slidenum">
              <a:rPr lang="ru-RU" smtClean="0"/>
              <a:t>6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51520" y="6381328"/>
            <a:ext cx="43749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/>
              <a:t>* -   п. 19-20 Порядка, утв. Приказом Минздрава России от 29.12.2014 N 930н</a:t>
            </a:r>
          </a:p>
        </p:txBody>
      </p:sp>
    </p:spTree>
    <p:extLst>
      <p:ext uri="{BB962C8B-B14F-4D97-AF65-F5344CB8AC3E}">
        <p14:creationId xmlns:p14="http://schemas.microsoft.com/office/powerpoint/2010/main" val="195155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7876397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По результатам оказания ВМП медицинские организации дают рекомендации по дальнейшему наблюдению и (или) лечению и медицинской реабилитации с оформлением соответствующих записей в медицинской документации пациента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ШАГ №4: Получение дальнейших рекомендаций стационара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A16F-2210-48D2-9A6B-EA1DD9135193}" type="slidenum">
              <a:rPr lang="ru-RU" smtClean="0"/>
              <a:t>7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51520" y="6381328"/>
            <a:ext cx="42017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/>
              <a:t>* -   п. 21 Порядка, утв. Приказом Минздрава России от 29.12.2014 N 930н</a:t>
            </a:r>
          </a:p>
        </p:txBody>
      </p:sp>
    </p:spTree>
    <p:extLst>
      <p:ext uri="{BB962C8B-B14F-4D97-AF65-F5344CB8AC3E}">
        <p14:creationId xmlns:p14="http://schemas.microsoft.com/office/powerpoint/2010/main" val="1704678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7876397" cy="3450696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ru-RU" dirty="0"/>
              <a:t>Пациент может сам не ходить по инстанциям, но…</a:t>
            </a:r>
          </a:p>
          <a:p>
            <a:pPr marL="457200" indent="-457200">
              <a:buAutoNum type="arabicPeriod"/>
            </a:pPr>
            <a:r>
              <a:rPr lang="ru-RU" dirty="0"/>
              <a:t>Талон на ВМП оформляется в специализированной информационной системе</a:t>
            </a:r>
          </a:p>
          <a:p>
            <a:pPr marL="457200" indent="-457200">
              <a:buAutoNum type="arabicPeriod"/>
            </a:pPr>
            <a:r>
              <a:rPr lang="ru-RU" dirty="0"/>
              <a:t>После получения талона его статус можно отследить на сайте МЗ РФ: </a:t>
            </a:r>
            <a:r>
              <a:rPr lang="en-US" dirty="0">
                <a:hlinkClick r:id="rId2"/>
              </a:rPr>
              <a:t>http://talon.rosminzdrav.ru/</a:t>
            </a:r>
            <a:endParaRPr lang="ru-RU" dirty="0"/>
          </a:p>
          <a:p>
            <a:pPr marL="457200" indent="-457200">
              <a:buAutoNum type="arabicPeriod"/>
            </a:pPr>
            <a:r>
              <a:rPr lang="ru-RU" dirty="0"/>
              <a:t>Телефон Справочной службы Министерства: (495) 628-44-53, 627-29-44.</a:t>
            </a:r>
          </a:p>
          <a:p>
            <a:pPr marL="457200" indent="-457200">
              <a:buAutoNum type="arabicPeriod"/>
            </a:pPr>
            <a:r>
              <a:rPr lang="ru-RU" dirty="0"/>
              <a:t>В некоторых регионах квоты на ВМП (из раздела </a:t>
            </a:r>
            <a:r>
              <a:rPr lang="en-US" dirty="0"/>
              <a:t>II</a:t>
            </a:r>
            <a:r>
              <a:rPr lang="ru-RU" dirty="0"/>
              <a:t>) можно оформить через МФЦ*</a:t>
            </a:r>
          </a:p>
          <a:p>
            <a:pPr marL="457200" indent="-457200">
              <a:buAutoNum type="arabicPeriod"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Дополнительная информация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A16F-2210-48D2-9A6B-EA1DD9135193}" type="slidenum">
              <a:rPr lang="ru-RU" smtClean="0"/>
              <a:t>8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51520" y="6381328"/>
            <a:ext cx="56076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/>
              <a:t>* -   Многофункциональные центры предоставления государственных и муниципальных услуг </a:t>
            </a:r>
          </a:p>
        </p:txBody>
      </p:sp>
    </p:spTree>
    <p:extLst>
      <p:ext uri="{BB962C8B-B14F-4D97-AF65-F5344CB8AC3E}">
        <p14:creationId xmlns:p14="http://schemas.microsoft.com/office/powerpoint/2010/main" val="3510971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7876397" cy="3450696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dirty="0"/>
              <a:t>Заявление (жалоба) на имя руководителя медицинской организации  на бездействие/отказ.</a:t>
            </a:r>
          </a:p>
          <a:p>
            <a:pPr marL="457200" indent="-457200">
              <a:buAutoNum type="arabicPeriod"/>
            </a:pPr>
            <a:r>
              <a:rPr lang="ru-RU" dirty="0"/>
              <a:t>Заявление (жалоба) в Росздравнадзор или МЗ региона.</a:t>
            </a:r>
          </a:p>
          <a:p>
            <a:pPr marL="457200" indent="-457200">
              <a:buAutoNum type="arabicPeriod"/>
            </a:pPr>
            <a:r>
              <a:rPr lang="ru-RU" dirty="0"/>
              <a:t>Обращение с страховую организацию или ТФОМС (только для видов ВМП из Раздела </a:t>
            </a:r>
            <a:r>
              <a:rPr lang="en-US" dirty="0"/>
              <a:t>I</a:t>
            </a:r>
            <a:r>
              <a:rPr lang="ru-RU" dirty="0"/>
              <a:t>).</a:t>
            </a:r>
          </a:p>
          <a:p>
            <a:pPr marL="457200" indent="-457200">
              <a:buAutoNum type="arabicPeriod"/>
            </a:pPr>
            <a:r>
              <a:rPr lang="ru-RU" dirty="0"/>
              <a:t>При условии отказа по п. 1-3 – обращение в суд.</a:t>
            </a:r>
          </a:p>
          <a:p>
            <a:pPr marL="457200" indent="-457200">
              <a:buAutoNum type="arabicPeriod"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Что делать, если вам отказываются выдавать направление на госпитализацию?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A16F-2210-48D2-9A6B-EA1DD9135193}" type="slidenum">
              <a:rPr lang="ru-RU" smtClean="0"/>
              <a:t>9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51520" y="6381328"/>
            <a:ext cx="56076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/>
              <a:t>* -   Многофункциональные центры предоставления государственных и муниципальных услуг </a:t>
            </a:r>
          </a:p>
        </p:txBody>
      </p:sp>
    </p:spTree>
    <p:extLst>
      <p:ext uri="{BB962C8B-B14F-4D97-AF65-F5344CB8AC3E}">
        <p14:creationId xmlns:p14="http://schemas.microsoft.com/office/powerpoint/2010/main" val="9865039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</TotalTime>
  <Words>568</Words>
  <Application>Microsoft Office PowerPoint</Application>
  <PresentationFormat>Экран (4:3)</PresentationFormat>
  <Paragraphs>70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Candara</vt:lpstr>
      <vt:lpstr>Symbol</vt:lpstr>
      <vt:lpstr>Волна</vt:lpstr>
      <vt:lpstr>Как получить высокотехнологичную медицинскую помощь</vt:lpstr>
      <vt:lpstr>ВМП – это новые, сложные, дорогостоящие методы лечения в стационаре**</vt:lpstr>
      <vt:lpstr>ВМП является бесплатной!</vt:lpstr>
      <vt:lpstr>ШАГ №1: Получение направления на госпитализацию</vt:lpstr>
      <vt:lpstr>ШАГ №2: Получение талона на ВМП</vt:lpstr>
      <vt:lpstr>ШАГ №3: Получение решения медицинской организации, которая будет оказывать ВМП</vt:lpstr>
      <vt:lpstr>ШАГ №4: Получение дальнейших рекомендаций стационара</vt:lpstr>
      <vt:lpstr>Дополнительная информация</vt:lpstr>
      <vt:lpstr>Что делать, если вам отказываются выдавать направление на госпитализацию?</vt:lpstr>
      <vt:lpstr>Презентация PowerPoint</vt:lpstr>
    </vt:vector>
  </TitlesOfParts>
  <Company>Bayer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получить высокотехнологичную медицинскую помощь</dc:title>
  <dc:creator>Natalia Pikovskaya</dc:creator>
  <cp:lastModifiedBy>Екатерина Перелыгина</cp:lastModifiedBy>
  <cp:revision>16</cp:revision>
  <dcterms:created xsi:type="dcterms:W3CDTF">2016-05-16T07:54:50Z</dcterms:created>
  <dcterms:modified xsi:type="dcterms:W3CDTF">2016-06-21T05:14:03Z</dcterms:modified>
</cp:coreProperties>
</file>