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58" r:id="rId3"/>
    <p:sldId id="259" r:id="rId4"/>
    <p:sldId id="265" r:id="rId5"/>
    <p:sldId id="269" r:id="rId6"/>
    <p:sldId id="266" r:id="rId7"/>
    <p:sldId id="267" r:id="rId8"/>
    <p:sldId id="268" r:id="rId9"/>
    <p:sldId id="260" r:id="rId10"/>
    <p:sldId id="262" r:id="rId11"/>
    <p:sldId id="261" r:id="rId12"/>
    <p:sldId id="263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8DF291-64E7-46CA-93BE-1C5B1B29A44D}" type="datetimeFigureOut">
              <a:rPr lang="ru-RU" smtClean="0"/>
              <a:t>19.09.2016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4EEC01-DAAB-4DE8-89B9-251F0CF970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42508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4EEC01-DAAB-4DE8-89B9-251F0CF97043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30823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828800" y="3159760"/>
            <a:ext cx="457200" cy="1034129"/>
          </a:xfrm>
          <a:prstGeom prst="rect">
            <a:avLst/>
          </a:prstGeom>
          <a:noFill/>
        </p:spPr>
        <p:txBody>
          <a:bodyPr wrap="square" lIns="0" tIns="9144" rIns="0" bIns="9144" rtlCol="0" anchor="ctr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1219200"/>
            <a:ext cx="7543800" cy="2152650"/>
          </a:xfrm>
        </p:spPr>
        <p:txBody>
          <a:bodyPr>
            <a:noAutofit/>
          </a:bodyPr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375491"/>
            <a:ext cx="6172200" cy="685800"/>
          </a:xfrm>
        </p:spPr>
        <p:txBody>
          <a:bodyPr anchor="ctr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1DC08-1A67-4AE8-BCDA-5D5C5FEDD382}" type="datetimeFigureOut">
              <a:rPr lang="ru-RU" smtClean="0"/>
              <a:t>19.09.2016</a:t>
            </a:fld>
            <a:endParaRPr lang="ru-RU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98DD94A-AC45-47AC-81DF-3F990755595A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3600" y="685801"/>
            <a:ext cx="5791200" cy="3505199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1DC08-1A67-4AE8-BCDA-5D5C5FEDD382}" type="datetimeFigureOut">
              <a:rPr lang="ru-RU" smtClean="0"/>
              <a:t>19.09.2016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DD94A-AC45-47AC-81DF-3F990755595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9600" y="609601"/>
            <a:ext cx="2133600" cy="51816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95600" y="685801"/>
            <a:ext cx="5029200" cy="45720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1DC08-1A67-4AE8-BCDA-5D5C5FEDD382}" type="datetimeFigureOut">
              <a:rPr lang="ru-RU" smtClean="0"/>
              <a:t>19.09.2016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DD94A-AC45-47AC-81DF-3F990755595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1DC08-1A67-4AE8-BCDA-5D5C5FEDD382}" type="datetimeFigureOut">
              <a:rPr lang="ru-RU" smtClean="0"/>
              <a:t>19.09.2016</a:t>
            </a:fld>
            <a:endParaRPr lang="ru-RU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98DD94A-AC45-47AC-81DF-3F990755595A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267200" y="4074497"/>
            <a:ext cx="457200" cy="101566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0" y="4267368"/>
            <a:ext cx="3733800" cy="731520"/>
          </a:xfrm>
        </p:spPr>
        <p:txBody>
          <a:bodyPr anchor="ctr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1DC08-1A67-4AE8-BCDA-5D5C5FEDD382}" type="datetimeFigureOut">
              <a:rPr lang="ru-RU" smtClean="0"/>
              <a:t>19.09.2016</a:t>
            </a:fld>
            <a:endParaRPr lang="ru-RU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98DD94A-AC45-47AC-81DF-3F990755595A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1905000"/>
            <a:ext cx="6035040" cy="2350008"/>
          </a:xfrm>
        </p:spPr>
        <p:txBody>
          <a:bodyPr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US" sz="54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1DC08-1A67-4AE8-BCDA-5D5C5FEDD382}" type="datetimeFigureOut">
              <a:rPr lang="ru-RU" smtClean="0"/>
              <a:t>19.09.2016</a:t>
            </a:fld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98DD94A-AC45-47AC-81DF-3F990755595A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344168" y="658368"/>
            <a:ext cx="3273552" cy="3429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029200" y="658368"/>
            <a:ext cx="3273552" cy="34321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4168" y="1371600"/>
            <a:ext cx="3276600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1371600"/>
            <a:ext cx="3273552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5664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8028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1DC08-1A67-4AE8-BCDA-5D5C5FEDD382}" type="datetimeFigureOut">
              <a:rPr lang="ru-RU" smtClean="0"/>
              <a:t>19.09.2016</a:t>
            </a:fld>
            <a:endParaRPr lang="ru-RU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98DD94A-AC45-47AC-81DF-3F990755595A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1DC08-1A67-4AE8-BCDA-5D5C5FEDD382}" type="datetimeFigureOut">
              <a:rPr lang="ru-RU" smtClean="0"/>
              <a:t>19.09.2016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98DD94A-AC45-47AC-81DF-3F990755595A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1DC08-1A67-4AE8-BCDA-5D5C5FEDD382}" type="datetimeFigureOut">
              <a:rPr lang="ru-RU" smtClean="0"/>
              <a:t>19.09.2016</a:t>
            </a:fld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98DD94A-AC45-47AC-81DF-3F990755595A}" type="slidenum">
              <a:rPr lang="ru-RU" smtClean="0"/>
              <a:t>‹#›</a:t>
            </a:fld>
            <a:endParaRPr lang="ru-RU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328920" y="1774588"/>
            <a:ext cx="457200" cy="123110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1"/>
            <a:ext cx="4343400" cy="3429000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685801"/>
            <a:ext cx="2590800" cy="3429000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1DC08-1A67-4AE8-BCDA-5D5C5FEDD382}" type="datetimeFigureOut">
              <a:rPr lang="ru-RU" smtClean="0"/>
              <a:t>19.09.2016</a:t>
            </a:fld>
            <a:endParaRPr lang="ru-RU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98DD94A-AC45-47AC-81DF-3F990755595A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19200" y="612775"/>
            <a:ext cx="6705600" cy="254698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3200" y="3453047"/>
            <a:ext cx="5029200" cy="72080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35352" y="3331464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1DC08-1A67-4AE8-BCDA-5D5C5FEDD382}" type="datetimeFigureOut">
              <a:rPr lang="ru-RU" smtClean="0"/>
              <a:t>19.09.2016</a:t>
            </a:fld>
            <a:endParaRPr lang="ru-RU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98DD94A-AC45-47AC-81DF-3F990755595A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19724275">
            <a:off x="1373221" y="1038440"/>
            <a:ext cx="7240620" cy="570698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17656910">
            <a:off x="-274211" y="1165875"/>
            <a:ext cx="5538472" cy="4480459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 rot="19724275">
            <a:off x="3277955" y="116854"/>
            <a:ext cx="6479362" cy="475475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240" y="4876800"/>
            <a:ext cx="75438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685801"/>
            <a:ext cx="6096000" cy="3657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547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79D1DC08-1A67-4AE8-BCDA-5D5C5FEDD382}" type="datetimeFigureOut">
              <a:rPr lang="ru-RU" smtClean="0"/>
              <a:t>19.09.2016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2960" y="6154738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" y="5842000"/>
            <a:ext cx="2133600" cy="304800"/>
          </a:xfrm>
          <a:prstGeom prst="rect">
            <a:avLst/>
          </a:prstGeom>
        </p:spPr>
        <p:txBody>
          <a:bodyPr vert="horz" lIns="91440" tIns="45720" rIns="91440" bIns="9144" rtlCol="0" anchor="b"/>
          <a:lstStyle>
            <a:lvl1pPr algn="l">
              <a:defRPr sz="16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898DD94A-AC45-47AC-81DF-3F990755595A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56032" algn="l" defTabSz="914400" rtl="0" eaLnBrk="1" latinLnBrk="0" hangingPunct="1">
        <a:spcBef>
          <a:spcPct val="20000"/>
        </a:spcBef>
        <a:spcAft>
          <a:spcPts val="0"/>
        </a:spcAft>
        <a:buSzPct val="60000"/>
        <a:buFont typeface="Wingdings" pitchFamily="2" charset="2"/>
        <a:buChar char="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400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058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6596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2402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514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8346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2800" dirty="0" smtClean="0"/>
              <a:t>РОЛЬ ПАЦИЕНТСКИХ ОРГАНИЗАЦИЙ В СТРУКТУРЕ ВЗАИМОДЕЙСТВИЯ ПРОИЗВОДИТЕЛЬ-ВРАЧ-ПАЦИЕНТ</a:t>
            </a:r>
            <a:endParaRPr lang="ru-RU" sz="2800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Степанов И.О. – Председатель ЯОООИБРС «Гефест», член общественных Советов по защите прав пациентов при ДЗ и Ф  и Управления Росздравнадзора ЯО, к.м.н.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338971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539552" y="1412776"/>
            <a:ext cx="7992888" cy="4752528"/>
          </a:xfrm>
        </p:spPr>
        <p:txBody>
          <a:bodyPr>
            <a:normAutofit/>
          </a:bodyPr>
          <a:lstStyle/>
          <a:p>
            <a:r>
              <a:rPr lang="ru-RU" sz="2400" dirty="0" smtClean="0">
                <a:effectLst/>
              </a:rPr>
              <a:t>«Критический </a:t>
            </a:r>
            <a:r>
              <a:rPr lang="ru-RU" sz="2400" dirty="0">
                <a:effectLst/>
              </a:rPr>
              <a:t>показатель качества - это физическое, химическое, биологическое или микробиологическое свойство  или характеристика, которая для обеспечения необходимого качества продукции должна находиться в соответствующих предела, соответствующем диапазоне или иметь соответствующее </a:t>
            </a:r>
            <a:r>
              <a:rPr lang="ru-RU" sz="2400" dirty="0" smtClean="0">
                <a:effectLst/>
              </a:rPr>
              <a:t>распределение» цит</a:t>
            </a:r>
            <a:r>
              <a:rPr lang="ru-RU" sz="2400" dirty="0">
                <a:effectLst/>
              </a:rPr>
              <a:t>. по  </a:t>
            </a:r>
            <a:r>
              <a:rPr lang="ru-RU" sz="2400" dirty="0" err="1">
                <a:effectLst/>
              </a:rPr>
              <a:t>Ю.В.Подпружников</a:t>
            </a:r>
            <a:r>
              <a:rPr lang="ru-RU" sz="2400" dirty="0">
                <a:effectLst/>
              </a:rPr>
              <a:t> и др. </a:t>
            </a:r>
            <a:r>
              <a:rPr lang="ru-RU" sz="2400" dirty="0" smtClean="0">
                <a:effectLst/>
              </a:rPr>
              <a:t>«Хрестоматия </a:t>
            </a:r>
            <a:r>
              <a:rPr lang="ru-RU" sz="2400" dirty="0">
                <a:effectLst/>
              </a:rPr>
              <a:t>фармацевтического </a:t>
            </a:r>
            <a:r>
              <a:rPr lang="ru-RU" sz="2400" dirty="0" smtClean="0">
                <a:effectLst/>
              </a:rPr>
              <a:t>качества» </a:t>
            </a:r>
            <a:r>
              <a:rPr lang="ru-RU" sz="2400" dirty="0">
                <a:effectLst/>
              </a:rPr>
              <a:t>М.2015 - стр. 87.</a:t>
            </a:r>
            <a:endParaRPr lang="ru-RU" sz="24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77240" y="260648"/>
            <a:ext cx="7543800" cy="864096"/>
          </a:xfrm>
        </p:spPr>
        <p:txBody>
          <a:bodyPr/>
          <a:lstStyle/>
          <a:p>
            <a:r>
              <a:rPr lang="ru-RU" sz="3600" dirty="0" smtClean="0"/>
              <a:t>ДОЛЖНЫ БЫТЬ КРИТЕРИИ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39351368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11560" y="1412776"/>
            <a:ext cx="8136904" cy="5184576"/>
          </a:xfrm>
        </p:spPr>
        <p:txBody>
          <a:bodyPr>
            <a:normAutofit fontScale="92500"/>
          </a:bodyPr>
          <a:lstStyle/>
          <a:p>
            <a:pPr marL="18288" indent="0">
              <a:buNone/>
            </a:pPr>
            <a:endParaRPr lang="ru-RU" dirty="0" smtClean="0"/>
          </a:p>
          <a:p>
            <a:r>
              <a:rPr lang="ru-RU" sz="2200" dirty="0" smtClean="0"/>
              <a:t>Учет и анализ эффективности и безопасности ЛС </a:t>
            </a:r>
            <a:r>
              <a:rPr lang="ru-RU" sz="2200" dirty="0" smtClean="0"/>
              <a:t>(создание единых регистров)</a:t>
            </a:r>
            <a:endParaRPr lang="ru-RU" sz="2200" dirty="0" smtClean="0"/>
          </a:p>
          <a:p>
            <a:r>
              <a:rPr lang="ru-RU" sz="2200" dirty="0"/>
              <a:t>Создание и </a:t>
            </a:r>
            <a:r>
              <a:rPr lang="ru-RU" sz="2200" dirty="0" err="1" smtClean="0"/>
              <a:t>легитимизация</a:t>
            </a:r>
            <a:r>
              <a:rPr lang="ru-RU" sz="2200" dirty="0" smtClean="0"/>
              <a:t> </a:t>
            </a:r>
            <a:r>
              <a:rPr lang="ru-RU" sz="2200" dirty="0"/>
              <a:t>критических показателей качества </a:t>
            </a:r>
            <a:r>
              <a:rPr lang="ru-RU" sz="2200" dirty="0" smtClean="0"/>
              <a:t>по биологическим эффектам (эффективности и безопасности)</a:t>
            </a:r>
          </a:p>
          <a:p>
            <a:r>
              <a:rPr lang="ru-RU" sz="2200" dirty="0" smtClean="0"/>
              <a:t>Открытость производителя - </a:t>
            </a:r>
            <a:r>
              <a:rPr lang="ru-RU" sz="2200" dirty="0" err="1" smtClean="0"/>
              <a:t>пациентские</a:t>
            </a:r>
            <a:r>
              <a:rPr lang="ru-RU" sz="2200" dirty="0" smtClean="0"/>
              <a:t> организации  и </a:t>
            </a:r>
            <a:r>
              <a:rPr lang="ru-RU" sz="2200" dirty="0"/>
              <a:t>профессиональные медицинские </a:t>
            </a:r>
            <a:r>
              <a:rPr lang="ru-RU" sz="2200" dirty="0" smtClean="0"/>
              <a:t>организации должны иметь возможность обращения с жалобами на предприятие и получать  исчерпывающие ответы, при этом должна быть обеспечена гласность контроля качества</a:t>
            </a:r>
          </a:p>
          <a:p>
            <a:r>
              <a:rPr lang="ru-RU" sz="2200" dirty="0" smtClean="0"/>
              <a:t>Должен проводиться анализ причин нарушения качества, способов их выявление, мер по  предупреждению нарушений качества ЛС (создание переговорных площадок, под эгидой Правительства субъекта федерации или Главы региона с участием представителя </a:t>
            </a:r>
            <a:r>
              <a:rPr lang="ru-RU" sz="2200" dirty="0" err="1" smtClean="0"/>
              <a:t>пациентского</a:t>
            </a:r>
            <a:r>
              <a:rPr lang="ru-RU" sz="2200" dirty="0" smtClean="0"/>
              <a:t> сообщества).</a:t>
            </a:r>
            <a:endParaRPr lang="ru-RU" sz="2200" dirty="0"/>
          </a:p>
          <a:p>
            <a:endParaRPr lang="ru-RU" dirty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77240" y="188640"/>
            <a:ext cx="7543800" cy="1008112"/>
          </a:xfrm>
        </p:spPr>
        <p:txBody>
          <a:bodyPr/>
          <a:lstStyle/>
          <a:p>
            <a:r>
              <a:rPr lang="ru-RU" dirty="0" smtClean="0"/>
              <a:t>Решение проблемы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507489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777240" y="2276872"/>
            <a:ext cx="7543800" cy="1008112"/>
          </a:xfrm>
        </p:spPr>
        <p:txBody>
          <a:bodyPr/>
          <a:lstStyle/>
          <a:p>
            <a:r>
              <a:rPr lang="ru-RU" dirty="0" smtClean="0"/>
              <a:t>БЛАГОДАРЮ ЗА ВНИМАНИЕ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799831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11560" y="1556792"/>
            <a:ext cx="7992888" cy="4896544"/>
          </a:xfrm>
        </p:spPr>
        <p:txBody>
          <a:bodyPr/>
          <a:lstStyle/>
          <a:p>
            <a:r>
              <a:rPr lang="ru-RU" dirty="0" smtClean="0"/>
              <a:t>Производитель – производство ЛС в соответствие со стандартами (</a:t>
            </a:r>
            <a:r>
              <a:rPr lang="en-US" dirty="0" smtClean="0"/>
              <a:t>GMP</a:t>
            </a:r>
            <a:r>
              <a:rPr lang="ru-RU" dirty="0" smtClean="0"/>
              <a:t>)</a:t>
            </a:r>
          </a:p>
          <a:p>
            <a:r>
              <a:rPr lang="ru-RU" dirty="0" smtClean="0"/>
              <a:t>Врач – лечение в соответствие с порядками оказания медицинской помощи на основе стандартов, пользуясь рекомендациями, протоколами</a:t>
            </a:r>
          </a:p>
          <a:p>
            <a:r>
              <a:rPr lang="ru-RU" dirty="0" smtClean="0"/>
              <a:t>Пациент – выполнение предписаний по назначению препаратов (рекомендации врача, инструкции)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55576" y="476672"/>
            <a:ext cx="7543800" cy="1656184"/>
          </a:xfrm>
        </p:spPr>
        <p:txBody>
          <a:bodyPr/>
          <a:lstStyle/>
          <a:p>
            <a:r>
              <a:rPr lang="ru-RU" sz="2800" dirty="0" smtClean="0"/>
              <a:t>СРЕДСТВА ДОСТИЖЕНИЯ ОБЩЕЙ ЦЕЛИ – ЭФФЕКТИВНОЙ И БЕЗОПАСНОЙ ТЕРАПИИ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9969910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11560" y="1988840"/>
            <a:ext cx="8136904" cy="4104456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Производитель – невозможность воспроизвести точную копию сложного биологического ЛС </a:t>
            </a:r>
            <a:r>
              <a:rPr lang="ru-RU" sz="2400" dirty="0" smtClean="0"/>
              <a:t>( </a:t>
            </a:r>
            <a:r>
              <a:rPr lang="ru-RU" sz="2400" dirty="0" err="1" smtClean="0"/>
              <a:t>биоаналоги</a:t>
            </a:r>
            <a:r>
              <a:rPr lang="ru-RU" sz="2400" dirty="0" smtClean="0"/>
              <a:t>)</a:t>
            </a:r>
          </a:p>
          <a:p>
            <a:r>
              <a:rPr lang="ru-RU" sz="2400" dirty="0" smtClean="0"/>
              <a:t>Врач – данные доказательной медицины и стандарты ориентированы на лечение популяции больных, а не конкретного больного</a:t>
            </a:r>
          </a:p>
          <a:p>
            <a:r>
              <a:rPr lang="ru-RU" sz="2400" dirty="0" smtClean="0"/>
              <a:t>Пациент – нередко имеет индивидуальную чувствительность к ЛС, что может сказаться на эффективности и переносимости</a:t>
            </a:r>
            <a:endParaRPr lang="ru-RU" sz="24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77240" y="692696"/>
            <a:ext cx="7543800" cy="864096"/>
          </a:xfrm>
        </p:spPr>
        <p:txBody>
          <a:bodyPr/>
          <a:lstStyle/>
          <a:p>
            <a:r>
              <a:rPr lang="ru-RU" dirty="0" smtClean="0"/>
              <a:t>ПРОБЛЕМЫ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238802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4627028"/>
              </p:ext>
            </p:extLst>
          </p:nvPr>
        </p:nvGraphicFramePr>
        <p:xfrm>
          <a:off x="395537" y="871490"/>
          <a:ext cx="8496940" cy="5816006"/>
        </p:xfrm>
        <a:graphic>
          <a:graphicData uri="http://schemas.openxmlformats.org/drawingml/2006/table">
            <a:tbl>
              <a:tblPr firstRow="1" firstCol="1" bandRow="1"/>
              <a:tblGrid>
                <a:gridCol w="1644876"/>
                <a:gridCol w="856508"/>
                <a:gridCol w="856508"/>
                <a:gridCol w="856508"/>
                <a:gridCol w="856508"/>
                <a:gridCol w="856508"/>
                <a:gridCol w="856508"/>
                <a:gridCol w="856508"/>
                <a:gridCol w="856508"/>
              </a:tblGrid>
              <a:tr h="41182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ysClr val="windowText" lastClr="000000"/>
                          </a:solidFill>
                          <a:effectLst/>
                          <a:latin typeface="Times New Roman"/>
                          <a:ea typeface="Calibri"/>
                        </a:rPr>
                        <a:t>Нежелательная побочная реакция</a:t>
                      </a:r>
                      <a:endParaRPr lang="ru-RU" sz="1400" dirty="0">
                        <a:solidFill>
                          <a:sysClr val="windowText" lastClr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6101" marR="661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ysClr val="windowText" lastClr="000000"/>
                          </a:solidFill>
                          <a:effectLst/>
                          <a:latin typeface="Times New Roman"/>
                          <a:ea typeface="Calibri"/>
                        </a:rPr>
                        <a:t>ИФН бета-1</a:t>
                      </a:r>
                      <a:r>
                        <a:rPr lang="en-US" sz="1400" b="1" dirty="0">
                          <a:solidFill>
                            <a:sysClr val="windowText" lastClr="000000"/>
                          </a:solidFill>
                          <a:effectLst/>
                          <a:latin typeface="Times New Roman"/>
                          <a:ea typeface="Calibri"/>
                        </a:rPr>
                        <a:t>b</a:t>
                      </a:r>
                      <a:endParaRPr lang="ru-RU" sz="1400" dirty="0">
                        <a:solidFill>
                          <a:sysClr val="windowText" lastClr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6101" marR="661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ysClr val="windowText" lastClr="000000"/>
                          </a:solidFill>
                          <a:effectLst/>
                          <a:latin typeface="Times New Roman"/>
                          <a:ea typeface="Calibri"/>
                        </a:rPr>
                        <a:t>ИФН бета-1а п/к</a:t>
                      </a:r>
                      <a:endParaRPr lang="ru-RU" sz="1400">
                        <a:solidFill>
                          <a:sysClr val="windowText" lastClr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6101" marR="661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ysClr val="windowText" lastClr="000000"/>
                          </a:solidFill>
                          <a:effectLst/>
                          <a:latin typeface="Times New Roman"/>
                          <a:ea typeface="Calibri"/>
                        </a:rPr>
                        <a:t>ИФН бета-1а в/м</a:t>
                      </a:r>
                      <a:endParaRPr lang="ru-RU" sz="1400">
                        <a:solidFill>
                          <a:sysClr val="windowText" lastClr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6101" marR="661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ysClr val="windowText" lastClr="000000"/>
                          </a:solidFill>
                          <a:effectLst/>
                          <a:latin typeface="Times New Roman"/>
                          <a:ea typeface="Calibri"/>
                        </a:rPr>
                        <a:t>ГА</a:t>
                      </a:r>
                      <a:endParaRPr lang="ru-RU" sz="1400">
                        <a:solidFill>
                          <a:sysClr val="windowText" lastClr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6101" marR="661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17742">
                <a:tc>
                  <a:txBody>
                    <a:bodyPr/>
                    <a:lstStyle/>
                    <a:p>
                      <a:endParaRPr lang="ru-RU" sz="140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ysClr val="windowText" lastClr="000000"/>
                          </a:solidFill>
                          <a:effectLst/>
                          <a:latin typeface="Times New Roman"/>
                          <a:ea typeface="Calibri"/>
                        </a:rPr>
                        <a:t>III фаза КИ</a:t>
                      </a:r>
                      <a:endParaRPr lang="ru-RU" sz="1400">
                        <a:solidFill>
                          <a:sysClr val="windowText" lastClr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6101" marR="66101" marT="0" marB="0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ysClr val="windowText" lastClr="000000"/>
                          </a:solidFill>
                          <a:effectLst/>
                          <a:latin typeface="Times New Roman"/>
                          <a:ea typeface="Calibri"/>
                        </a:rPr>
                        <a:t>Пост-маркетинг</a:t>
                      </a:r>
                      <a:endParaRPr lang="ru-RU" sz="1400">
                        <a:solidFill>
                          <a:sysClr val="windowText" lastClr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6101" marR="661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ysClr val="windowText" lastClr="000000"/>
                          </a:solidFill>
                          <a:effectLst/>
                          <a:latin typeface="Times New Roman"/>
                          <a:ea typeface="Calibri"/>
                        </a:rPr>
                        <a:t>III фаза КИ</a:t>
                      </a:r>
                      <a:endParaRPr lang="ru-RU" sz="1400">
                        <a:solidFill>
                          <a:sysClr val="windowText" lastClr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6101" marR="661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ysClr val="windowText" lastClr="000000"/>
                          </a:solidFill>
                          <a:effectLst/>
                          <a:latin typeface="Times New Roman"/>
                          <a:ea typeface="Calibri"/>
                        </a:rPr>
                        <a:t>Пост-маркетинг</a:t>
                      </a:r>
                      <a:endParaRPr lang="ru-RU" sz="1400">
                        <a:solidFill>
                          <a:sysClr val="windowText" lastClr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6101" marR="661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ysClr val="windowText" lastClr="000000"/>
                          </a:solidFill>
                          <a:effectLst/>
                          <a:latin typeface="Times New Roman"/>
                          <a:ea typeface="Calibri"/>
                        </a:rPr>
                        <a:t>III фаза КИ</a:t>
                      </a:r>
                      <a:endParaRPr lang="ru-RU" sz="1400">
                        <a:solidFill>
                          <a:sysClr val="windowText" lastClr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6101" marR="661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ysClr val="windowText" lastClr="000000"/>
                          </a:solidFill>
                          <a:effectLst/>
                          <a:latin typeface="Times New Roman"/>
                          <a:ea typeface="Calibri"/>
                        </a:rPr>
                        <a:t>Пост-маркетинг</a:t>
                      </a:r>
                      <a:endParaRPr lang="ru-RU" sz="1400">
                        <a:solidFill>
                          <a:sysClr val="windowText" lastClr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6101" marR="661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ysClr val="windowText" lastClr="000000"/>
                          </a:solidFill>
                          <a:effectLst/>
                          <a:latin typeface="Times New Roman"/>
                          <a:ea typeface="Calibri"/>
                        </a:rPr>
                        <a:t>III фаза КИ</a:t>
                      </a:r>
                      <a:endParaRPr lang="ru-RU" sz="1400">
                        <a:solidFill>
                          <a:sysClr val="windowText" lastClr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6101" marR="661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ysClr val="windowText" lastClr="000000"/>
                          </a:solidFill>
                          <a:effectLst/>
                          <a:latin typeface="Times New Roman"/>
                          <a:ea typeface="Calibri"/>
                        </a:rPr>
                        <a:t>Пост-маркетинг</a:t>
                      </a:r>
                      <a:endParaRPr lang="ru-RU" sz="1400">
                        <a:solidFill>
                          <a:sysClr val="windowText" lastClr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6101" marR="661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226934">
                <a:tc gridSpan="9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ysClr val="windowText" lastClr="000000"/>
                          </a:solidFill>
                          <a:effectLst/>
                          <a:latin typeface="Times New Roman"/>
                          <a:ea typeface="Calibri"/>
                        </a:rPr>
                        <a:t>Реакции в месте введения</a:t>
                      </a:r>
                    </a:p>
                  </a:txBody>
                  <a:tcPr marL="66101" marR="661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37462">
                <a:tc>
                  <a:txBody>
                    <a:bodyPr/>
                    <a:lstStyle/>
                    <a:p>
                      <a:pPr marL="180340" indent="-180340" algn="l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ysClr val="windowText" lastClr="000000"/>
                          </a:solidFill>
                          <a:effectLst/>
                          <a:latin typeface="Times New Roman"/>
                          <a:ea typeface="Calibri"/>
                        </a:rPr>
                        <a:t>Боль, отек, гиперемия</a:t>
                      </a:r>
                    </a:p>
                  </a:txBody>
                  <a:tcPr marL="66101" marR="661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ysClr val="windowText" lastClr="000000"/>
                          </a:solidFill>
                          <a:effectLst/>
                          <a:latin typeface="Times New Roman"/>
                          <a:ea typeface="Calibri"/>
                        </a:rPr>
                        <a:t>+</a:t>
                      </a:r>
                    </a:p>
                  </a:txBody>
                  <a:tcPr marL="66101" marR="661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ysClr val="windowText" lastClr="000000"/>
                          </a:solidFill>
                          <a:effectLst/>
                          <a:latin typeface="Times New Roman"/>
                          <a:ea typeface="Calibri"/>
                        </a:rPr>
                        <a:t>+</a:t>
                      </a:r>
                    </a:p>
                  </a:txBody>
                  <a:tcPr marL="66101" marR="661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ysClr val="windowText" lastClr="000000"/>
                          </a:solidFill>
                          <a:effectLst/>
                          <a:latin typeface="Times New Roman"/>
                          <a:ea typeface="Calibri"/>
                        </a:rPr>
                        <a:t> </a:t>
                      </a:r>
                    </a:p>
                  </a:txBody>
                  <a:tcPr marL="66101" marR="661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ysClr val="windowText" lastClr="000000"/>
                          </a:solidFill>
                          <a:effectLst/>
                          <a:latin typeface="Times New Roman"/>
                          <a:ea typeface="Calibri"/>
                        </a:rPr>
                        <a:t>+</a:t>
                      </a:r>
                    </a:p>
                  </a:txBody>
                  <a:tcPr marL="66101" marR="661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ysClr val="windowText" lastClr="000000"/>
                          </a:solidFill>
                          <a:effectLst/>
                          <a:latin typeface="Times New Roman"/>
                          <a:ea typeface="Calibri"/>
                        </a:rPr>
                        <a:t>+</a:t>
                      </a:r>
                    </a:p>
                  </a:txBody>
                  <a:tcPr marL="66101" marR="661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ysClr val="windowText" lastClr="000000"/>
                          </a:solidFill>
                          <a:effectLst/>
                          <a:latin typeface="Times New Roman"/>
                          <a:ea typeface="Calibri"/>
                        </a:rPr>
                        <a:t>+</a:t>
                      </a:r>
                    </a:p>
                  </a:txBody>
                  <a:tcPr marL="66101" marR="661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ysClr val="windowText" lastClr="000000"/>
                          </a:solidFill>
                          <a:effectLst/>
                          <a:latin typeface="Times New Roman"/>
                          <a:ea typeface="Calibri"/>
                        </a:rPr>
                        <a:t>+</a:t>
                      </a:r>
                    </a:p>
                  </a:txBody>
                  <a:tcPr marL="66101" marR="661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ysClr val="windowText" lastClr="000000"/>
                          </a:solidFill>
                          <a:effectLst/>
                          <a:latin typeface="Times New Roman"/>
                          <a:ea typeface="Calibri"/>
                        </a:rPr>
                        <a:t>+</a:t>
                      </a:r>
                    </a:p>
                  </a:txBody>
                  <a:tcPr marL="66101" marR="661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226934">
                <a:tc>
                  <a:txBody>
                    <a:bodyPr/>
                    <a:lstStyle/>
                    <a:p>
                      <a:pPr marL="180340" indent="-180340" algn="l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ysClr val="windowText" lastClr="000000"/>
                          </a:solidFill>
                          <a:effectLst/>
                          <a:latin typeface="Times New Roman"/>
                          <a:ea typeface="Calibri"/>
                        </a:rPr>
                        <a:t>Липоатрофия</a:t>
                      </a:r>
                    </a:p>
                  </a:txBody>
                  <a:tcPr marL="66101" marR="661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ysClr val="windowText" lastClr="000000"/>
                          </a:solidFill>
                          <a:effectLst/>
                          <a:latin typeface="Times New Roman"/>
                          <a:ea typeface="Calibri"/>
                        </a:rPr>
                        <a:t> </a:t>
                      </a:r>
                    </a:p>
                  </a:txBody>
                  <a:tcPr marL="66101" marR="661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ysClr val="windowText" lastClr="000000"/>
                          </a:solidFill>
                          <a:effectLst/>
                          <a:latin typeface="Times New Roman"/>
                          <a:ea typeface="Calibri"/>
                        </a:rPr>
                        <a:t>+</a:t>
                      </a:r>
                    </a:p>
                  </a:txBody>
                  <a:tcPr marL="66101" marR="661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ysClr val="windowText" lastClr="000000"/>
                          </a:solidFill>
                          <a:effectLst/>
                          <a:latin typeface="Times New Roman"/>
                          <a:ea typeface="Calibri"/>
                        </a:rPr>
                        <a:t> </a:t>
                      </a:r>
                    </a:p>
                  </a:txBody>
                  <a:tcPr marL="66101" marR="661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ysClr val="windowText" lastClr="000000"/>
                          </a:solidFill>
                          <a:effectLst/>
                          <a:latin typeface="Times New Roman"/>
                          <a:ea typeface="Calibri"/>
                        </a:rPr>
                        <a:t>+</a:t>
                      </a:r>
                    </a:p>
                  </a:txBody>
                  <a:tcPr marL="66101" marR="661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ysClr val="windowText" lastClr="000000"/>
                          </a:solidFill>
                          <a:effectLst/>
                          <a:latin typeface="Times New Roman"/>
                          <a:ea typeface="Calibri"/>
                        </a:rPr>
                        <a:t> </a:t>
                      </a:r>
                    </a:p>
                  </a:txBody>
                  <a:tcPr marL="66101" marR="661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ysClr val="windowText" lastClr="000000"/>
                          </a:solidFill>
                          <a:effectLst/>
                          <a:latin typeface="Times New Roman"/>
                          <a:ea typeface="Calibri"/>
                        </a:rPr>
                        <a:t> </a:t>
                      </a:r>
                    </a:p>
                  </a:txBody>
                  <a:tcPr marL="66101" marR="661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ysClr val="windowText" lastClr="000000"/>
                          </a:solidFill>
                          <a:effectLst/>
                          <a:latin typeface="Times New Roman"/>
                          <a:ea typeface="Calibri"/>
                        </a:rPr>
                        <a:t>+</a:t>
                      </a:r>
                    </a:p>
                  </a:txBody>
                  <a:tcPr marL="66101" marR="661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ysClr val="windowText" lastClr="000000"/>
                          </a:solidFill>
                          <a:effectLst/>
                          <a:latin typeface="Times New Roman"/>
                          <a:ea typeface="Calibri"/>
                        </a:rPr>
                        <a:t>+</a:t>
                      </a:r>
                    </a:p>
                  </a:txBody>
                  <a:tcPr marL="66101" marR="661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226934">
                <a:tc>
                  <a:txBody>
                    <a:bodyPr/>
                    <a:lstStyle/>
                    <a:p>
                      <a:pPr marL="180340" indent="-180340" algn="l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ysClr val="windowText" lastClr="000000"/>
                          </a:solidFill>
                          <a:effectLst/>
                          <a:latin typeface="Times New Roman"/>
                          <a:ea typeface="Calibri"/>
                        </a:rPr>
                        <a:t>Некрозы</a:t>
                      </a:r>
                    </a:p>
                  </a:txBody>
                  <a:tcPr marL="66101" marR="661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ysClr val="windowText" lastClr="000000"/>
                          </a:solidFill>
                          <a:effectLst/>
                          <a:latin typeface="Times New Roman"/>
                          <a:ea typeface="Calibri"/>
                        </a:rPr>
                        <a:t> </a:t>
                      </a:r>
                    </a:p>
                  </a:txBody>
                  <a:tcPr marL="66101" marR="661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ysClr val="windowText" lastClr="000000"/>
                          </a:solidFill>
                          <a:effectLst/>
                          <a:latin typeface="Times New Roman"/>
                          <a:ea typeface="Calibri"/>
                        </a:rPr>
                        <a:t>+</a:t>
                      </a:r>
                    </a:p>
                  </a:txBody>
                  <a:tcPr marL="66101" marR="661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ysClr val="windowText" lastClr="000000"/>
                          </a:solidFill>
                          <a:effectLst/>
                          <a:latin typeface="Times New Roman"/>
                          <a:ea typeface="Calibri"/>
                        </a:rPr>
                        <a:t> </a:t>
                      </a:r>
                    </a:p>
                  </a:txBody>
                  <a:tcPr marL="66101" marR="661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ysClr val="windowText" lastClr="000000"/>
                          </a:solidFill>
                          <a:effectLst/>
                          <a:latin typeface="Times New Roman"/>
                          <a:ea typeface="Calibri"/>
                        </a:rPr>
                        <a:t>+</a:t>
                      </a:r>
                    </a:p>
                  </a:txBody>
                  <a:tcPr marL="66101" marR="661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ysClr val="windowText" lastClr="000000"/>
                          </a:solidFill>
                          <a:effectLst/>
                          <a:latin typeface="Times New Roman"/>
                          <a:ea typeface="Calibri"/>
                        </a:rPr>
                        <a:t> </a:t>
                      </a:r>
                    </a:p>
                  </a:txBody>
                  <a:tcPr marL="66101" marR="661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ysClr val="windowText" lastClr="000000"/>
                          </a:solidFill>
                          <a:effectLst/>
                          <a:latin typeface="Times New Roman"/>
                          <a:ea typeface="Calibri"/>
                        </a:rPr>
                        <a:t>+</a:t>
                      </a:r>
                    </a:p>
                  </a:txBody>
                  <a:tcPr marL="66101" marR="661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ysClr val="windowText" lastClr="000000"/>
                          </a:solidFill>
                          <a:effectLst/>
                          <a:latin typeface="Times New Roman"/>
                          <a:ea typeface="Calibri"/>
                        </a:rPr>
                        <a:t> </a:t>
                      </a:r>
                    </a:p>
                  </a:txBody>
                  <a:tcPr marL="66101" marR="661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ysClr val="windowText" lastClr="000000"/>
                          </a:solidFill>
                          <a:effectLst/>
                          <a:latin typeface="Times New Roman"/>
                          <a:ea typeface="Calibri"/>
                        </a:rPr>
                        <a:t> </a:t>
                      </a:r>
                    </a:p>
                  </a:txBody>
                  <a:tcPr marL="66101" marR="661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226934">
                <a:tc gridSpan="9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ysClr val="windowText" lastClr="000000"/>
                          </a:solidFill>
                          <a:effectLst/>
                          <a:latin typeface="Times New Roman"/>
                          <a:ea typeface="Calibri"/>
                        </a:rPr>
                        <a:t>Системные реакции</a:t>
                      </a:r>
                    </a:p>
                  </a:txBody>
                  <a:tcPr marL="66101" marR="661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53868">
                <a:tc>
                  <a:txBody>
                    <a:bodyPr/>
                    <a:lstStyle/>
                    <a:p>
                      <a:pPr marL="180340" indent="-180340" algn="l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ysClr val="windowText" lastClr="000000"/>
                          </a:solidFill>
                          <a:effectLst/>
                          <a:latin typeface="Times New Roman"/>
                          <a:ea typeface="Calibri"/>
                        </a:rPr>
                        <a:t>Гриппоподобный синдром</a:t>
                      </a:r>
                    </a:p>
                  </a:txBody>
                  <a:tcPr marL="66101" marR="661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ysClr val="windowText" lastClr="000000"/>
                          </a:solidFill>
                          <a:effectLst/>
                          <a:latin typeface="Times New Roman"/>
                          <a:ea typeface="Calibri"/>
                        </a:rPr>
                        <a:t>+</a:t>
                      </a:r>
                    </a:p>
                  </a:txBody>
                  <a:tcPr marL="66101" marR="661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ysClr val="windowText" lastClr="000000"/>
                          </a:solidFill>
                          <a:effectLst/>
                          <a:latin typeface="Times New Roman"/>
                          <a:ea typeface="Calibri"/>
                        </a:rPr>
                        <a:t>+</a:t>
                      </a:r>
                    </a:p>
                  </a:txBody>
                  <a:tcPr marL="66101" marR="661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ysClr val="windowText" lastClr="000000"/>
                          </a:solidFill>
                          <a:effectLst/>
                          <a:latin typeface="Times New Roman"/>
                          <a:ea typeface="Calibri"/>
                        </a:rPr>
                        <a:t>+</a:t>
                      </a:r>
                    </a:p>
                  </a:txBody>
                  <a:tcPr marL="66101" marR="661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ysClr val="windowText" lastClr="000000"/>
                          </a:solidFill>
                          <a:effectLst/>
                          <a:latin typeface="Times New Roman"/>
                          <a:ea typeface="Calibri"/>
                        </a:rPr>
                        <a:t>+</a:t>
                      </a:r>
                    </a:p>
                  </a:txBody>
                  <a:tcPr marL="66101" marR="661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ysClr val="windowText" lastClr="000000"/>
                          </a:solidFill>
                          <a:effectLst/>
                          <a:latin typeface="Times New Roman"/>
                          <a:ea typeface="Calibri"/>
                        </a:rPr>
                        <a:t>+</a:t>
                      </a:r>
                    </a:p>
                  </a:txBody>
                  <a:tcPr marL="66101" marR="661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ysClr val="windowText" lastClr="000000"/>
                          </a:solidFill>
                          <a:effectLst/>
                          <a:latin typeface="Times New Roman"/>
                          <a:ea typeface="Calibri"/>
                        </a:rPr>
                        <a:t>+</a:t>
                      </a:r>
                    </a:p>
                  </a:txBody>
                  <a:tcPr marL="66101" marR="661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ysClr val="windowText" lastClr="000000"/>
                          </a:solidFill>
                          <a:effectLst/>
                          <a:latin typeface="Times New Roman"/>
                          <a:ea typeface="Calibri"/>
                        </a:rPr>
                        <a:t> </a:t>
                      </a:r>
                    </a:p>
                  </a:txBody>
                  <a:tcPr marL="66101" marR="661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ysClr val="windowText" lastClr="000000"/>
                          </a:solidFill>
                          <a:effectLst/>
                          <a:latin typeface="Times New Roman"/>
                          <a:ea typeface="Calibri"/>
                        </a:rPr>
                        <a:t> </a:t>
                      </a:r>
                    </a:p>
                  </a:txBody>
                  <a:tcPr marL="66101" marR="661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226934">
                <a:tc>
                  <a:txBody>
                    <a:bodyPr/>
                    <a:lstStyle/>
                    <a:p>
                      <a:pPr marL="180340" indent="-180340" algn="l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ysClr val="windowText" lastClr="000000"/>
                          </a:solidFill>
                          <a:effectLst/>
                          <a:latin typeface="Times New Roman"/>
                          <a:ea typeface="Calibri"/>
                        </a:rPr>
                        <a:t>Мышечные боли</a:t>
                      </a:r>
                    </a:p>
                  </a:txBody>
                  <a:tcPr marL="66101" marR="661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ysClr val="windowText" lastClr="000000"/>
                          </a:solidFill>
                          <a:effectLst/>
                          <a:latin typeface="Times New Roman"/>
                          <a:ea typeface="Calibri"/>
                        </a:rPr>
                        <a:t>+</a:t>
                      </a:r>
                    </a:p>
                  </a:txBody>
                  <a:tcPr marL="66101" marR="661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ysClr val="windowText" lastClr="000000"/>
                          </a:solidFill>
                          <a:effectLst/>
                          <a:latin typeface="Times New Roman"/>
                          <a:ea typeface="Calibri"/>
                        </a:rPr>
                        <a:t>+</a:t>
                      </a:r>
                    </a:p>
                  </a:txBody>
                  <a:tcPr marL="66101" marR="661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ysClr val="windowText" lastClr="000000"/>
                          </a:solidFill>
                          <a:effectLst/>
                          <a:latin typeface="Times New Roman"/>
                          <a:ea typeface="Calibri"/>
                        </a:rPr>
                        <a:t>+</a:t>
                      </a:r>
                    </a:p>
                  </a:txBody>
                  <a:tcPr marL="66101" marR="661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ysClr val="windowText" lastClr="000000"/>
                          </a:solidFill>
                          <a:effectLst/>
                          <a:latin typeface="Times New Roman"/>
                          <a:ea typeface="Calibri"/>
                        </a:rPr>
                        <a:t>+</a:t>
                      </a:r>
                    </a:p>
                  </a:txBody>
                  <a:tcPr marL="66101" marR="661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ysClr val="windowText" lastClr="000000"/>
                          </a:solidFill>
                          <a:effectLst/>
                          <a:latin typeface="Times New Roman"/>
                          <a:ea typeface="Calibri"/>
                        </a:rPr>
                        <a:t>+</a:t>
                      </a:r>
                    </a:p>
                  </a:txBody>
                  <a:tcPr marL="66101" marR="661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ysClr val="windowText" lastClr="000000"/>
                          </a:solidFill>
                          <a:effectLst/>
                          <a:latin typeface="Times New Roman"/>
                          <a:ea typeface="Calibri"/>
                        </a:rPr>
                        <a:t>+</a:t>
                      </a:r>
                    </a:p>
                  </a:txBody>
                  <a:tcPr marL="66101" marR="661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ysClr val="windowText" lastClr="000000"/>
                          </a:solidFill>
                          <a:effectLst/>
                          <a:latin typeface="Times New Roman"/>
                          <a:ea typeface="Calibri"/>
                        </a:rPr>
                        <a:t> </a:t>
                      </a:r>
                    </a:p>
                  </a:txBody>
                  <a:tcPr marL="66101" marR="661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ysClr val="windowText" lastClr="000000"/>
                          </a:solidFill>
                          <a:effectLst/>
                          <a:latin typeface="Times New Roman"/>
                          <a:ea typeface="Calibri"/>
                        </a:rPr>
                        <a:t> </a:t>
                      </a:r>
                    </a:p>
                  </a:txBody>
                  <a:tcPr marL="66101" marR="661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226934">
                <a:tc>
                  <a:txBody>
                    <a:bodyPr/>
                    <a:lstStyle/>
                    <a:p>
                      <a:pPr marL="180340" indent="-180340" algn="l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ysClr val="windowText" lastClr="000000"/>
                          </a:solidFill>
                          <a:effectLst/>
                          <a:latin typeface="Times New Roman"/>
                          <a:ea typeface="Calibri"/>
                        </a:rPr>
                        <a:t>Чувство усталости</a:t>
                      </a:r>
                    </a:p>
                  </a:txBody>
                  <a:tcPr marL="66101" marR="661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ysClr val="windowText" lastClr="000000"/>
                          </a:solidFill>
                          <a:effectLst/>
                          <a:latin typeface="Times New Roman"/>
                          <a:ea typeface="Calibri"/>
                        </a:rPr>
                        <a:t>+</a:t>
                      </a:r>
                    </a:p>
                  </a:txBody>
                  <a:tcPr marL="66101" marR="661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ysClr val="windowText" lastClr="000000"/>
                          </a:solidFill>
                          <a:effectLst/>
                          <a:latin typeface="Times New Roman"/>
                          <a:ea typeface="Calibri"/>
                        </a:rPr>
                        <a:t>+</a:t>
                      </a:r>
                    </a:p>
                  </a:txBody>
                  <a:tcPr marL="66101" marR="661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ysClr val="windowText" lastClr="000000"/>
                          </a:solidFill>
                          <a:effectLst/>
                          <a:latin typeface="Times New Roman"/>
                          <a:ea typeface="Calibri"/>
                        </a:rPr>
                        <a:t>+</a:t>
                      </a:r>
                    </a:p>
                  </a:txBody>
                  <a:tcPr marL="66101" marR="661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ysClr val="windowText" lastClr="000000"/>
                          </a:solidFill>
                          <a:effectLst/>
                          <a:latin typeface="Times New Roman"/>
                          <a:ea typeface="Calibri"/>
                        </a:rPr>
                        <a:t>+</a:t>
                      </a:r>
                    </a:p>
                  </a:txBody>
                  <a:tcPr marL="66101" marR="661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ysClr val="windowText" lastClr="000000"/>
                          </a:solidFill>
                          <a:effectLst/>
                          <a:latin typeface="Times New Roman"/>
                          <a:ea typeface="Calibri"/>
                        </a:rPr>
                        <a:t>+</a:t>
                      </a:r>
                    </a:p>
                  </a:txBody>
                  <a:tcPr marL="66101" marR="661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ysClr val="windowText" lastClr="000000"/>
                          </a:solidFill>
                          <a:effectLst/>
                          <a:latin typeface="Times New Roman"/>
                          <a:ea typeface="Calibri"/>
                        </a:rPr>
                        <a:t>+</a:t>
                      </a:r>
                    </a:p>
                  </a:txBody>
                  <a:tcPr marL="66101" marR="661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ysClr val="windowText" lastClr="000000"/>
                          </a:solidFill>
                          <a:effectLst/>
                          <a:latin typeface="Times New Roman"/>
                          <a:ea typeface="Calibri"/>
                        </a:rPr>
                        <a:t> </a:t>
                      </a:r>
                    </a:p>
                  </a:txBody>
                  <a:tcPr marL="66101" marR="661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ysClr val="windowText" lastClr="000000"/>
                          </a:solidFill>
                          <a:effectLst/>
                          <a:latin typeface="Times New Roman"/>
                          <a:ea typeface="Calibri"/>
                        </a:rPr>
                        <a:t> </a:t>
                      </a:r>
                    </a:p>
                  </a:txBody>
                  <a:tcPr marL="66101" marR="661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226934">
                <a:tc>
                  <a:txBody>
                    <a:bodyPr/>
                    <a:lstStyle/>
                    <a:p>
                      <a:pPr marL="180340" indent="-180340" algn="l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ysClr val="windowText" lastClr="000000"/>
                          </a:solidFill>
                          <a:effectLst/>
                          <a:latin typeface="Times New Roman"/>
                          <a:ea typeface="Calibri"/>
                        </a:rPr>
                        <a:t>Кожная сыпь</a:t>
                      </a:r>
                    </a:p>
                  </a:txBody>
                  <a:tcPr marL="66101" marR="661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ysClr val="windowText" lastClr="000000"/>
                          </a:solidFill>
                          <a:effectLst/>
                          <a:latin typeface="Times New Roman"/>
                          <a:ea typeface="Calibri"/>
                        </a:rPr>
                        <a:t> </a:t>
                      </a:r>
                    </a:p>
                  </a:txBody>
                  <a:tcPr marL="66101" marR="661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ysClr val="windowText" lastClr="000000"/>
                          </a:solidFill>
                          <a:effectLst/>
                          <a:latin typeface="Times New Roman"/>
                          <a:ea typeface="Calibri"/>
                        </a:rPr>
                        <a:t>+</a:t>
                      </a:r>
                    </a:p>
                  </a:txBody>
                  <a:tcPr marL="66101" marR="661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ysClr val="windowText" lastClr="000000"/>
                          </a:solidFill>
                          <a:effectLst/>
                          <a:latin typeface="Times New Roman"/>
                          <a:ea typeface="Calibri"/>
                        </a:rPr>
                        <a:t> </a:t>
                      </a:r>
                    </a:p>
                  </a:txBody>
                  <a:tcPr marL="66101" marR="661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ysClr val="windowText" lastClr="000000"/>
                          </a:solidFill>
                          <a:effectLst/>
                          <a:latin typeface="Times New Roman"/>
                          <a:ea typeface="Calibri"/>
                        </a:rPr>
                        <a:t>+</a:t>
                      </a:r>
                    </a:p>
                  </a:txBody>
                  <a:tcPr marL="66101" marR="661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ysClr val="windowText" lastClr="000000"/>
                          </a:solidFill>
                          <a:effectLst/>
                          <a:latin typeface="Times New Roman"/>
                          <a:ea typeface="Calibri"/>
                        </a:rPr>
                        <a:t> </a:t>
                      </a:r>
                    </a:p>
                  </a:txBody>
                  <a:tcPr marL="66101" marR="661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ysClr val="windowText" lastClr="000000"/>
                          </a:solidFill>
                          <a:effectLst/>
                          <a:latin typeface="Times New Roman"/>
                          <a:ea typeface="Calibri"/>
                        </a:rPr>
                        <a:t>+</a:t>
                      </a:r>
                    </a:p>
                  </a:txBody>
                  <a:tcPr marL="66101" marR="661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ysClr val="windowText" lastClr="000000"/>
                          </a:solidFill>
                          <a:effectLst/>
                          <a:latin typeface="Times New Roman"/>
                          <a:ea typeface="Calibri"/>
                        </a:rPr>
                        <a:t> </a:t>
                      </a:r>
                    </a:p>
                  </a:txBody>
                  <a:tcPr marL="66101" marR="661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ysClr val="windowText" lastClr="000000"/>
                          </a:solidFill>
                          <a:effectLst/>
                          <a:latin typeface="Times New Roman"/>
                          <a:ea typeface="Calibri"/>
                        </a:rPr>
                        <a:t> </a:t>
                      </a:r>
                    </a:p>
                  </a:txBody>
                  <a:tcPr marL="66101" marR="661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226934">
                <a:tc>
                  <a:txBody>
                    <a:bodyPr/>
                    <a:lstStyle/>
                    <a:p>
                      <a:pPr marL="180340" indent="-180340" algn="l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ysClr val="windowText" lastClr="000000"/>
                          </a:solidFill>
                          <a:effectLst/>
                          <a:latin typeface="Times New Roman"/>
                          <a:ea typeface="Calibri"/>
                        </a:rPr>
                        <a:t>Депрессия</a:t>
                      </a:r>
                    </a:p>
                  </a:txBody>
                  <a:tcPr marL="66101" marR="661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ysClr val="windowText" lastClr="000000"/>
                          </a:solidFill>
                          <a:effectLst/>
                          <a:latin typeface="Times New Roman"/>
                          <a:ea typeface="Calibri"/>
                        </a:rPr>
                        <a:t> </a:t>
                      </a:r>
                    </a:p>
                  </a:txBody>
                  <a:tcPr marL="66101" marR="661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ysClr val="windowText" lastClr="000000"/>
                          </a:solidFill>
                          <a:effectLst/>
                          <a:latin typeface="Times New Roman"/>
                          <a:ea typeface="Calibri"/>
                        </a:rPr>
                        <a:t>+</a:t>
                      </a:r>
                    </a:p>
                  </a:txBody>
                  <a:tcPr marL="66101" marR="661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ysClr val="windowText" lastClr="000000"/>
                          </a:solidFill>
                          <a:effectLst/>
                          <a:latin typeface="Times New Roman"/>
                          <a:ea typeface="Calibri"/>
                        </a:rPr>
                        <a:t> </a:t>
                      </a:r>
                    </a:p>
                  </a:txBody>
                  <a:tcPr marL="66101" marR="661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ysClr val="windowText" lastClr="000000"/>
                          </a:solidFill>
                          <a:effectLst/>
                          <a:latin typeface="Times New Roman"/>
                          <a:ea typeface="Calibri"/>
                        </a:rPr>
                        <a:t>+</a:t>
                      </a:r>
                    </a:p>
                  </a:txBody>
                  <a:tcPr marL="66101" marR="661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ysClr val="windowText" lastClr="000000"/>
                          </a:solidFill>
                          <a:effectLst/>
                          <a:latin typeface="Times New Roman"/>
                          <a:ea typeface="Calibri"/>
                        </a:rPr>
                        <a:t> </a:t>
                      </a:r>
                    </a:p>
                  </a:txBody>
                  <a:tcPr marL="66101" marR="661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ysClr val="windowText" lastClr="000000"/>
                          </a:solidFill>
                          <a:effectLst/>
                          <a:latin typeface="Times New Roman"/>
                          <a:ea typeface="Calibri"/>
                        </a:rPr>
                        <a:t>+</a:t>
                      </a:r>
                    </a:p>
                  </a:txBody>
                  <a:tcPr marL="66101" marR="661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ysClr val="windowText" lastClr="000000"/>
                          </a:solidFill>
                          <a:effectLst/>
                          <a:latin typeface="Times New Roman"/>
                          <a:ea typeface="Calibri"/>
                        </a:rPr>
                        <a:t> </a:t>
                      </a:r>
                    </a:p>
                  </a:txBody>
                  <a:tcPr marL="66101" marR="661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ysClr val="windowText" lastClr="000000"/>
                          </a:solidFill>
                          <a:effectLst/>
                          <a:latin typeface="Times New Roman"/>
                          <a:ea typeface="Calibri"/>
                        </a:rPr>
                        <a:t> </a:t>
                      </a:r>
                    </a:p>
                  </a:txBody>
                  <a:tcPr marL="66101" marR="661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453868">
                <a:tc>
                  <a:txBody>
                    <a:bodyPr/>
                    <a:lstStyle/>
                    <a:p>
                      <a:pPr marL="180340" indent="-180340" algn="l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ysClr val="windowText" lastClr="000000"/>
                          </a:solidFill>
                          <a:effectLst/>
                          <a:latin typeface="Times New Roman"/>
                          <a:ea typeface="Calibri"/>
                        </a:rPr>
                        <a:t>Анафилактические реакции </a:t>
                      </a:r>
                    </a:p>
                  </a:txBody>
                  <a:tcPr marL="66101" marR="661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ysClr val="windowText" lastClr="000000"/>
                          </a:solidFill>
                          <a:effectLst/>
                          <a:latin typeface="Times New Roman"/>
                          <a:ea typeface="Calibri"/>
                        </a:rPr>
                        <a:t> </a:t>
                      </a:r>
                    </a:p>
                  </a:txBody>
                  <a:tcPr marL="66101" marR="661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ysClr val="windowText" lastClr="000000"/>
                          </a:solidFill>
                          <a:effectLst/>
                          <a:latin typeface="Times New Roman"/>
                          <a:ea typeface="Calibri"/>
                        </a:rPr>
                        <a:t> </a:t>
                      </a:r>
                    </a:p>
                  </a:txBody>
                  <a:tcPr marL="66101" marR="661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ysClr val="windowText" lastClr="000000"/>
                          </a:solidFill>
                          <a:effectLst/>
                          <a:latin typeface="Times New Roman"/>
                          <a:ea typeface="Calibri"/>
                        </a:rPr>
                        <a:t> </a:t>
                      </a:r>
                    </a:p>
                  </a:txBody>
                  <a:tcPr marL="66101" marR="661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ysClr val="windowText" lastClr="000000"/>
                          </a:solidFill>
                          <a:effectLst/>
                          <a:latin typeface="Times New Roman"/>
                          <a:ea typeface="Calibri"/>
                        </a:rPr>
                        <a:t> </a:t>
                      </a:r>
                    </a:p>
                  </a:txBody>
                  <a:tcPr marL="66101" marR="661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ysClr val="windowText" lastClr="000000"/>
                          </a:solidFill>
                          <a:effectLst/>
                          <a:latin typeface="Times New Roman"/>
                          <a:ea typeface="Calibri"/>
                        </a:rPr>
                        <a:t> </a:t>
                      </a:r>
                    </a:p>
                  </a:txBody>
                  <a:tcPr marL="66101" marR="661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ysClr val="windowText" lastClr="000000"/>
                          </a:solidFill>
                          <a:effectLst/>
                          <a:latin typeface="Times New Roman"/>
                          <a:ea typeface="Calibri"/>
                        </a:rPr>
                        <a:t> </a:t>
                      </a:r>
                    </a:p>
                  </a:txBody>
                  <a:tcPr marL="66101" marR="661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ysClr val="windowText" lastClr="000000"/>
                          </a:solidFill>
                          <a:effectLst/>
                          <a:latin typeface="Times New Roman"/>
                          <a:ea typeface="Calibri"/>
                        </a:rPr>
                        <a:t> </a:t>
                      </a:r>
                    </a:p>
                  </a:txBody>
                  <a:tcPr marL="66101" marR="661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ysClr val="windowText" lastClr="000000"/>
                          </a:solidFill>
                          <a:effectLst/>
                          <a:latin typeface="Times New Roman"/>
                          <a:ea typeface="Calibri"/>
                        </a:rPr>
                        <a:t>+</a:t>
                      </a:r>
                    </a:p>
                  </a:txBody>
                  <a:tcPr marL="66101" marR="661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680800">
                <a:tc>
                  <a:txBody>
                    <a:bodyPr/>
                    <a:lstStyle/>
                    <a:p>
                      <a:pPr marL="180340" indent="-180340" algn="l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ysClr val="windowText" lastClr="000000"/>
                          </a:solidFill>
                          <a:effectLst/>
                          <a:latin typeface="Times New Roman"/>
                          <a:ea typeface="Calibri"/>
                        </a:rPr>
                        <a:t>Системная пост-инъекционная реакция</a:t>
                      </a:r>
                    </a:p>
                  </a:txBody>
                  <a:tcPr marL="66101" marR="661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ysClr val="windowText" lastClr="000000"/>
                          </a:solidFill>
                          <a:effectLst/>
                          <a:latin typeface="Times New Roman"/>
                          <a:ea typeface="Calibri"/>
                        </a:rPr>
                        <a:t> </a:t>
                      </a:r>
                    </a:p>
                  </a:txBody>
                  <a:tcPr marL="66101" marR="661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ysClr val="windowText" lastClr="000000"/>
                          </a:solidFill>
                          <a:effectLst/>
                          <a:latin typeface="Times New Roman"/>
                          <a:ea typeface="Calibri"/>
                        </a:rPr>
                        <a:t> </a:t>
                      </a:r>
                    </a:p>
                  </a:txBody>
                  <a:tcPr marL="66101" marR="661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ysClr val="windowText" lastClr="000000"/>
                          </a:solidFill>
                          <a:effectLst/>
                          <a:latin typeface="Times New Roman"/>
                          <a:ea typeface="Calibri"/>
                        </a:rPr>
                        <a:t> </a:t>
                      </a:r>
                    </a:p>
                  </a:txBody>
                  <a:tcPr marL="66101" marR="661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ysClr val="windowText" lastClr="000000"/>
                          </a:solidFill>
                          <a:effectLst/>
                          <a:latin typeface="Times New Roman"/>
                          <a:ea typeface="Calibri"/>
                        </a:rPr>
                        <a:t> </a:t>
                      </a:r>
                    </a:p>
                  </a:txBody>
                  <a:tcPr marL="66101" marR="661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ysClr val="windowText" lastClr="000000"/>
                          </a:solidFill>
                          <a:effectLst/>
                          <a:latin typeface="Times New Roman"/>
                          <a:ea typeface="Calibri"/>
                        </a:rPr>
                        <a:t> </a:t>
                      </a:r>
                    </a:p>
                  </a:txBody>
                  <a:tcPr marL="66101" marR="661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ysClr val="windowText" lastClr="000000"/>
                          </a:solidFill>
                          <a:effectLst/>
                          <a:latin typeface="Times New Roman"/>
                          <a:ea typeface="Calibri"/>
                        </a:rPr>
                        <a:t> </a:t>
                      </a:r>
                    </a:p>
                  </a:txBody>
                  <a:tcPr marL="66101" marR="661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ysClr val="windowText" lastClr="000000"/>
                          </a:solidFill>
                          <a:effectLst/>
                          <a:latin typeface="Times New Roman"/>
                          <a:ea typeface="Calibri"/>
                        </a:rPr>
                        <a:t>+</a:t>
                      </a:r>
                    </a:p>
                  </a:txBody>
                  <a:tcPr marL="66101" marR="661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ysClr val="windowText" lastClr="000000"/>
                          </a:solidFill>
                          <a:effectLst/>
                          <a:latin typeface="Times New Roman"/>
                          <a:ea typeface="Calibri"/>
                        </a:rPr>
                        <a:t>+</a:t>
                      </a:r>
                    </a:p>
                  </a:txBody>
                  <a:tcPr marL="66101" marR="661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226934">
                <a:tc gridSpan="9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ysClr val="windowText" lastClr="000000"/>
                          </a:solidFill>
                          <a:effectLst/>
                          <a:latin typeface="Times New Roman"/>
                          <a:ea typeface="Calibri"/>
                        </a:rPr>
                        <a:t>Параклинические эффекты</a:t>
                      </a:r>
                    </a:p>
                  </a:txBody>
                  <a:tcPr marL="66101" marR="661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53868">
                <a:tc>
                  <a:txBody>
                    <a:bodyPr/>
                    <a:lstStyle/>
                    <a:p>
                      <a:pPr marL="180340" indent="-180340" algn="l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ysClr val="windowText" lastClr="000000"/>
                          </a:solidFill>
                          <a:effectLst/>
                          <a:latin typeface="Times New Roman"/>
                          <a:ea typeface="Calibri"/>
                        </a:rPr>
                        <a:t>Повышение АлАТ/АсАТ</a:t>
                      </a:r>
                    </a:p>
                  </a:txBody>
                  <a:tcPr marL="66101" marR="661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ysClr val="windowText" lastClr="000000"/>
                          </a:solidFill>
                          <a:effectLst/>
                          <a:latin typeface="Times New Roman"/>
                          <a:ea typeface="Calibri"/>
                        </a:rPr>
                        <a:t>+</a:t>
                      </a:r>
                    </a:p>
                  </a:txBody>
                  <a:tcPr marL="66101" marR="661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ysClr val="windowText" lastClr="000000"/>
                          </a:solidFill>
                          <a:effectLst/>
                          <a:latin typeface="Times New Roman"/>
                          <a:ea typeface="Calibri"/>
                        </a:rPr>
                        <a:t>+</a:t>
                      </a:r>
                    </a:p>
                  </a:txBody>
                  <a:tcPr marL="66101" marR="661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ysClr val="windowText" lastClr="000000"/>
                          </a:solidFill>
                          <a:effectLst/>
                          <a:latin typeface="Times New Roman"/>
                          <a:ea typeface="Calibri"/>
                        </a:rPr>
                        <a:t>+</a:t>
                      </a:r>
                    </a:p>
                  </a:txBody>
                  <a:tcPr marL="66101" marR="661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ysClr val="windowText" lastClr="000000"/>
                          </a:solidFill>
                          <a:effectLst/>
                          <a:latin typeface="Times New Roman"/>
                          <a:ea typeface="Calibri"/>
                        </a:rPr>
                        <a:t>+</a:t>
                      </a:r>
                    </a:p>
                  </a:txBody>
                  <a:tcPr marL="66101" marR="661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ysClr val="windowText" lastClr="000000"/>
                          </a:solidFill>
                          <a:effectLst/>
                          <a:latin typeface="Times New Roman"/>
                          <a:ea typeface="Calibri"/>
                        </a:rPr>
                        <a:t>+</a:t>
                      </a:r>
                    </a:p>
                  </a:txBody>
                  <a:tcPr marL="66101" marR="661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ysClr val="windowText" lastClr="000000"/>
                          </a:solidFill>
                          <a:effectLst/>
                          <a:latin typeface="Times New Roman"/>
                          <a:ea typeface="Calibri"/>
                        </a:rPr>
                        <a:t>+</a:t>
                      </a:r>
                    </a:p>
                  </a:txBody>
                  <a:tcPr marL="66101" marR="661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ysClr val="windowText" lastClr="000000"/>
                          </a:solidFill>
                          <a:effectLst/>
                          <a:latin typeface="Times New Roman"/>
                          <a:ea typeface="Calibri"/>
                        </a:rPr>
                        <a:t> </a:t>
                      </a:r>
                    </a:p>
                  </a:txBody>
                  <a:tcPr marL="66101" marR="661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ysClr val="windowText" lastClr="000000"/>
                          </a:solidFill>
                          <a:effectLst/>
                          <a:latin typeface="Times New Roman"/>
                          <a:ea typeface="Calibri"/>
                        </a:rPr>
                        <a:t> </a:t>
                      </a:r>
                    </a:p>
                  </a:txBody>
                  <a:tcPr marL="66101" marR="661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226934">
                <a:tc>
                  <a:txBody>
                    <a:bodyPr/>
                    <a:lstStyle/>
                    <a:p>
                      <a:pPr marL="180340" indent="-180340" algn="l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ysClr val="windowText" lastClr="000000"/>
                          </a:solidFill>
                          <a:effectLst/>
                          <a:latin typeface="Times New Roman"/>
                          <a:ea typeface="Calibri"/>
                        </a:rPr>
                        <a:t>Лейкопения</a:t>
                      </a:r>
                    </a:p>
                  </a:txBody>
                  <a:tcPr marL="66101" marR="661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ysClr val="windowText" lastClr="000000"/>
                          </a:solidFill>
                          <a:effectLst/>
                          <a:latin typeface="Times New Roman"/>
                          <a:ea typeface="Calibri"/>
                        </a:rPr>
                        <a:t>+</a:t>
                      </a:r>
                    </a:p>
                  </a:txBody>
                  <a:tcPr marL="66101" marR="661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ysClr val="windowText" lastClr="000000"/>
                          </a:solidFill>
                          <a:effectLst/>
                          <a:latin typeface="Times New Roman"/>
                          <a:ea typeface="Calibri"/>
                        </a:rPr>
                        <a:t>+</a:t>
                      </a:r>
                    </a:p>
                  </a:txBody>
                  <a:tcPr marL="66101" marR="661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ysClr val="windowText" lastClr="000000"/>
                          </a:solidFill>
                          <a:effectLst/>
                          <a:latin typeface="Times New Roman"/>
                          <a:ea typeface="Calibri"/>
                        </a:rPr>
                        <a:t>+</a:t>
                      </a:r>
                    </a:p>
                  </a:txBody>
                  <a:tcPr marL="66101" marR="661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ysClr val="windowText" lastClr="000000"/>
                          </a:solidFill>
                          <a:effectLst/>
                          <a:latin typeface="Times New Roman"/>
                          <a:ea typeface="Calibri"/>
                        </a:rPr>
                        <a:t>+</a:t>
                      </a:r>
                    </a:p>
                  </a:txBody>
                  <a:tcPr marL="66101" marR="661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ysClr val="windowText" lastClr="000000"/>
                          </a:solidFill>
                          <a:effectLst/>
                          <a:latin typeface="Times New Roman"/>
                          <a:ea typeface="Calibri"/>
                        </a:rPr>
                        <a:t>+</a:t>
                      </a:r>
                    </a:p>
                  </a:txBody>
                  <a:tcPr marL="66101" marR="661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ysClr val="windowText" lastClr="000000"/>
                          </a:solidFill>
                          <a:effectLst/>
                          <a:latin typeface="Times New Roman"/>
                          <a:ea typeface="Calibri"/>
                        </a:rPr>
                        <a:t>+</a:t>
                      </a:r>
                    </a:p>
                  </a:txBody>
                  <a:tcPr marL="66101" marR="661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ysClr val="windowText" lastClr="000000"/>
                          </a:solidFill>
                          <a:effectLst/>
                          <a:latin typeface="Times New Roman"/>
                          <a:ea typeface="Calibri"/>
                        </a:rPr>
                        <a:t> </a:t>
                      </a:r>
                    </a:p>
                  </a:txBody>
                  <a:tcPr marL="66101" marR="661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ysClr val="windowText" lastClr="000000"/>
                          </a:solidFill>
                          <a:effectLst/>
                          <a:latin typeface="Times New Roman"/>
                          <a:ea typeface="Calibri"/>
                        </a:rPr>
                        <a:t> </a:t>
                      </a:r>
                    </a:p>
                  </a:txBody>
                  <a:tcPr marL="66101" marR="661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683568" y="116632"/>
            <a:ext cx="7543800" cy="432048"/>
          </a:xfrm>
        </p:spPr>
        <p:txBody>
          <a:bodyPr/>
          <a:lstStyle/>
          <a:p>
            <a:r>
              <a:rPr lang="ru-RU" b="1" dirty="0">
                <a:effectLst/>
              </a:rPr>
              <a:t/>
            </a:r>
            <a:br>
              <a:rPr lang="ru-RU" b="1" dirty="0">
                <a:effectLst/>
              </a:rPr>
            </a:b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1259632" y="332656"/>
            <a:ext cx="61206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СПЕКТР ЧАСТЫХ НЕЖЕЛАТЕЛЬНЫХ РЕАКЦИЙ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873458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323528" y="1484784"/>
            <a:ext cx="8496943" cy="4896544"/>
          </a:xfrm>
        </p:spPr>
        <p:txBody>
          <a:bodyPr/>
          <a:lstStyle/>
          <a:p>
            <a:pPr marL="18288" indent="0">
              <a:buNone/>
            </a:pPr>
            <a:r>
              <a:rPr lang="ru-RU" dirty="0" smtClean="0"/>
              <a:t>     Была </a:t>
            </a:r>
            <a:r>
              <a:rPr lang="ru-RU" dirty="0"/>
              <a:t>проанализирована информация катамнестического наблюдения за пациентами, получавшими такую терапию в Ярославской области в период с 2009 по 2011 гг. Общее число пациентов составило 230 человек, общее количество случаев использования ПИТРС составило 401 (n), что связано с тем, что некоторые пациенты имели анамнез использования нескольких препаратов. В анализ вошли данные о пациентах, получавших препараты интерферона бета-1а для внутримышечного введения (</a:t>
            </a:r>
            <a:r>
              <a:rPr lang="ru-RU" dirty="0" err="1"/>
              <a:t>авонекс</a:t>
            </a:r>
            <a:r>
              <a:rPr lang="ru-RU" dirty="0"/>
              <a:t> – 3,0%), интерферона бета-1а для подкожного применения (</a:t>
            </a:r>
            <a:r>
              <a:rPr lang="ru-RU" dirty="0" err="1"/>
              <a:t>ребиф</a:t>
            </a:r>
            <a:r>
              <a:rPr lang="ru-RU" dirty="0"/>
              <a:t> –19,2%, </a:t>
            </a:r>
            <a:r>
              <a:rPr lang="ru-RU" dirty="0" err="1"/>
              <a:t>генфаксон</a:t>
            </a:r>
            <a:r>
              <a:rPr lang="ru-RU" dirty="0"/>
              <a:t> – 8,5%), интерферона бета-1b (</a:t>
            </a:r>
            <a:r>
              <a:rPr lang="ru-RU" dirty="0" err="1"/>
              <a:t>бетаферон</a:t>
            </a:r>
            <a:r>
              <a:rPr lang="ru-RU" dirty="0"/>
              <a:t> – 16,5%, </a:t>
            </a:r>
            <a:r>
              <a:rPr lang="ru-RU" dirty="0" err="1"/>
              <a:t>экставиа</a:t>
            </a:r>
            <a:r>
              <a:rPr lang="ru-RU" dirty="0"/>
              <a:t> – 18,2%, </a:t>
            </a:r>
            <a:r>
              <a:rPr lang="ru-RU" dirty="0" err="1"/>
              <a:t>ронбетал</a:t>
            </a:r>
            <a:r>
              <a:rPr lang="ru-RU" dirty="0"/>
              <a:t> – 18,0%), а также </a:t>
            </a:r>
            <a:r>
              <a:rPr lang="ru-RU" dirty="0" err="1"/>
              <a:t>глатирамера</a:t>
            </a:r>
            <a:r>
              <a:rPr lang="ru-RU" dirty="0"/>
              <a:t> ацетата (</a:t>
            </a:r>
            <a:r>
              <a:rPr lang="ru-RU" dirty="0" err="1"/>
              <a:t>копаксон</a:t>
            </a:r>
            <a:r>
              <a:rPr lang="ru-RU" dirty="0"/>
              <a:t> – 16,7%). 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77240" y="332656"/>
            <a:ext cx="7543800" cy="1224136"/>
          </a:xfrm>
        </p:spPr>
        <p:txBody>
          <a:bodyPr/>
          <a:lstStyle/>
          <a:p>
            <a:r>
              <a:rPr lang="ru-RU" sz="1600" dirty="0"/>
              <a:t>Побочные эффекты терапии препаратами, изменяющими течение рассеянного склероза (ПИТРС) по данным регистра рассеянного склероза Ярославской области</a:t>
            </a:r>
            <a:br>
              <a:rPr lang="ru-RU" sz="1600" dirty="0"/>
            </a:br>
            <a:r>
              <a:rPr lang="ru-RU" sz="1600" dirty="0"/>
              <a:t>Н.Н.Спирин1, Д.С.Касаткин1, И.О.Степанов2, Е.Г.Шипова1, Н.С.Баранова1</a:t>
            </a:r>
          </a:p>
        </p:txBody>
      </p:sp>
    </p:spTree>
    <p:extLst>
      <p:ext uri="{BB962C8B-B14F-4D97-AF65-F5344CB8AC3E}">
        <p14:creationId xmlns:p14="http://schemas.microsoft.com/office/powerpoint/2010/main" val="34895006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Grp="1" noChangeAspect="1" noChangeArrowheads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3" y="116632"/>
            <a:ext cx="8784975" cy="66254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686775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60647"/>
            <a:ext cx="8800663" cy="64087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301475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014" y="908721"/>
            <a:ext cx="8496944" cy="56886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777240" y="188640"/>
            <a:ext cx="7543800" cy="504056"/>
          </a:xfrm>
        </p:spPr>
        <p:txBody>
          <a:bodyPr/>
          <a:lstStyle/>
          <a:p>
            <a:r>
              <a:rPr lang="ru-RU" sz="2400" dirty="0" smtClean="0"/>
              <a:t>ПЕРЕНОСИМОСТЬ ПО МНЕНИЮ ПАЦИЕНТА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5935567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755576" y="1988840"/>
            <a:ext cx="7704856" cy="4104456"/>
          </a:xfrm>
        </p:spPr>
        <p:txBody>
          <a:bodyPr>
            <a:noAutofit/>
          </a:bodyPr>
          <a:lstStyle/>
          <a:p>
            <a:pPr marL="18288" indent="0">
              <a:buNone/>
            </a:pPr>
            <a:r>
              <a:rPr lang="ru-RU" sz="2400" dirty="0" smtClean="0"/>
              <a:t>Неэффективность и плохая переносимость ЛС:</a:t>
            </a:r>
          </a:p>
          <a:p>
            <a:r>
              <a:rPr lang="ru-RU" sz="2400" dirty="0" smtClean="0"/>
              <a:t>Неправильное назначение (врач)</a:t>
            </a:r>
          </a:p>
          <a:p>
            <a:r>
              <a:rPr lang="ru-RU" sz="2400" dirty="0" smtClean="0"/>
              <a:t>Неисполнение рекомендаций (пациент)</a:t>
            </a:r>
          </a:p>
          <a:p>
            <a:r>
              <a:rPr lang="ru-RU" sz="2400" dirty="0" smtClean="0"/>
              <a:t>Индивидуальные особенности реагирования на препарат</a:t>
            </a:r>
          </a:p>
          <a:p>
            <a:pPr marL="18288" indent="0">
              <a:buNone/>
            </a:pPr>
            <a:r>
              <a:rPr lang="ru-RU" sz="2400" dirty="0" smtClean="0"/>
              <a:t>    (свойство организма + свойство препарата)</a:t>
            </a:r>
          </a:p>
          <a:p>
            <a:pPr marL="18288" indent="0">
              <a:buNone/>
            </a:pPr>
            <a:r>
              <a:rPr lang="ru-RU" sz="2400" dirty="0"/>
              <a:t> </a:t>
            </a:r>
            <a:r>
              <a:rPr lang="ru-RU" sz="2400" dirty="0" smtClean="0"/>
              <a:t>   Если в ряду: оригинальный препарат – воспроизведенный1 – воспроизведенный2, нет эквивалентности по безопасности и эффективности, то вопрос к производителю.</a:t>
            </a:r>
            <a:endParaRPr lang="ru-RU" sz="24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55576" y="404664"/>
            <a:ext cx="7704856" cy="1080120"/>
          </a:xfrm>
        </p:spPr>
        <p:txBody>
          <a:bodyPr/>
          <a:lstStyle/>
          <a:p>
            <a:r>
              <a:rPr lang="ru-RU" sz="2800" dirty="0" smtClean="0"/>
              <a:t>ИСТИННОСТЬ ЗНАНИЯ – РЕАЛЬНАЯ КЛИНИЧЕСКАЯ ПРАКТИКА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07198894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азовая">
  <a:themeElements>
    <a:clrScheme name="Базовая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Базовая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Базовая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Elemental</Template>
  <TotalTime>211</TotalTime>
  <Words>554</Words>
  <Application>Microsoft Office PowerPoint</Application>
  <PresentationFormat>Экран (4:3)</PresentationFormat>
  <Paragraphs>156</Paragraphs>
  <Slides>12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Базовая</vt:lpstr>
      <vt:lpstr>РОЛЬ ПАЦИЕНТСКИХ ОРГАНИЗАЦИЙ В СТРУКТУРЕ ВЗАИМОДЕЙСТВИЯ ПРОИЗВОДИТЕЛЬ-ВРАЧ-ПАЦИЕНТ</vt:lpstr>
      <vt:lpstr>СРЕДСТВА ДОСТИЖЕНИЯ ОБЩЕЙ ЦЕЛИ – ЭФФЕКТИВНОЙ И БЕЗОПАСНОЙ ТЕРАПИИ</vt:lpstr>
      <vt:lpstr>ПРОБЛЕМЫ </vt:lpstr>
      <vt:lpstr> </vt:lpstr>
      <vt:lpstr>Побочные эффекты терапии препаратами, изменяющими течение рассеянного склероза (ПИТРС) по данным регистра рассеянного склероза Ярославской области Н.Н.Спирин1, Д.С.Касаткин1, И.О.Степанов2, Е.Г.Шипова1, Н.С.Баранова1</vt:lpstr>
      <vt:lpstr>Презентация PowerPoint</vt:lpstr>
      <vt:lpstr>Презентация PowerPoint</vt:lpstr>
      <vt:lpstr>ПЕРЕНОСИМОСТЬ ПО МНЕНИЮ ПАЦИЕНТА</vt:lpstr>
      <vt:lpstr>ИСТИННОСТЬ ЗНАНИЯ – РЕАЛЬНАЯ КЛИНИЧЕСКАЯ ПРАКТИКА</vt:lpstr>
      <vt:lpstr>ДОЛЖНЫ БЫТЬ КРИТЕРИИ</vt:lpstr>
      <vt:lpstr>Решение проблемы</vt:lpstr>
      <vt:lpstr>БЛАГОДАРЮ ЗА ВНИМАНИЕ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РОЛЬ ПАЦИЕНТСКИХ ОРГАНИЗАЦИЙ В СТРУКТУРЕ ВЗАИМОДЕЙСТВИЯ ПРОИЗВОДИТЕЛЬ-ВРАЧ-ПАЦИЕНТ</dc:title>
  <dc:creator>Igor</dc:creator>
  <cp:lastModifiedBy>Igor</cp:lastModifiedBy>
  <cp:revision>16</cp:revision>
  <dcterms:created xsi:type="dcterms:W3CDTF">2016-09-19T16:13:02Z</dcterms:created>
  <dcterms:modified xsi:type="dcterms:W3CDTF">2016-09-19T19:59:35Z</dcterms:modified>
</cp:coreProperties>
</file>