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5"/>
  </p:notesMasterIdLst>
  <p:handoutMasterIdLst>
    <p:handoutMasterId r:id="rId26"/>
  </p:handoutMasterIdLst>
  <p:sldIdLst>
    <p:sldId id="282" r:id="rId2"/>
    <p:sldId id="295" r:id="rId3"/>
    <p:sldId id="325" r:id="rId4"/>
    <p:sldId id="328" r:id="rId5"/>
    <p:sldId id="329" r:id="rId6"/>
    <p:sldId id="330" r:id="rId7"/>
    <p:sldId id="331" r:id="rId8"/>
    <p:sldId id="332" r:id="rId9"/>
    <p:sldId id="336" r:id="rId10"/>
    <p:sldId id="342" r:id="rId11"/>
    <p:sldId id="347" r:id="rId12"/>
    <p:sldId id="350" r:id="rId13"/>
    <p:sldId id="343" r:id="rId14"/>
    <p:sldId id="344" r:id="rId15"/>
    <p:sldId id="348" r:id="rId16"/>
    <p:sldId id="349" r:id="rId17"/>
    <p:sldId id="346" r:id="rId18"/>
    <p:sldId id="326" r:id="rId19"/>
    <p:sldId id="333" r:id="rId20"/>
    <p:sldId id="334" r:id="rId21"/>
    <p:sldId id="337" r:id="rId22"/>
    <p:sldId id="338" r:id="rId23"/>
    <p:sldId id="33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EBFE"/>
    <a:srgbClr val="990000"/>
    <a:srgbClr val="63ACEF"/>
    <a:srgbClr val="0070C1"/>
    <a:srgbClr val="3962A5"/>
    <a:srgbClr val="315683"/>
    <a:srgbClr val="82A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D2020-BC25-40A3-8F64-1B9E5A008865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E616E-459C-40CC-8E2C-E51F601B6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19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B66E7-F49F-4324-95FD-432FF9F43CC7}" type="datetimeFigureOut">
              <a:rPr lang="ru-RU" smtClean="0"/>
              <a:t>03.07.2019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6A788-9982-45F1-9084-7DD628E53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628800"/>
            <a:ext cx="8458200" cy="1470025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 smtClean="0"/>
              <a:t>Об итогах и перспективах работы министерства экономического развития и инвестиций Самарской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555776" y="4077072"/>
            <a:ext cx="6400800" cy="72008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Министерство экономического развития и инвестиций Самарской области</a:t>
            </a:r>
          </a:p>
        </p:txBody>
      </p:sp>
      <p:pic>
        <p:nvPicPr>
          <p:cNvPr id="11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683568" y="3284984"/>
            <a:ext cx="84604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 userDrawn="1"/>
        </p:nvSpPr>
        <p:spPr>
          <a:xfrm>
            <a:off x="2123728" y="6669360"/>
            <a:ext cx="56166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6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-27384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fld id="{D1DC96BF-67EF-4223-BA6A-7EF4931CF0D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270576" cy="7373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43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-27384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Образец заголовка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fld id="{33EE3C59-9CFD-42BB-BC8F-E4727C13E8B3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5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/>
          <a:p>
            <a:fld id="{5A8B6344-8CE3-49C6-969D-E0B407266E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878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r>
              <a:rPr lang="en-US" dirty="0" smtClean="0"/>
              <a:t> </a:t>
            </a:r>
            <a:r>
              <a:rPr lang="ru-RU" dirty="0" smtClean="0"/>
              <a:t>(цвет обозначения в тексте позитива)</a:t>
            </a:r>
          </a:p>
          <a:p>
            <a:pPr lvl="2"/>
            <a:r>
              <a:rPr lang="ru-RU" dirty="0" smtClean="0"/>
              <a:t>Третий уровень (цвет обозначения в тексте негатива)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513863"/>
            <a:ext cx="1378496" cy="365125"/>
          </a:xfrm>
          <a:prstGeom prst="rect">
            <a:avLst/>
          </a:prstGeom>
        </p:spPr>
        <p:txBody>
          <a:bodyPr anchor="b"/>
          <a:lstStyle>
            <a:lvl1pPr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3C118F-5665-4026-B191-D055C056ED5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03.07.2019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D78B8A-58FF-4BB4-B6B6-A98D4AC5AC5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597352"/>
            <a:ext cx="6012160" cy="0"/>
          </a:xfrm>
          <a:prstGeom prst="line">
            <a:avLst/>
          </a:prstGeom>
          <a:ln w="63500">
            <a:solidFill>
              <a:srgbClr val="0070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1720" y="659735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898989"/>
                </a:solidFill>
              </a:rPr>
              <a:t>Министерство экономического развития и инвестиций Самарской области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012160" y="6597352"/>
            <a:ext cx="313184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indent="450000"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rgbClr val="FF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Документы\Desktop\приглашение 21х20 без башни 77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4" b="3460"/>
          <a:stretch/>
        </p:blipFill>
        <p:spPr bwMode="auto">
          <a:xfrm>
            <a:off x="1" y="3910471"/>
            <a:ext cx="9143999" cy="29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8458200" cy="1470025"/>
          </a:xfrm>
        </p:spPr>
        <p:txBody>
          <a:bodyPr>
            <a:normAutofit/>
          </a:bodyPr>
          <a:lstStyle/>
          <a:p>
            <a:pPr indent="0"/>
            <a:r>
              <a:rPr lang="ru-RU" sz="3200" dirty="0" smtClean="0"/>
              <a:t>«</a:t>
            </a:r>
            <a:r>
              <a:rPr lang="ru-RU" sz="3200" b="1" dirty="0" smtClean="0"/>
              <a:t>От </a:t>
            </a:r>
            <a:r>
              <a:rPr lang="ru-RU" sz="3200" b="1" dirty="0"/>
              <a:t>общественных инициатив до успешной </a:t>
            </a:r>
            <a:r>
              <a:rPr lang="ru-RU" sz="3200" b="1" dirty="0" smtClean="0"/>
              <a:t>реализации проекта</a:t>
            </a:r>
            <a:r>
              <a:rPr lang="ru-RU" sz="3200" dirty="0" smtClean="0"/>
              <a:t>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одзаголовок 1"/>
          <p:cNvSpPr txBox="1">
            <a:spLocks/>
          </p:cNvSpPr>
          <p:nvPr/>
        </p:nvSpPr>
        <p:spPr>
          <a:xfrm>
            <a:off x="2123728" y="3429000"/>
            <a:ext cx="698524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Кочуева Ирина Николаевна– </a:t>
            </a:r>
            <a:endParaRPr lang="ru-RU" b="1" dirty="0"/>
          </a:p>
          <a:p>
            <a:pPr>
              <a:lnSpc>
                <a:spcPts val="2000"/>
              </a:lnSpc>
            </a:pPr>
            <a:r>
              <a:rPr lang="ru-RU" b="1" dirty="0" smtClean="0"/>
              <a:t> руководитель управления </a:t>
            </a:r>
            <a:r>
              <a:rPr lang="ru-RU" b="1" dirty="0"/>
              <a:t>по связям с депутатским корпусом и общественными объединениями департамента внутренней политики </a:t>
            </a:r>
            <a:endParaRPr lang="ru-RU" b="1" dirty="0" smtClean="0"/>
          </a:p>
          <a:p>
            <a:pPr>
              <a:lnSpc>
                <a:spcPts val="2000"/>
              </a:lnSpc>
            </a:pPr>
            <a:r>
              <a:rPr lang="ru-RU" b="1" dirty="0" smtClean="0"/>
              <a:t>Администрации </a:t>
            </a:r>
            <a:r>
              <a:rPr lang="ru-RU" b="1" dirty="0"/>
              <a:t>Губернатора Самарской области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Autofit/>
          </a:bodyPr>
          <a:lstStyle/>
          <a:p>
            <a:pPr indent="0"/>
            <a:r>
              <a:rPr lang="ru-RU" b="1" spc="300" dirty="0" smtClean="0">
                <a:latin typeface="+mj-lt"/>
              </a:rPr>
              <a:t>СОЦИАЛЬНАЯ ПРОБЛЕМА</a:t>
            </a:r>
            <a:endParaRPr lang="ru-RU" b="1" spc="3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82" y="1196752"/>
            <a:ext cx="7543800" cy="45339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475656" y="2276872"/>
            <a:ext cx="58326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475656" y="3933056"/>
            <a:ext cx="352839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1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Autofit/>
          </a:bodyPr>
          <a:lstStyle/>
          <a:p>
            <a:pPr indent="0"/>
            <a:r>
              <a:rPr lang="ru-RU" b="1" spc="300" dirty="0" smtClean="0">
                <a:latin typeface="+mj-lt"/>
              </a:rPr>
              <a:t>СОЦИАЛЬНАЯ ПРОБЛЕМА</a:t>
            </a:r>
            <a:endParaRPr lang="ru-RU" b="1" spc="3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08719"/>
            <a:ext cx="7015906" cy="54869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427984" y="2492896"/>
            <a:ext cx="280831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20072" y="2636912"/>
            <a:ext cx="20882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07704" y="2852936"/>
            <a:ext cx="1512168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604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Autofit/>
          </a:bodyPr>
          <a:lstStyle/>
          <a:p>
            <a:pPr indent="0"/>
            <a:r>
              <a:rPr lang="ru-RU" b="1" spc="300" dirty="0" smtClean="0">
                <a:latin typeface="+mj-lt"/>
              </a:rPr>
              <a:t>КРАТКОЕ ОПИСАНИЕ ПРОЕКТА</a:t>
            </a:r>
            <a:endParaRPr lang="ru-RU" b="1" spc="3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87" y="3004315"/>
            <a:ext cx="7776864" cy="1123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82" y="1295028"/>
            <a:ext cx="7743750" cy="1485900"/>
          </a:xfrm>
          <a:prstGeom prst="rect">
            <a:avLst/>
          </a:prstGeom>
        </p:spPr>
      </p:pic>
      <p:sp>
        <p:nvSpPr>
          <p:cNvPr id="8" name="Дуга 7"/>
          <p:cNvSpPr/>
          <p:nvPr/>
        </p:nvSpPr>
        <p:spPr>
          <a:xfrm>
            <a:off x="2758666" y="5733257"/>
            <a:ext cx="4374232" cy="465498"/>
          </a:xfrm>
          <a:prstGeom prst="arc">
            <a:avLst>
              <a:gd name="adj1" fmla="val 16200000"/>
              <a:gd name="adj2" fmla="val 1474508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4086199" y="3523650"/>
            <a:ext cx="4374232" cy="674795"/>
          </a:xfrm>
          <a:prstGeom prst="arc">
            <a:avLst>
              <a:gd name="adj1" fmla="val 16200000"/>
              <a:gd name="adj2" fmla="val 1474508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2915816" y="2274920"/>
            <a:ext cx="4464496" cy="465498"/>
          </a:xfrm>
          <a:prstGeom prst="arc">
            <a:avLst>
              <a:gd name="adj1" fmla="val 16200000"/>
              <a:gd name="adj2" fmla="val 1474508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82" y="4289497"/>
            <a:ext cx="8080149" cy="2228850"/>
          </a:xfrm>
          <a:prstGeom prst="rect">
            <a:avLst/>
          </a:prstGeom>
        </p:spPr>
      </p:pic>
      <p:sp>
        <p:nvSpPr>
          <p:cNvPr id="18" name="Дуга 17"/>
          <p:cNvSpPr/>
          <p:nvPr/>
        </p:nvSpPr>
        <p:spPr>
          <a:xfrm>
            <a:off x="3779912" y="4310202"/>
            <a:ext cx="4374232" cy="674795"/>
          </a:xfrm>
          <a:prstGeom prst="arc">
            <a:avLst>
              <a:gd name="adj1" fmla="val 16200000"/>
              <a:gd name="adj2" fmla="val 1474508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89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Autofit/>
          </a:bodyPr>
          <a:lstStyle/>
          <a:p>
            <a:pPr indent="0"/>
            <a:r>
              <a:rPr lang="ru-RU" b="1" spc="300" dirty="0" smtClean="0">
                <a:latin typeface="+mj-lt"/>
              </a:rPr>
              <a:t>ЦЕЛЬ </a:t>
            </a:r>
            <a:r>
              <a:rPr lang="ru-RU" b="1" spc="300" dirty="0" smtClean="0">
                <a:latin typeface="+mj-lt"/>
              </a:rPr>
              <a:t>И ЗАДАЧИ</a:t>
            </a:r>
            <a:r>
              <a:rPr lang="ru-RU" b="1" spc="300" dirty="0" smtClean="0">
                <a:latin typeface="+mj-lt"/>
              </a:rPr>
              <a:t/>
            </a:r>
            <a:br>
              <a:rPr lang="ru-RU" b="1" spc="300" dirty="0" smtClean="0">
                <a:latin typeface="+mj-lt"/>
              </a:rPr>
            </a:br>
            <a:r>
              <a:rPr lang="ru-RU" b="1" spc="300" dirty="0" smtClean="0">
                <a:latin typeface="+mj-lt"/>
              </a:rPr>
              <a:t>СОЦИАЛЬНОГО ПРОЕКТА</a:t>
            </a:r>
            <a:endParaRPr lang="ru-RU" b="1" spc="3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44824"/>
            <a:ext cx="816559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5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Autofit/>
          </a:bodyPr>
          <a:lstStyle/>
          <a:p>
            <a:pPr indent="0"/>
            <a:r>
              <a:rPr lang="ru-RU" b="1" spc="300" dirty="0" smtClean="0">
                <a:latin typeface="+mj-lt"/>
              </a:rPr>
              <a:t>ЦЕЛИ И </a:t>
            </a:r>
            <a:r>
              <a:rPr lang="ru-RU" b="1" spc="300" dirty="0" smtClean="0">
                <a:latin typeface="+mj-lt"/>
              </a:rPr>
              <a:t>ЗАДАЧИ </a:t>
            </a:r>
            <a:br>
              <a:rPr lang="ru-RU" b="1" spc="300" dirty="0" smtClean="0">
                <a:latin typeface="+mj-lt"/>
              </a:rPr>
            </a:br>
            <a:r>
              <a:rPr lang="ru-RU" b="1" spc="300" dirty="0" smtClean="0">
                <a:latin typeface="+mj-lt"/>
              </a:rPr>
              <a:t>СОЦИАЛЬНОГО ПРОЕКТА</a:t>
            </a:r>
            <a:endParaRPr lang="ru-RU" b="1" spc="3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768"/>
            <a:ext cx="5770369" cy="44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5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Autofit/>
          </a:bodyPr>
          <a:lstStyle/>
          <a:p>
            <a:pPr indent="0"/>
            <a:r>
              <a:rPr lang="ru-RU" b="1" spc="300" dirty="0" smtClean="0">
                <a:latin typeface="+mj-lt"/>
              </a:rPr>
              <a:t>РЕЗУЛЬТАТ</a:t>
            </a:r>
            <a:r>
              <a:rPr lang="ru-RU" b="1" spc="300" dirty="0" smtClean="0">
                <a:latin typeface="+mj-lt"/>
              </a:rPr>
              <a:t/>
            </a:r>
            <a:br>
              <a:rPr lang="ru-RU" b="1" spc="300" dirty="0" smtClean="0">
                <a:latin typeface="+mj-lt"/>
              </a:rPr>
            </a:br>
            <a:r>
              <a:rPr lang="ru-RU" b="1" spc="300" dirty="0" smtClean="0">
                <a:latin typeface="+mj-lt"/>
              </a:rPr>
              <a:t>СОЦИАЛЬНОГО ПРОЕКТА</a:t>
            </a:r>
            <a:endParaRPr lang="ru-RU" b="1" spc="3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52736"/>
            <a:ext cx="6042248" cy="52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8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Autofit/>
          </a:bodyPr>
          <a:lstStyle/>
          <a:p>
            <a:pPr indent="0"/>
            <a:r>
              <a:rPr lang="ru-RU" b="1" spc="300" dirty="0" smtClean="0">
                <a:latin typeface="+mj-lt"/>
              </a:rPr>
              <a:t>РЕЗУЛЬТАТ</a:t>
            </a:r>
            <a:r>
              <a:rPr lang="ru-RU" b="1" spc="300" dirty="0" smtClean="0">
                <a:latin typeface="+mj-lt"/>
              </a:rPr>
              <a:t/>
            </a:r>
            <a:br>
              <a:rPr lang="ru-RU" b="1" spc="300" dirty="0" smtClean="0">
                <a:latin typeface="+mj-lt"/>
              </a:rPr>
            </a:br>
            <a:r>
              <a:rPr lang="ru-RU" b="1" spc="300" dirty="0" smtClean="0">
                <a:latin typeface="+mj-lt"/>
              </a:rPr>
              <a:t>СОЦИАЛЬНОГО ПРОЕКТА</a:t>
            </a:r>
            <a:endParaRPr lang="ru-RU" b="1" spc="3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82" y="1772816"/>
            <a:ext cx="8163010" cy="25825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940152" y="1988840"/>
            <a:ext cx="288032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76056" y="2492896"/>
            <a:ext cx="37444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41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Autofit/>
          </a:bodyPr>
          <a:lstStyle/>
          <a:p>
            <a:pPr indent="0"/>
            <a:r>
              <a:rPr lang="ru-RU" b="1" spc="300" dirty="0" smtClean="0">
                <a:latin typeface="+mj-lt"/>
              </a:rPr>
              <a:t>БЮДЖЕТ и СОФИНАНСИРОВАНИЕ ПРОЕКТА</a:t>
            </a:r>
            <a:endParaRPr lang="ru-RU" b="1" spc="300" dirty="0">
              <a:latin typeface="+mj-lt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0495C620-66E8-4EAE-B221-59E8194E1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07151"/>
              </p:ext>
            </p:extLst>
          </p:nvPr>
        </p:nvGraphicFramePr>
        <p:xfrm>
          <a:off x="683569" y="1059121"/>
          <a:ext cx="7848873" cy="2992584"/>
        </p:xfrm>
        <a:graphic>
          <a:graphicData uri="http://schemas.openxmlformats.org/drawingml/2006/table">
            <a:tbl>
              <a:tblPr/>
              <a:tblGrid>
                <a:gridCol w="3816425">
                  <a:extLst>
                    <a:ext uri="{9D8B030D-6E8A-4147-A177-3AD203B41FA5}">
                      <a16:colId xmlns="" xmlns:a16="http://schemas.microsoft.com/office/drawing/2014/main" val="356277504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211709692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1400923348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1387104863"/>
                    </a:ext>
                  </a:extLst>
                </a:gridCol>
              </a:tblGrid>
              <a:tr h="6159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статьи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Общая стоимость 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Софинансирование (если имеется)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Запрашиваемая сумма 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5513487"/>
                  </a:ext>
                </a:extLst>
              </a:tr>
              <a:tr h="209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(руб.)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0512357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6104523"/>
                  </a:ext>
                </a:extLst>
              </a:tr>
              <a:tr h="412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 штатных работников, включая НДФЛ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8324221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3404931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9518299"/>
                  </a:ext>
                </a:extLst>
              </a:tr>
              <a:tr h="209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Страховые взносы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8816286"/>
                  </a:ext>
                </a:extLst>
              </a:tr>
              <a:tr h="412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Страховые взносы с выплат штатным работникам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2656489"/>
                  </a:ext>
                </a:extLst>
              </a:tr>
              <a:tr h="412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Страховые взносы с выплат физическим лицам по гражданско-правовым договорам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43" marR="6243" marT="6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966141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896448"/>
              </p:ext>
            </p:extLst>
          </p:nvPr>
        </p:nvGraphicFramePr>
        <p:xfrm>
          <a:off x="683569" y="4077072"/>
          <a:ext cx="7848873" cy="2420258"/>
        </p:xfrm>
        <a:graphic>
          <a:graphicData uri="http://schemas.openxmlformats.org/drawingml/2006/table">
            <a:tbl>
              <a:tblPr/>
              <a:tblGrid>
                <a:gridCol w="3816425"/>
                <a:gridCol w="1008112"/>
                <a:gridCol w="1656184"/>
                <a:gridCol w="1368152"/>
              </a:tblGrid>
              <a:tr h="179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Офисные расходы (аренда нежилого помещения, коммунальные услуги, услуги связи, услуги банков, электронный документооборот, почтовые услуги, компьютерное оборудование и программное обеспечение (включая справочные информационные системы, бухгалтерское программное обеспечение), канцтовары и расходные материалы)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9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Приобретение, аренда специализированного оборудования, инвентаря и сопутствующие расходы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22" marR="6522" marT="6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75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b="1" dirty="0" smtClean="0">
                <a:latin typeface="+mj-lt"/>
              </a:rPr>
              <a:t>ОШИБКИ ПРИ ПОДГОТОВКЕ ПРОЕКТА</a:t>
            </a:r>
            <a:endParaRPr lang="ru-RU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628800"/>
            <a:ext cx="74168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Поверхностное изучение причин социальной проблемы</a:t>
            </a:r>
            <a:endParaRPr lang="ru-RU" sz="2000" b="1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539552" y="1340768"/>
            <a:ext cx="756592" cy="338437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9816" y="5133434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47664" y="2548936"/>
            <a:ext cx="74168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Неумение сформулировать и обосновать проблему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3469070"/>
            <a:ext cx="74168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Неправильный выбор целевой аудитории проекта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4319384"/>
            <a:ext cx="74168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Неверно поставлены цели и задачи проекта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5133434"/>
            <a:ext cx="74168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Неэффективный план мероприятий реализации проекта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7359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b="1" dirty="0" smtClean="0">
                <a:latin typeface="+mj-lt"/>
              </a:rPr>
              <a:t>ПРОЕКТ        ЗАЯВКА </a:t>
            </a:r>
            <a:endParaRPr lang="ru-RU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340768"/>
            <a:ext cx="741682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ПРОЕКТ – это комплекс действий для изменения проблемной ситуации</a:t>
            </a:r>
            <a:endParaRPr lang="ru-RU" sz="2000" b="1" dirty="0"/>
          </a:p>
        </p:txBody>
      </p:sp>
      <p:sp>
        <p:nvSpPr>
          <p:cNvPr id="7" name="Не равно 6"/>
          <p:cNvSpPr/>
          <p:nvPr/>
        </p:nvSpPr>
        <p:spPr>
          <a:xfrm>
            <a:off x="4572000" y="196800"/>
            <a:ext cx="708126" cy="567904"/>
          </a:xfrm>
          <a:prstGeom prst="mathNot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096" y="2636913"/>
            <a:ext cx="844261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ЗАЯВКА – это комплект документов, утвержденный организатором конкурса (Грантодателем) и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096" y="3776848"/>
            <a:ext cx="2592288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подтверждающий </a:t>
            </a:r>
            <a:r>
              <a:rPr lang="ru-RU" sz="2000" b="1" dirty="0"/>
              <a:t>наличие такой проблемной </a:t>
            </a:r>
            <a:r>
              <a:rPr lang="ru-RU" sz="2000" b="1" dirty="0" smtClean="0"/>
              <a:t>ситуации и значимость Проекта</a:t>
            </a:r>
          </a:p>
          <a:p>
            <a:pPr algn="ctr"/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72257" y="3795720"/>
            <a:ext cx="2592288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раскрывающий комплекс </a:t>
            </a:r>
            <a:r>
              <a:rPr lang="ru-RU" sz="2000" b="1" dirty="0"/>
              <a:t>действий для изменения проблемной </a:t>
            </a:r>
            <a:r>
              <a:rPr lang="ru-RU" sz="2000" b="1" dirty="0" smtClean="0"/>
              <a:t>ситуации</a:t>
            </a:r>
          </a:p>
          <a:p>
            <a:pPr algn="ctr"/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58128" y="3795720"/>
            <a:ext cx="2592288" cy="25545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удостоверяющий </a:t>
            </a:r>
            <a:r>
              <a:rPr lang="ru-RU" sz="2000" b="1" dirty="0"/>
              <a:t>возможность изменения проблемной ситуации </a:t>
            </a:r>
            <a:r>
              <a:rPr lang="ru-RU" sz="2000" b="1" dirty="0" smtClean="0"/>
              <a:t>данным социальным проектом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547664" y="3344799"/>
            <a:ext cx="288032" cy="588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27984" y="3344798"/>
            <a:ext cx="288032" cy="588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410256" y="3344799"/>
            <a:ext cx="288032" cy="588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99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b="1" cap="all" spc="300" dirty="0" smtClean="0">
                <a:latin typeface="+mj-lt"/>
              </a:rPr>
              <a:t>Три состояния проекта</a:t>
            </a:r>
            <a:endParaRPr lang="ru-RU" b="1" cap="all" spc="3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628800"/>
            <a:ext cx="7128792" cy="646331"/>
          </a:xfrm>
          <a:prstGeom prst="rect">
            <a:avLst/>
          </a:prstGeom>
          <a:solidFill>
            <a:srgbClr val="98EB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Идея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978092"/>
            <a:ext cx="7992888" cy="769441"/>
          </a:xfrm>
          <a:prstGeom prst="rect">
            <a:avLst/>
          </a:prstGeom>
          <a:solidFill>
            <a:srgbClr val="98EB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Общественная инициатива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581128"/>
            <a:ext cx="8568952" cy="1015663"/>
          </a:xfrm>
          <a:prstGeom prst="rect">
            <a:avLst/>
          </a:prstGeom>
          <a:solidFill>
            <a:srgbClr val="98EBF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Проект</a:t>
            </a:r>
            <a:endParaRPr lang="ru-RU" sz="44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2259174"/>
            <a:ext cx="756084" cy="84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29962" y="3725295"/>
            <a:ext cx="756084" cy="999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17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b="1" dirty="0" smtClean="0">
                <a:latin typeface="+mj-lt"/>
              </a:rPr>
              <a:t>ПЯТЬ ЭЛЕМЕНТОВ УСПЕШНОГО ПРОЕКТА</a:t>
            </a:r>
            <a:endParaRPr lang="ru-RU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340768"/>
            <a:ext cx="74168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РЕАЛЬНАЯ ИДЕЯ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43608" y="2060848"/>
            <a:ext cx="74168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ПРОРАБОТАННАЯ СОЦИАЛЬНАЯ ПРОБЛЕМА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43608" y="2909086"/>
            <a:ext cx="74168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КАЧЕСТВЕННО ПОДГОТОВЛЕННАЯ ЗАЯВКА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43608" y="3736864"/>
            <a:ext cx="741682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ЭФФЕКТИВНАЯ РЕАЛИЗАЦИЯ ПРОЕКТА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53480" y="4701043"/>
            <a:ext cx="741682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ИНФОРМАЦИОННАЯ ОТКРЫТОСТЬ, </a:t>
            </a:r>
          </a:p>
          <a:p>
            <a:pPr algn="ctr"/>
            <a:r>
              <a:rPr lang="ru-RU" sz="2000" b="1" dirty="0" smtClean="0"/>
              <a:t>ПУБЛИЧНОСТЬ И ПРОЗРАЧНОСТЬ ПРОЕКТА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75202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89" y="1866722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b="1" dirty="0" smtClean="0">
                <a:latin typeface="+mj-lt"/>
              </a:rPr>
              <a:t>ОЦЕНКА УСПЕШНОСТИ ПРОЕКТА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596" y="3573016"/>
            <a:ext cx="7416824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НОМИНИРОВАНИЕ ПРОЕКТА в число </a:t>
            </a:r>
          </a:p>
          <a:p>
            <a:pPr algn="ctr"/>
            <a:r>
              <a:rPr lang="ru-RU" sz="2000" b="1" dirty="0" smtClean="0"/>
              <a:t>100 лучших проектов победителей конкурса ПРЕЗИДЕНСКИХ ГРАНТОВ </a:t>
            </a:r>
          </a:p>
          <a:p>
            <a:pPr algn="ctr"/>
            <a:r>
              <a:rPr lang="ru-RU" sz="2000" b="1" dirty="0" smtClean="0"/>
              <a:t>соответствующего года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КРИТЕРИИ:</a:t>
            </a:r>
          </a:p>
          <a:p>
            <a:pPr algn="ctr"/>
            <a:r>
              <a:rPr lang="ru-RU" sz="2000" b="1" dirty="0" smtClean="0"/>
              <a:t> - качество реализации проекта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 smtClean="0"/>
              <a:t>наличие социальных результатов</a:t>
            </a:r>
          </a:p>
          <a:p>
            <a:pPr algn="ctr"/>
            <a:r>
              <a:rPr lang="ru-RU" sz="2000" b="1" dirty="0" smtClean="0"/>
              <a:t>- информационная открытость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1866722"/>
            <a:ext cx="835292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ТОП 100 </a:t>
            </a:r>
          </a:p>
          <a:p>
            <a:pPr algn="ctr"/>
            <a:r>
              <a:rPr lang="ru-RU" sz="2800" b="1" dirty="0" smtClean="0"/>
              <a:t>лучших социальных проектов России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3615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b="1" dirty="0" smtClean="0">
                <a:latin typeface="+mj-lt"/>
              </a:rPr>
              <a:t>ОБУЧАЮЩИЕ ОНЛАЙН-РЕСУРСЫ</a:t>
            </a:r>
            <a:endParaRPr lang="ru-RU" b="1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78359"/>
            <a:ext cx="3077117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08719"/>
            <a:ext cx="4320038" cy="55446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296"/>
            <a:ext cx="3733800" cy="3286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072" y="1052736"/>
            <a:ext cx="3600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Президентскиегранты.рф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9272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b="1" dirty="0" smtClean="0">
                <a:latin typeface="+mj-lt"/>
              </a:rPr>
              <a:t>КОНТАКТНАЯ ИНФОРМАЦИЯ</a:t>
            </a:r>
            <a:endParaRPr lang="ru-RU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889827"/>
            <a:ext cx="7416824" cy="3385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КОЧУЕВА ИРИНА НИКОЛАЕВНА</a:t>
            </a:r>
          </a:p>
          <a:p>
            <a:pPr algn="ctr"/>
            <a:endParaRPr lang="ru-RU" sz="2000" b="1" dirty="0"/>
          </a:p>
          <a:p>
            <a:pPr algn="ctr">
              <a:lnSpc>
                <a:spcPts val="2000"/>
              </a:lnSpc>
            </a:pPr>
            <a:r>
              <a:rPr lang="ru-RU" sz="1600" b="1" dirty="0" smtClean="0"/>
              <a:t>руководитель </a:t>
            </a:r>
            <a:r>
              <a:rPr lang="ru-RU" sz="1600" b="1" dirty="0"/>
              <a:t>управления </a:t>
            </a:r>
            <a:endParaRPr lang="en-US" sz="1600" b="1" dirty="0" smtClean="0"/>
          </a:p>
          <a:p>
            <a:pPr algn="ctr">
              <a:lnSpc>
                <a:spcPts val="2000"/>
              </a:lnSpc>
            </a:pPr>
            <a:r>
              <a:rPr lang="ru-RU" sz="1600" b="1" dirty="0" smtClean="0"/>
              <a:t>по </a:t>
            </a:r>
            <a:r>
              <a:rPr lang="ru-RU" sz="1600" b="1" dirty="0"/>
              <a:t>связям с депутатским корпусом и общественными объединениями департамента внутренней политики </a:t>
            </a:r>
          </a:p>
          <a:p>
            <a:pPr algn="ctr">
              <a:lnSpc>
                <a:spcPts val="2000"/>
              </a:lnSpc>
            </a:pPr>
            <a:r>
              <a:rPr lang="ru-RU" sz="1600" b="1" dirty="0"/>
              <a:t>Администрации Губернатора Самарской </a:t>
            </a:r>
            <a:r>
              <a:rPr lang="ru-RU" sz="1600" b="1" dirty="0" smtClean="0"/>
              <a:t>области</a:t>
            </a:r>
          </a:p>
          <a:p>
            <a:pPr algn="ctr">
              <a:lnSpc>
                <a:spcPts val="2000"/>
              </a:lnSpc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lnSpc>
                <a:spcPts val="2000"/>
              </a:lnSpc>
            </a:pPr>
            <a:r>
              <a:rPr lang="en-US" sz="2000" b="1" dirty="0" smtClean="0"/>
              <a:t>+7 (846) </a:t>
            </a:r>
            <a:r>
              <a:rPr lang="ru-RU" sz="2000" b="1" dirty="0" smtClean="0"/>
              <a:t>333 34 09</a:t>
            </a:r>
          </a:p>
          <a:p>
            <a:pPr algn="ctr">
              <a:lnSpc>
                <a:spcPts val="2000"/>
              </a:lnSpc>
            </a:pPr>
            <a:r>
              <a:rPr lang="ru-RU" sz="2000" b="1" dirty="0" smtClean="0"/>
              <a:t>+7</a:t>
            </a:r>
            <a:r>
              <a:rPr lang="en-US" sz="2000" b="1" dirty="0" smtClean="0"/>
              <a:t> </a:t>
            </a:r>
            <a:r>
              <a:rPr lang="ru-RU" sz="2000" b="1" dirty="0" smtClean="0"/>
              <a:t>927 2020209</a:t>
            </a:r>
            <a:endParaRPr lang="en-US" sz="2000" b="1" dirty="0" smtClean="0"/>
          </a:p>
          <a:p>
            <a:pPr algn="ctr">
              <a:lnSpc>
                <a:spcPts val="2000"/>
              </a:lnSpc>
            </a:pPr>
            <a:endParaRPr lang="ru-RU" sz="2000" b="1" dirty="0" smtClean="0"/>
          </a:p>
          <a:p>
            <a:pPr algn="ctr">
              <a:lnSpc>
                <a:spcPts val="2000"/>
              </a:lnSpc>
            </a:pPr>
            <a:r>
              <a:rPr lang="en-US" b="1" dirty="0"/>
              <a:t>K</a:t>
            </a:r>
            <a:r>
              <a:rPr lang="en-US" b="1" dirty="0" smtClean="0"/>
              <a:t>ochuevaIN@samregion.ru</a:t>
            </a:r>
            <a:endParaRPr lang="ru-RU" b="1" dirty="0"/>
          </a:p>
          <a:p>
            <a:pPr algn="ctr"/>
            <a:r>
              <a:rPr lang="ru-RU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6498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sz="4000" b="1" spc="300" dirty="0" smtClean="0">
                <a:latin typeface="+mj-lt"/>
              </a:rPr>
              <a:t>ИДЕЯ</a:t>
            </a:r>
            <a:endParaRPr lang="ru-RU" sz="4000" b="1" spc="3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27" y="1340768"/>
            <a:ext cx="4882435" cy="2265047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5027689" y="3887152"/>
            <a:ext cx="3744416" cy="1788296"/>
          </a:xfrm>
          <a:prstGeom prst="wedgeEllipseCallout">
            <a:avLst>
              <a:gd name="adj1" fmla="val -89061"/>
              <a:gd name="adj2" fmla="val -83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Идея – </a:t>
            </a:r>
          </a:p>
          <a:p>
            <a:pPr algn="ctr"/>
            <a:r>
              <a:rPr lang="ru-RU" sz="3600" b="1" dirty="0"/>
              <a:t>Хочу!</a:t>
            </a:r>
          </a:p>
        </p:txBody>
      </p:sp>
    </p:spTree>
    <p:extLst>
      <p:ext uri="{BB962C8B-B14F-4D97-AF65-F5344CB8AC3E}">
        <p14:creationId xmlns:p14="http://schemas.microsoft.com/office/powerpoint/2010/main" val="116319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sz="3600" b="1" spc="300" dirty="0" smtClean="0">
                <a:latin typeface="+mj-lt"/>
              </a:rPr>
              <a:t>ИНИЦИАТИВА</a:t>
            </a:r>
            <a:endParaRPr lang="ru-RU" sz="3600" b="1" spc="3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0" y="1124744"/>
            <a:ext cx="4464042" cy="2977516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3995936" y="4318285"/>
            <a:ext cx="4968552" cy="1788296"/>
          </a:xfrm>
          <a:prstGeom prst="wedgeEllipseCallout">
            <a:avLst>
              <a:gd name="adj1" fmla="val -61321"/>
              <a:gd name="adj2" fmla="val -80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Инициатива </a:t>
            </a:r>
            <a:r>
              <a:rPr lang="ru-RU" sz="3600" b="1" dirty="0"/>
              <a:t>– </a:t>
            </a:r>
          </a:p>
          <a:p>
            <a:pPr algn="ctr"/>
            <a:r>
              <a:rPr lang="ru-RU" sz="3600" b="1" dirty="0" smtClean="0"/>
              <a:t>Хочу и могу!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39881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sz="4000" b="1" spc="300" dirty="0" smtClean="0">
                <a:latin typeface="+mj-lt"/>
              </a:rPr>
              <a:t>ПРОЕКТ</a:t>
            </a:r>
            <a:endParaRPr lang="ru-RU" sz="4000" b="1" spc="3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9962"/>
            <a:ext cx="4788024" cy="3192016"/>
          </a:xfrm>
          <a:prstGeom prst="rect">
            <a:avLst/>
          </a:prstGeom>
        </p:spPr>
      </p:pic>
      <p:sp>
        <p:nvSpPr>
          <p:cNvPr id="11" name="Овальная выноска 10"/>
          <p:cNvSpPr/>
          <p:nvPr/>
        </p:nvSpPr>
        <p:spPr>
          <a:xfrm>
            <a:off x="2195736" y="4562908"/>
            <a:ext cx="6840760" cy="1788296"/>
          </a:xfrm>
          <a:prstGeom prst="wedgeEllipseCallout">
            <a:avLst>
              <a:gd name="adj1" fmla="val -37369"/>
              <a:gd name="adj2" fmla="val -87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Проект </a:t>
            </a:r>
            <a:r>
              <a:rPr lang="ru-RU" sz="3600" b="1" dirty="0"/>
              <a:t>– </a:t>
            </a:r>
          </a:p>
          <a:p>
            <a:pPr algn="ctr"/>
            <a:r>
              <a:rPr lang="ru-RU" sz="3600" b="1" dirty="0" smtClean="0"/>
              <a:t>Хочу, могу, сделаю!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99179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b="1" spc="300" dirty="0" smtClean="0">
                <a:latin typeface="+mj-lt"/>
              </a:rPr>
              <a:t>ОТЛИЧИЕ ИДЕИ ОТ ИНИЦИАТИВЫ</a:t>
            </a:r>
            <a:endParaRPr lang="ru-RU" b="1" spc="3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861048"/>
            <a:ext cx="417646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Так думаю только я сам </a:t>
            </a:r>
          </a:p>
          <a:p>
            <a:pPr algn="ctr"/>
            <a:r>
              <a:rPr lang="ru-RU" sz="2800" dirty="0" smtClean="0"/>
              <a:t>и мои друзья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5165806"/>
            <a:ext cx="482453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Есть запрос гражданского общества на решение социальной проблемы</a:t>
            </a:r>
            <a:endParaRPr lang="ru-RU" sz="28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716016" y="2170946"/>
            <a:ext cx="4320480" cy="1788296"/>
          </a:xfrm>
          <a:prstGeom prst="wedgeEllipseCallout">
            <a:avLst>
              <a:gd name="adj1" fmla="val -27714"/>
              <a:gd name="adj2" fmla="val 12483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ИНИЦИАТИВА</a:t>
            </a:r>
            <a:endParaRPr lang="ru-RU" sz="3200" b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323528" y="1245047"/>
            <a:ext cx="3528392" cy="1788296"/>
          </a:xfrm>
          <a:prstGeom prst="wedgeEllipseCallout">
            <a:avLst>
              <a:gd name="adj1" fmla="val 28440"/>
              <a:gd name="adj2" fmla="val 104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ИДЕЯ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85627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sz="3600" b="1" spc="300" dirty="0" smtClean="0">
                <a:latin typeface="+mj-lt"/>
              </a:rPr>
              <a:t>СОЦИАЛЬНАЯ ПРОБЛЕМА</a:t>
            </a:r>
            <a:endParaRPr lang="ru-RU" sz="3600" b="1" spc="3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379629"/>
            <a:ext cx="662473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ситуации, события или условия</a:t>
            </a:r>
            <a:r>
              <a:rPr lang="ru-RU" sz="2800" dirty="0"/>
              <a:t>, которые прямо или косвенно негативно влияют на гражданина с точки зрения общества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23528" y="1855522"/>
            <a:ext cx="1944216" cy="86409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23728" y="3449816"/>
            <a:ext cx="662473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Являются достаточно серьезными проблемами, требующими коллективных усилий для решения.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16453" y="5040759"/>
            <a:ext cx="662473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Требуют зачастую инновационного подхода для решения.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23528" y="3634948"/>
            <a:ext cx="1944216" cy="86409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5067720"/>
            <a:ext cx="1944216" cy="86409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97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rmAutofit/>
          </a:bodyPr>
          <a:lstStyle/>
          <a:p>
            <a:pPr indent="0"/>
            <a:r>
              <a:rPr lang="ru-RU" sz="4000" b="1" spc="300" dirty="0" smtClean="0">
                <a:latin typeface="+mj-lt"/>
              </a:rPr>
              <a:t>СОЦИАЛЬНЫЙ ПРОЕКТ</a:t>
            </a:r>
            <a:endParaRPr lang="ru-RU" sz="4000" b="1" spc="3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571" y="3628314"/>
            <a:ext cx="8340872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Комплекс реальных действий</a:t>
            </a:r>
            <a:r>
              <a:rPr lang="ru-RU" sz="2800" dirty="0" smtClean="0"/>
              <a:t>, </a:t>
            </a:r>
          </a:p>
          <a:p>
            <a:pPr algn="ctr"/>
            <a:r>
              <a:rPr lang="ru-RU" sz="2800" dirty="0" smtClean="0"/>
              <a:t>направленных на достижение цели и получение заранее запланированных результатов </a:t>
            </a:r>
          </a:p>
          <a:p>
            <a:pPr algn="ctr"/>
            <a:r>
              <a:rPr lang="ru-RU" sz="2800" b="1" smtClean="0"/>
              <a:t>для решения </a:t>
            </a:r>
            <a:r>
              <a:rPr lang="ru-RU" sz="2800" b="1" dirty="0" smtClean="0"/>
              <a:t>социальной проблемы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0" y="1244443"/>
            <a:ext cx="78009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3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80928"/>
            <a:ext cx="9144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6682" y="0"/>
            <a:ext cx="8458200" cy="908719"/>
          </a:xfrm>
        </p:spPr>
        <p:txBody>
          <a:bodyPr>
            <a:noAutofit/>
          </a:bodyPr>
          <a:lstStyle/>
          <a:p>
            <a:pPr indent="0"/>
            <a:r>
              <a:rPr lang="ru-RU" b="1" spc="300" dirty="0" smtClean="0">
                <a:latin typeface="+mj-lt"/>
              </a:rPr>
              <a:t>ЭЛЕМЕНТЫ СОЦИАЛЬНОГО ПРОЕКТА</a:t>
            </a:r>
            <a:endParaRPr lang="ru-RU" b="1" spc="3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8155" y="1282664"/>
            <a:ext cx="379552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ПРОБЛЕМА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81749" y="1946272"/>
            <a:ext cx="379852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ЦЕЛЬ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2618556"/>
            <a:ext cx="379852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РЕЗУЛЬТАТ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3303363"/>
            <a:ext cx="379852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ЗАДАЧИ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23276" y="3964215"/>
            <a:ext cx="379852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МЕРОПРИЯТИЯ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23728" y="4646493"/>
            <a:ext cx="379852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КОМАНДА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1145" y="5328771"/>
            <a:ext cx="4005396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БЮДЖЕТ И СОФИНАСИРОВАНИЕ</a:t>
            </a:r>
            <a:endParaRPr lang="ru-RU" sz="2800" dirty="0"/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 flipH="1">
            <a:off x="8143569" y="1429558"/>
            <a:ext cx="473405" cy="663608"/>
          </a:xfrm>
          <a:prstGeom prst="curvedConnector3">
            <a:avLst>
              <a:gd name="adj1" fmla="val -48288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0800000" flipV="1">
            <a:off x="7384696" y="2212739"/>
            <a:ext cx="729830" cy="563333"/>
          </a:xfrm>
          <a:prstGeom prst="curvedConnector3">
            <a:avLst>
              <a:gd name="adj1" fmla="val -57391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/>
          <p:nvPr/>
        </p:nvCxnSpPr>
        <p:spPr>
          <a:xfrm flipH="1">
            <a:off x="6821798" y="2834242"/>
            <a:ext cx="473405" cy="663608"/>
          </a:xfrm>
          <a:prstGeom prst="curvedConnector3">
            <a:avLst>
              <a:gd name="adj1" fmla="val -48288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/>
          <p:nvPr/>
        </p:nvCxnSpPr>
        <p:spPr>
          <a:xfrm flipH="1">
            <a:off x="6585096" y="3564973"/>
            <a:ext cx="473405" cy="663608"/>
          </a:xfrm>
          <a:prstGeom prst="curvedConnector3">
            <a:avLst>
              <a:gd name="adj1" fmla="val -48288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кругленная соединительная линия 43"/>
          <p:cNvCxnSpPr/>
          <p:nvPr/>
        </p:nvCxnSpPr>
        <p:spPr>
          <a:xfrm rot="10800000" flipV="1">
            <a:off x="5750910" y="4364826"/>
            <a:ext cx="729830" cy="563333"/>
          </a:xfrm>
          <a:prstGeom prst="curvedConnector3">
            <a:avLst>
              <a:gd name="adj1" fmla="val -57391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rot="10800000" flipV="1">
            <a:off x="4499992" y="5013985"/>
            <a:ext cx="729830" cy="563333"/>
          </a:xfrm>
          <a:prstGeom prst="curvedConnector3">
            <a:avLst>
              <a:gd name="adj1" fmla="val -57391"/>
            </a:avLst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ьная выноска 45"/>
          <p:cNvSpPr/>
          <p:nvPr/>
        </p:nvSpPr>
        <p:spPr>
          <a:xfrm>
            <a:off x="243746" y="1819119"/>
            <a:ext cx="2520280" cy="1138174"/>
          </a:xfrm>
          <a:prstGeom prst="wedgeEllipseCallout">
            <a:avLst>
              <a:gd name="adj1" fmla="val 174397"/>
              <a:gd name="adj2" fmla="val -18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Достижима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Конкретна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Измерима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87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_ШАБЛОН_МЭР_СО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448</Words>
  <Application>Microsoft Office PowerPoint</Application>
  <PresentationFormat>Экран (4:3)</PresentationFormat>
  <Paragraphs>140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5__ШАБЛОН_МЭР_СО - копия</vt:lpstr>
      <vt:lpstr>«От общественных инициатив до успешной реализации проекта»</vt:lpstr>
      <vt:lpstr>Три состояния проекта</vt:lpstr>
      <vt:lpstr>ИДЕЯ</vt:lpstr>
      <vt:lpstr>ИНИЦИАТИВА</vt:lpstr>
      <vt:lpstr>ПРОЕКТ</vt:lpstr>
      <vt:lpstr>ОТЛИЧИЕ ИДЕИ ОТ ИНИЦИАТИВЫ</vt:lpstr>
      <vt:lpstr>СОЦИАЛЬНАЯ ПРОБЛЕМА</vt:lpstr>
      <vt:lpstr>СОЦИАЛЬНЫЙ ПРОЕКТ</vt:lpstr>
      <vt:lpstr>ЭЛЕМЕНТЫ СОЦИАЛЬНОГО ПРОЕКТА</vt:lpstr>
      <vt:lpstr>СОЦИАЛЬНАЯ ПРОБЛЕМА</vt:lpstr>
      <vt:lpstr>СОЦИАЛЬНАЯ ПРОБЛЕМА</vt:lpstr>
      <vt:lpstr>КРАТКОЕ ОПИСАНИЕ ПРОЕКТА</vt:lpstr>
      <vt:lpstr>ЦЕЛЬ И ЗАДАЧИ СОЦИАЛЬНОГО ПРОЕКТА</vt:lpstr>
      <vt:lpstr>ЦЕЛИ И ЗАДАЧИ  СОЦИАЛЬНОГО ПРОЕКТА</vt:lpstr>
      <vt:lpstr>РЕЗУЛЬТАТ СОЦИАЛЬНОГО ПРОЕКТА</vt:lpstr>
      <vt:lpstr>РЕЗУЛЬТАТ СОЦИАЛЬНОГО ПРОЕКТА</vt:lpstr>
      <vt:lpstr>БЮДЖЕТ и СОФИНАНСИРОВАНИЕ ПРОЕКТА</vt:lpstr>
      <vt:lpstr>ОШИБКИ ПРИ ПОДГОТОВКЕ ПРОЕКТА</vt:lpstr>
      <vt:lpstr>ПРОЕКТ        ЗАЯВКА </vt:lpstr>
      <vt:lpstr>ПЯТЬ ЭЛЕМЕНТОВ УСПЕШНОГО ПРОЕКТА</vt:lpstr>
      <vt:lpstr>ОЦЕНКА УСПЕШНОСТИ ПРОЕКТА</vt:lpstr>
      <vt:lpstr>ОБУЧАЮЩИЕ ОНЛАЙН-РЕСУРСЫ</vt:lpstr>
      <vt:lpstr>КОНТАКТНАЯ ИНФОРМАЦИЯ</vt:lpstr>
    </vt:vector>
  </TitlesOfParts>
  <Company>Минэкономразвития Сам.обл.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Понамаренко</dc:creator>
  <cp:lastModifiedBy>Кочуева Ирина Николаевна</cp:lastModifiedBy>
  <cp:revision>223</cp:revision>
  <cp:lastPrinted>2019-04-18T11:08:25Z</cp:lastPrinted>
  <dcterms:created xsi:type="dcterms:W3CDTF">2018-11-28T10:26:28Z</dcterms:created>
  <dcterms:modified xsi:type="dcterms:W3CDTF">2019-07-03T17:12:58Z</dcterms:modified>
</cp:coreProperties>
</file>