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  <p:sldMasterId id="2147483763" r:id="rId2"/>
  </p:sldMasterIdLst>
  <p:notesMasterIdLst>
    <p:notesMasterId r:id="rId34"/>
  </p:notesMasterIdLst>
  <p:sldIdLst>
    <p:sldId id="256" r:id="rId3"/>
    <p:sldId id="257" r:id="rId4"/>
    <p:sldId id="258" r:id="rId5"/>
    <p:sldId id="265" r:id="rId6"/>
    <p:sldId id="282" r:id="rId7"/>
    <p:sldId id="283" r:id="rId8"/>
    <p:sldId id="259" r:id="rId9"/>
    <p:sldId id="264" r:id="rId10"/>
    <p:sldId id="260" r:id="rId11"/>
    <p:sldId id="261" r:id="rId12"/>
    <p:sldId id="276" r:id="rId13"/>
    <p:sldId id="262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63" r:id="rId23"/>
    <p:sldId id="274" r:id="rId24"/>
    <p:sldId id="275" r:id="rId25"/>
    <p:sldId id="278" r:id="rId26"/>
    <p:sldId id="285" r:id="rId27"/>
    <p:sldId id="277" r:id="rId28"/>
    <p:sldId id="279" r:id="rId29"/>
    <p:sldId id="280" r:id="rId30"/>
    <p:sldId id="281" r:id="rId31"/>
    <p:sldId id="287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20" autoAdjust="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7F3C2-DFFE-424C-98A2-2CEEA91CF9C6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12322C-2A77-433C-BBD3-270312F8BC73}">
      <dgm:prSet phldrT="[Текст]"/>
      <dgm:spPr/>
      <dgm:t>
        <a:bodyPr/>
        <a:lstStyle/>
        <a:p>
          <a:r>
            <a:rPr lang="ru-RU" dirty="0"/>
            <a:t>Рекомендуемое соотношение собственных средств и средств гранта</a:t>
          </a:r>
        </a:p>
      </dgm:t>
    </dgm:pt>
    <dgm:pt modelId="{24C38B52-3A6D-482A-BF0F-9A131D890CD4}" type="parTrans" cxnId="{C83A04B3-FC15-45C9-BE37-6B1CFA1B89B6}">
      <dgm:prSet/>
      <dgm:spPr/>
      <dgm:t>
        <a:bodyPr/>
        <a:lstStyle/>
        <a:p>
          <a:endParaRPr lang="ru-RU"/>
        </a:p>
      </dgm:t>
    </dgm:pt>
    <dgm:pt modelId="{FBF64465-3E24-46CA-845B-2B8CD5D24325}" type="sibTrans" cxnId="{C83A04B3-FC15-45C9-BE37-6B1CFA1B89B6}">
      <dgm:prSet/>
      <dgm:spPr/>
      <dgm:t>
        <a:bodyPr/>
        <a:lstStyle/>
        <a:p>
          <a:endParaRPr lang="ru-RU"/>
        </a:p>
      </dgm:t>
    </dgm:pt>
    <dgm:pt modelId="{1053730E-1004-48F8-802A-5BDA2F7B3B58}">
      <dgm:prSet phldrT="[Текст]"/>
      <dgm:spPr/>
      <dgm:t>
        <a:bodyPr/>
        <a:lstStyle/>
        <a:p>
          <a:r>
            <a:rPr lang="ru-RU" dirty="0"/>
            <a:t>Доля собственных средств </a:t>
          </a:r>
        </a:p>
        <a:p>
          <a:r>
            <a:rPr lang="ru-RU" dirty="0"/>
            <a:t>от 25% до 40%</a:t>
          </a:r>
        </a:p>
      </dgm:t>
    </dgm:pt>
    <dgm:pt modelId="{898EE8FA-B644-4B67-8862-27AE96263AB1}" type="parTrans" cxnId="{D893426A-D85D-4A8A-9383-E948FE2B72C9}">
      <dgm:prSet/>
      <dgm:spPr/>
      <dgm:t>
        <a:bodyPr/>
        <a:lstStyle/>
        <a:p>
          <a:endParaRPr lang="ru-RU"/>
        </a:p>
      </dgm:t>
    </dgm:pt>
    <dgm:pt modelId="{C2D4640C-AC96-492E-B8AE-5C48808CCA69}" type="sibTrans" cxnId="{D893426A-D85D-4A8A-9383-E948FE2B72C9}">
      <dgm:prSet/>
      <dgm:spPr/>
      <dgm:t>
        <a:bodyPr/>
        <a:lstStyle/>
        <a:p>
          <a:endParaRPr lang="ru-RU"/>
        </a:p>
      </dgm:t>
    </dgm:pt>
    <dgm:pt modelId="{6250761D-316F-4455-8278-5335DE329A30}">
      <dgm:prSet phldrT="[Текст]"/>
      <dgm:spPr/>
      <dgm:t>
        <a:bodyPr/>
        <a:lstStyle/>
        <a:p>
          <a:r>
            <a:rPr lang="ru-RU" dirty="0"/>
            <a:t>Доля средств гранта </a:t>
          </a:r>
        </a:p>
        <a:p>
          <a:r>
            <a:rPr lang="ru-RU" dirty="0"/>
            <a:t>от 60% до 75%</a:t>
          </a:r>
        </a:p>
      </dgm:t>
    </dgm:pt>
    <dgm:pt modelId="{2B9DDED9-2516-45BE-9873-0A2871CC484C}" type="parTrans" cxnId="{D9E0574D-AF56-492D-98D7-110B9A9AAE14}">
      <dgm:prSet/>
      <dgm:spPr/>
      <dgm:t>
        <a:bodyPr/>
        <a:lstStyle/>
        <a:p>
          <a:endParaRPr lang="ru-RU"/>
        </a:p>
      </dgm:t>
    </dgm:pt>
    <dgm:pt modelId="{417D5F43-FBEC-479A-B2E9-584E1F4A80AD}" type="sibTrans" cxnId="{D9E0574D-AF56-492D-98D7-110B9A9AAE14}">
      <dgm:prSet/>
      <dgm:spPr/>
      <dgm:t>
        <a:bodyPr/>
        <a:lstStyle/>
        <a:p>
          <a:endParaRPr lang="ru-RU"/>
        </a:p>
      </dgm:t>
    </dgm:pt>
    <dgm:pt modelId="{B55A14A6-7F0B-4FCE-BEFE-FE7142F97F5F}" type="pres">
      <dgm:prSet presAssocID="{16B7F3C2-DFFE-424C-98A2-2CEEA91CF9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B52B-F4EB-4D1D-8D28-7209F687F1A8}" type="pres">
      <dgm:prSet presAssocID="{16B7F3C2-DFFE-424C-98A2-2CEEA91CF9C6}" presName="hierFlow" presStyleCnt="0"/>
      <dgm:spPr/>
    </dgm:pt>
    <dgm:pt modelId="{98E6E65B-26DE-48FC-8EBE-5126521E1FD7}" type="pres">
      <dgm:prSet presAssocID="{16B7F3C2-DFFE-424C-98A2-2CEEA91CF9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40D7DE9-5308-45A7-9C8C-F6E1A11C6E43}" type="pres">
      <dgm:prSet presAssocID="{8412322C-2A77-433C-BBD3-270312F8BC73}" presName="Name14" presStyleCnt="0"/>
      <dgm:spPr/>
    </dgm:pt>
    <dgm:pt modelId="{6B25D2D4-824F-4553-BD76-D992F0A35753}" type="pres">
      <dgm:prSet presAssocID="{8412322C-2A77-433C-BBD3-270312F8BC73}" presName="level1Shape" presStyleLbl="node0" presStyleIdx="0" presStyleCnt="1" custScaleY="41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AB7E7-6EB1-481E-850B-9B49EACD7F2F}" type="pres">
      <dgm:prSet presAssocID="{8412322C-2A77-433C-BBD3-270312F8BC73}" presName="hierChild2" presStyleCnt="0"/>
      <dgm:spPr/>
    </dgm:pt>
    <dgm:pt modelId="{3678B701-EA81-45D2-A4EA-D7F6538B145B}" type="pres">
      <dgm:prSet presAssocID="{898EE8FA-B644-4B67-8862-27AE96263AB1}" presName="Name19" presStyleLbl="parChTrans1D2" presStyleIdx="0" presStyleCnt="2"/>
      <dgm:spPr/>
      <dgm:t>
        <a:bodyPr/>
        <a:lstStyle/>
        <a:p>
          <a:endParaRPr lang="ru-RU"/>
        </a:p>
      </dgm:t>
    </dgm:pt>
    <dgm:pt modelId="{37C1AB62-2150-4DD7-B611-B2A38FCC1589}" type="pres">
      <dgm:prSet presAssocID="{1053730E-1004-48F8-802A-5BDA2F7B3B58}" presName="Name21" presStyleCnt="0"/>
      <dgm:spPr/>
    </dgm:pt>
    <dgm:pt modelId="{D76E3C1E-6E3E-4BCB-9F05-469A3F27947D}" type="pres">
      <dgm:prSet presAssocID="{1053730E-1004-48F8-802A-5BDA2F7B3B58}" presName="level2Shape" presStyleLbl="node2" presStyleIdx="0" presStyleCnt="2" custScaleY="35271" custLinFactNeighborX="1607" custLinFactNeighborY="-10880"/>
      <dgm:spPr/>
      <dgm:t>
        <a:bodyPr/>
        <a:lstStyle/>
        <a:p>
          <a:endParaRPr lang="ru-RU"/>
        </a:p>
      </dgm:t>
    </dgm:pt>
    <dgm:pt modelId="{BA6906E7-48C3-474D-B497-CA84A2A11BE7}" type="pres">
      <dgm:prSet presAssocID="{1053730E-1004-48F8-802A-5BDA2F7B3B58}" presName="hierChild3" presStyleCnt="0"/>
      <dgm:spPr/>
    </dgm:pt>
    <dgm:pt modelId="{9DEDD580-4C8F-4329-88BD-C52FDC5FF7E7}" type="pres">
      <dgm:prSet presAssocID="{2B9DDED9-2516-45BE-9873-0A2871CC484C}" presName="Name19" presStyleLbl="parChTrans1D2" presStyleIdx="1" presStyleCnt="2"/>
      <dgm:spPr/>
      <dgm:t>
        <a:bodyPr/>
        <a:lstStyle/>
        <a:p>
          <a:endParaRPr lang="ru-RU"/>
        </a:p>
      </dgm:t>
    </dgm:pt>
    <dgm:pt modelId="{29D5B6F5-1D47-462E-ACA2-9F9FE26F81DB}" type="pres">
      <dgm:prSet presAssocID="{6250761D-316F-4455-8278-5335DE329A30}" presName="Name21" presStyleCnt="0"/>
      <dgm:spPr/>
    </dgm:pt>
    <dgm:pt modelId="{6A41DBCF-1763-4F09-801E-407643B75D69}" type="pres">
      <dgm:prSet presAssocID="{6250761D-316F-4455-8278-5335DE329A30}" presName="level2Shape" presStyleLbl="node2" presStyleIdx="1" presStyleCnt="2" custScaleY="37408" custLinFactNeighborX="-376" custLinFactNeighborY="-10586"/>
      <dgm:spPr/>
      <dgm:t>
        <a:bodyPr/>
        <a:lstStyle/>
        <a:p>
          <a:endParaRPr lang="ru-RU"/>
        </a:p>
      </dgm:t>
    </dgm:pt>
    <dgm:pt modelId="{9903D843-DC32-4A5A-B21E-4BFF68DC2692}" type="pres">
      <dgm:prSet presAssocID="{6250761D-316F-4455-8278-5335DE329A30}" presName="hierChild3" presStyleCnt="0"/>
      <dgm:spPr/>
    </dgm:pt>
    <dgm:pt modelId="{FC31B1E8-A1AD-4BA1-87B0-9ED6C4F5B868}" type="pres">
      <dgm:prSet presAssocID="{16B7F3C2-DFFE-424C-98A2-2CEEA91CF9C6}" presName="bgShapesFlow" presStyleCnt="0"/>
      <dgm:spPr/>
    </dgm:pt>
  </dgm:ptLst>
  <dgm:cxnLst>
    <dgm:cxn modelId="{3331206E-1945-4C69-8395-FD7231CE2367}" type="presOf" srcId="{2B9DDED9-2516-45BE-9873-0A2871CC484C}" destId="{9DEDD580-4C8F-4329-88BD-C52FDC5FF7E7}" srcOrd="0" destOrd="0" presId="urn:microsoft.com/office/officeart/2005/8/layout/hierarchy6"/>
    <dgm:cxn modelId="{D7E5DD9D-2754-4D49-9759-30AC1481D23A}" type="presOf" srcId="{8412322C-2A77-433C-BBD3-270312F8BC73}" destId="{6B25D2D4-824F-4553-BD76-D992F0A35753}" srcOrd="0" destOrd="0" presId="urn:microsoft.com/office/officeart/2005/8/layout/hierarchy6"/>
    <dgm:cxn modelId="{D9E0574D-AF56-492D-98D7-110B9A9AAE14}" srcId="{8412322C-2A77-433C-BBD3-270312F8BC73}" destId="{6250761D-316F-4455-8278-5335DE329A30}" srcOrd="1" destOrd="0" parTransId="{2B9DDED9-2516-45BE-9873-0A2871CC484C}" sibTransId="{417D5F43-FBEC-479A-B2E9-584E1F4A80AD}"/>
    <dgm:cxn modelId="{C83A04B3-FC15-45C9-BE37-6B1CFA1B89B6}" srcId="{16B7F3C2-DFFE-424C-98A2-2CEEA91CF9C6}" destId="{8412322C-2A77-433C-BBD3-270312F8BC73}" srcOrd="0" destOrd="0" parTransId="{24C38B52-3A6D-482A-BF0F-9A131D890CD4}" sibTransId="{FBF64465-3E24-46CA-845B-2B8CD5D24325}"/>
    <dgm:cxn modelId="{FC0459BE-C8C9-4126-83BA-5E2A86764ABB}" type="presOf" srcId="{1053730E-1004-48F8-802A-5BDA2F7B3B58}" destId="{D76E3C1E-6E3E-4BCB-9F05-469A3F27947D}" srcOrd="0" destOrd="0" presId="urn:microsoft.com/office/officeart/2005/8/layout/hierarchy6"/>
    <dgm:cxn modelId="{D893426A-D85D-4A8A-9383-E948FE2B72C9}" srcId="{8412322C-2A77-433C-BBD3-270312F8BC73}" destId="{1053730E-1004-48F8-802A-5BDA2F7B3B58}" srcOrd="0" destOrd="0" parTransId="{898EE8FA-B644-4B67-8862-27AE96263AB1}" sibTransId="{C2D4640C-AC96-492E-B8AE-5C48808CCA69}"/>
    <dgm:cxn modelId="{A918F6A5-5AB1-4B6E-A268-0456E09FA4DD}" type="presOf" srcId="{898EE8FA-B644-4B67-8862-27AE96263AB1}" destId="{3678B701-EA81-45D2-A4EA-D7F6538B145B}" srcOrd="0" destOrd="0" presId="urn:microsoft.com/office/officeart/2005/8/layout/hierarchy6"/>
    <dgm:cxn modelId="{231D8BA9-B87B-4714-89FA-A3FD836033D5}" type="presOf" srcId="{16B7F3C2-DFFE-424C-98A2-2CEEA91CF9C6}" destId="{B55A14A6-7F0B-4FCE-BEFE-FE7142F97F5F}" srcOrd="0" destOrd="0" presId="urn:microsoft.com/office/officeart/2005/8/layout/hierarchy6"/>
    <dgm:cxn modelId="{4309D065-BFC2-4F4A-9225-A3E2D5A55C67}" type="presOf" srcId="{6250761D-316F-4455-8278-5335DE329A30}" destId="{6A41DBCF-1763-4F09-801E-407643B75D69}" srcOrd="0" destOrd="0" presId="urn:microsoft.com/office/officeart/2005/8/layout/hierarchy6"/>
    <dgm:cxn modelId="{D4A69A37-711D-4CC5-B239-B8921426895E}" type="presParOf" srcId="{B55A14A6-7F0B-4FCE-BEFE-FE7142F97F5F}" destId="{E859B52B-F4EB-4D1D-8D28-7209F687F1A8}" srcOrd="0" destOrd="0" presId="urn:microsoft.com/office/officeart/2005/8/layout/hierarchy6"/>
    <dgm:cxn modelId="{6694A0D5-E30F-4383-87EE-55881CDF3B8C}" type="presParOf" srcId="{E859B52B-F4EB-4D1D-8D28-7209F687F1A8}" destId="{98E6E65B-26DE-48FC-8EBE-5126521E1FD7}" srcOrd="0" destOrd="0" presId="urn:microsoft.com/office/officeart/2005/8/layout/hierarchy6"/>
    <dgm:cxn modelId="{6120529C-9DBC-4E85-826E-8149F9C88F8E}" type="presParOf" srcId="{98E6E65B-26DE-48FC-8EBE-5126521E1FD7}" destId="{D40D7DE9-5308-45A7-9C8C-F6E1A11C6E43}" srcOrd="0" destOrd="0" presId="urn:microsoft.com/office/officeart/2005/8/layout/hierarchy6"/>
    <dgm:cxn modelId="{8FB918F3-5BC1-46EE-B503-C000A8A8029D}" type="presParOf" srcId="{D40D7DE9-5308-45A7-9C8C-F6E1A11C6E43}" destId="{6B25D2D4-824F-4553-BD76-D992F0A35753}" srcOrd="0" destOrd="0" presId="urn:microsoft.com/office/officeart/2005/8/layout/hierarchy6"/>
    <dgm:cxn modelId="{9834D5B7-CC5A-4E9F-BC20-A44F4D5824AD}" type="presParOf" srcId="{D40D7DE9-5308-45A7-9C8C-F6E1A11C6E43}" destId="{8FCAB7E7-6EB1-481E-850B-9B49EACD7F2F}" srcOrd="1" destOrd="0" presId="urn:microsoft.com/office/officeart/2005/8/layout/hierarchy6"/>
    <dgm:cxn modelId="{4F3D34A9-555D-4F0A-9EC5-5B8613376521}" type="presParOf" srcId="{8FCAB7E7-6EB1-481E-850B-9B49EACD7F2F}" destId="{3678B701-EA81-45D2-A4EA-D7F6538B145B}" srcOrd="0" destOrd="0" presId="urn:microsoft.com/office/officeart/2005/8/layout/hierarchy6"/>
    <dgm:cxn modelId="{098E9688-26BF-4488-A4D4-9AD039DB4562}" type="presParOf" srcId="{8FCAB7E7-6EB1-481E-850B-9B49EACD7F2F}" destId="{37C1AB62-2150-4DD7-B611-B2A38FCC1589}" srcOrd="1" destOrd="0" presId="urn:microsoft.com/office/officeart/2005/8/layout/hierarchy6"/>
    <dgm:cxn modelId="{6F3B9E0F-663F-4273-86A6-044B06301F3F}" type="presParOf" srcId="{37C1AB62-2150-4DD7-B611-B2A38FCC1589}" destId="{D76E3C1E-6E3E-4BCB-9F05-469A3F27947D}" srcOrd="0" destOrd="0" presId="urn:microsoft.com/office/officeart/2005/8/layout/hierarchy6"/>
    <dgm:cxn modelId="{4137898F-C55F-4CF9-BA95-4E91FFC54396}" type="presParOf" srcId="{37C1AB62-2150-4DD7-B611-B2A38FCC1589}" destId="{BA6906E7-48C3-474D-B497-CA84A2A11BE7}" srcOrd="1" destOrd="0" presId="urn:microsoft.com/office/officeart/2005/8/layout/hierarchy6"/>
    <dgm:cxn modelId="{C0210476-C605-4C21-B62E-4EA327734150}" type="presParOf" srcId="{8FCAB7E7-6EB1-481E-850B-9B49EACD7F2F}" destId="{9DEDD580-4C8F-4329-88BD-C52FDC5FF7E7}" srcOrd="2" destOrd="0" presId="urn:microsoft.com/office/officeart/2005/8/layout/hierarchy6"/>
    <dgm:cxn modelId="{BA03C8B8-D2BA-4BE5-9693-02D1254180E9}" type="presParOf" srcId="{8FCAB7E7-6EB1-481E-850B-9B49EACD7F2F}" destId="{29D5B6F5-1D47-462E-ACA2-9F9FE26F81DB}" srcOrd="3" destOrd="0" presId="urn:microsoft.com/office/officeart/2005/8/layout/hierarchy6"/>
    <dgm:cxn modelId="{BBEA0FD5-9303-428B-9F22-AAABAAAFE37F}" type="presParOf" srcId="{29D5B6F5-1D47-462E-ACA2-9F9FE26F81DB}" destId="{6A41DBCF-1763-4F09-801E-407643B75D69}" srcOrd="0" destOrd="0" presId="urn:microsoft.com/office/officeart/2005/8/layout/hierarchy6"/>
    <dgm:cxn modelId="{55D3DA7B-B012-4DDE-865E-96407DF9AB9B}" type="presParOf" srcId="{29D5B6F5-1D47-462E-ACA2-9F9FE26F81DB}" destId="{9903D843-DC32-4A5A-B21E-4BFF68DC2692}" srcOrd="1" destOrd="0" presId="urn:microsoft.com/office/officeart/2005/8/layout/hierarchy6"/>
    <dgm:cxn modelId="{61DEB82A-E422-410D-9C46-2B6E44D9928A}" type="presParOf" srcId="{B55A14A6-7F0B-4FCE-BEFE-FE7142F97F5F}" destId="{FC31B1E8-A1AD-4BA1-87B0-9ED6C4F5B86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5D2D4-824F-4553-BD76-D992F0A35753}">
      <dsp:nvSpPr>
        <dsp:cNvPr id="0" name=""/>
        <dsp:cNvSpPr/>
      </dsp:nvSpPr>
      <dsp:spPr>
        <a:xfrm>
          <a:off x="2297906" y="952218"/>
          <a:ext cx="3532187" cy="976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Рекомендуемое соотношение собственных средств и средств гранта</a:t>
          </a:r>
        </a:p>
      </dsp:txBody>
      <dsp:txXfrm>
        <a:off x="2326509" y="980821"/>
        <a:ext cx="3474981" cy="919373"/>
      </dsp:txXfrm>
    </dsp:sp>
    <dsp:sp modelId="{3678B701-EA81-45D2-A4EA-D7F6538B145B}">
      <dsp:nvSpPr>
        <dsp:cNvPr id="0" name=""/>
        <dsp:cNvSpPr/>
      </dsp:nvSpPr>
      <dsp:spPr>
        <a:xfrm>
          <a:off x="1824840" y="1928798"/>
          <a:ext cx="2239159" cy="685715"/>
        </a:xfrm>
        <a:custGeom>
          <a:avLst/>
          <a:gdLst/>
          <a:ahLst/>
          <a:cxnLst/>
          <a:rect l="0" t="0" r="0" b="0"/>
          <a:pathLst>
            <a:path>
              <a:moveTo>
                <a:pt x="2239159" y="0"/>
              </a:moveTo>
              <a:lnTo>
                <a:pt x="2239159" y="342857"/>
              </a:lnTo>
              <a:lnTo>
                <a:pt x="0" y="342857"/>
              </a:lnTo>
              <a:lnTo>
                <a:pt x="0" y="685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E3C1E-6E3E-4BCB-9F05-469A3F27947D}">
      <dsp:nvSpPr>
        <dsp:cNvPr id="0" name=""/>
        <dsp:cNvSpPr/>
      </dsp:nvSpPr>
      <dsp:spPr>
        <a:xfrm>
          <a:off x="58746" y="2614513"/>
          <a:ext cx="3532187" cy="830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Доля собственных средств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от 25% до 40%</a:t>
          </a:r>
        </a:p>
      </dsp:txBody>
      <dsp:txXfrm>
        <a:off x="83072" y="2638839"/>
        <a:ext cx="3483535" cy="781906"/>
      </dsp:txXfrm>
    </dsp:sp>
    <dsp:sp modelId="{9DEDD580-4C8F-4329-88BD-C52FDC5FF7E7}">
      <dsp:nvSpPr>
        <dsp:cNvPr id="0" name=""/>
        <dsp:cNvSpPr/>
      </dsp:nvSpPr>
      <dsp:spPr>
        <a:xfrm>
          <a:off x="4064000" y="1928798"/>
          <a:ext cx="2282640" cy="69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19"/>
              </a:lnTo>
              <a:lnTo>
                <a:pt x="2282640" y="346319"/>
              </a:lnTo>
              <a:lnTo>
                <a:pt x="2282640" y="6926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1DBCF-1763-4F09-801E-407643B75D69}">
      <dsp:nvSpPr>
        <dsp:cNvPr id="0" name=""/>
        <dsp:cNvSpPr/>
      </dsp:nvSpPr>
      <dsp:spPr>
        <a:xfrm>
          <a:off x="4580547" y="2621436"/>
          <a:ext cx="3532187" cy="880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Доля средств гранта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от 60% до 75%</a:t>
          </a:r>
        </a:p>
      </dsp:txBody>
      <dsp:txXfrm>
        <a:off x="4606347" y="2647236"/>
        <a:ext cx="3480587" cy="82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F49E0-7ED0-408B-BD38-A8296FC6FD2E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B775-8935-4017-9F0D-2D7C00B6C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1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B775-8935-4017-9F0D-2D7C00B6CF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3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5D9DC-93E7-47BE-AA8D-8985A8F76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459E841-B10B-470E-ABFA-839316725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4E01B-38F4-4A02-93F0-5AFE3D14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B252-448D-4360-A10F-94386480C120}" type="datetime1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C25733-ADDF-4A20-94D5-C0731264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FB1196-069E-4B42-8261-A87F262F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16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1C8DB-6247-46AA-9B59-FEC9BB64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E94AED-6E89-48EB-870D-1174AEAF1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DAAD37-C323-437B-B7CF-C54547868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0B389B-8B74-4C68-ACC3-BFDBC133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FAFC-6FF8-408D-A7C9-801B4E0D0B81}" type="datetime1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C613F3-0ED9-4512-9455-6620DC18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044D23-32E6-4219-8CA5-B10AC241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6B7D01-E4B2-4050-A3BB-2E315737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AE819D-DE9A-4A2B-8F71-B179C80A3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8321E8-6414-4AE6-969F-C4A35AD5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FB4F-FAD6-4B9D-8E98-B98376E12750}" type="datetime1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E45564-FB52-4D53-9976-DCB74732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985885-5590-48A6-ADE4-0EB3A863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67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89994C5-1544-4786-9798-01744E70F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B4FB5D-AE1E-4461-B224-91D41154C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7E7380-8D32-48EB-9518-D14B73CA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B1E-D4D2-4D28-8718-4134C8AFA509}" type="datetime1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287FD2-68BD-4E82-84DB-6EACAC42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B93DBB-8886-4D1E-B48B-CE0CA734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0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A86BB9-DE3D-4001-85C4-30CDEBF14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89EC56-85F0-4A68-BFD8-2FE9F76FE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D7FE2A-11C6-4D4F-A117-1B6EFABC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D27F29-F59E-4B96-9A5B-85ED038E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94326D-8D2A-4E55-A439-B158F605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8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473519-B0C1-4C3A-98FE-38EE6EA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5A8537-6535-472E-B4FA-A05DCBFEC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5B98FD-ACEC-4810-B820-33D66226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F9A72D-9927-4E40-A5B6-5EC9CC9B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E73C2D-FBAF-4A3F-B9B6-1100DD01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1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AA708D-8F8D-4F04-B7E2-43A4EE23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1B254F-8143-4B76-96A3-9185B4D3F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431C1F-6F09-4F77-851E-558EE0AA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0448B4-0EDF-4BA8-BB43-93BEE78E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2C2498-AE4B-47E3-84EE-881F9A16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44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4A527-DB31-404E-AAF3-327F0C69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798521-E9BB-4762-AAB8-95E39D2F7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C30875A-3D88-4866-8641-B6CE543A2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DD1CCD-4E73-4197-878E-6BF84A84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30890B-7A94-427B-B716-705748EB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6424C5-619E-4859-A4D7-9B66E6CB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4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B51E32-64AE-4821-A01F-B508BAA4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FBF91E-268F-43DC-888B-CB7E362C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909921-421B-49C0-BB9E-20FB02AD8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A7DBE73-9EBB-4558-A8E7-09E531FE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22E387-2014-45C5-9440-D04958ABA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0DE165-2B79-486E-BF0F-4A59D08B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D8F9230-7445-4709-BFA9-703C8889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5A5EC92-D5C5-4DB0-AA2B-CEDE12A9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21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18DFE3-6BD8-4292-B99E-CEFDC063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0F7087-4C05-4516-BE19-AD202515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B82D91-C264-439F-BB18-4D61E931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23E46C-5EC0-4F41-899C-AA167771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88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6A68726-D602-46E9-8D8E-3E21B377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D40049-10EF-48E6-8B59-CDE7F5E7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6F8D9C-6A71-439B-B455-5B942891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7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0BD0D-2A20-44F8-A1AD-5A5E4E7F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820ACA-E7DE-4D43-8EAD-8443F5322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BC5F73-8538-499A-A063-0C5CA05C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C04-83A6-488F-B853-00799E3CD543}" type="datetime1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399A09-D757-462E-A1BB-41423201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D4DE9-58D5-465B-8033-7C3FB4AF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84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8152F-CEF4-4848-94DC-24AAB4D7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7957F7-6EB8-48B6-8D5F-18D09B2D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EF159E-90CA-4BA4-A3F3-4997EEF2B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A9048D-A1FA-4755-BE42-F818CC36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DE1A38-CD3D-4F3F-BAB6-61F6A532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3ADCA3-FB45-4A69-80DA-EF797BAB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7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63A32-5177-43B0-BA8D-C1E4AB5E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863D2F-EF67-447B-A133-0286AF4A0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C091E4-8C2B-461D-8BE2-75C6251D2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CF1EA3-204B-4A77-A023-7B00F270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C577C0-CFE4-4224-8A2D-6603E732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673829-2CA3-4289-BE1B-829457E2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82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819012-0770-43C6-8BBF-D05E4F2F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37C91C-35E8-4FE4-B865-1452CC09F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84D7D6-A03A-4E1D-9429-667A20F2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4660F4-3EA6-46E8-8A95-D5A8F3C0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9C808E-248F-4883-B497-1F1071E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3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7663C70-ACED-4F3D-B928-F678BCD35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0A80E0-2820-42A6-A2C9-8758FB916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ED6D03-8BC6-481D-A1FD-11FE791F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B620B7-136A-4F5E-886A-7FF1952A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A072FB-E569-43FB-BABA-2FECCA38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7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95FDF8-A326-414A-844D-B50ED9E2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B5BDB0-2A28-4B6F-B1D9-18F6CD3B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0118A-D4E8-48B1-8BAC-9F285B88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7FA1-0B98-4E05-931D-BBD26F189524}" type="datetime1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029D22-3F4C-4E45-811C-1C3CBEF6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9D5BBF-5888-441B-B259-5CD1BA07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65B5D9-70E3-4F4B-8B3D-8E064EB5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C8BCEF-21B1-40CA-A09B-CC4309968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34A72F-7E34-44D9-B5CD-9A62345D7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EFAE8A0-9662-4875-9DF8-1E5AA367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0E3F-20D5-41DE-924D-74DE2BB03CE2}" type="datetime1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307A3A-D7A8-4620-B65D-7E62F969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91D9C8-1997-44E4-9713-7FF4F5C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6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4176C-112D-4A2D-9071-BA10C450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CD5915-9813-42D5-9985-ECA8CCDA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35A0C3-D6FD-412B-BB22-D540CD337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E83F2E-0331-42C9-AE03-A9D0384EB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DF26D52-3DC1-44AF-BF4B-ED48C7224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C73FDA7-9A28-473A-9239-BD0EBAC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2A6-622B-407D-A198-8D27F5C28E58}" type="datetime1">
              <a:rPr lang="ru-RU" smtClean="0"/>
              <a:t>10.07.2019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5078AF3-1DA7-4672-83CE-F0B0A0C1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E2CFBBF-D8F5-489C-AB06-A72BA7B9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4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F6E914-6FD8-4FE1-84CB-3487CAA6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A0ACFC-1730-4C1C-B544-B93EE8A4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A2F-0D1B-4840-AB37-688DFE7CE2E1}" type="datetime1">
              <a:rPr lang="ru-RU" smtClean="0"/>
              <a:t>10.07.2019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343713-46CD-4211-B60A-61ACD9D3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DD0BBB-BEA3-4746-8C23-EA78B280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0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796B8B-CF55-474F-A840-103988EF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C1A-7504-41F5-8045-C6034C082597}" type="datetime1">
              <a:rPr lang="ru-RU" smtClean="0"/>
              <a:t>10.07.2019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CB2763D-C8CF-4276-B541-EC4F211A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7942" y="6353466"/>
            <a:ext cx="508115" cy="365125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C633DE99-5392-4906-BABD-937F12422A2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517B99-5417-4462-AEFE-392B7FFCB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" y="136524"/>
            <a:ext cx="2374397" cy="2376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23F83B-C7E0-4AC4-9907-1F1D592FC9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5428" y="5713476"/>
            <a:ext cx="2868922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6ADB9B-BA7D-44B3-9D89-5389BF49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C1AB0F-71CE-4B3B-9CD1-C4681BCA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C72B-1986-4E7F-9CAB-91A6B092B119}" type="datetime1">
              <a:rPr lang="ru-RU" smtClean="0"/>
              <a:t>10.07.2019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0B3B2DD-DCAA-4165-B2D9-55C0F437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46C6D6-A92B-41E8-AED2-353AFC1C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3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D1A5B-C589-42AB-9FE3-FCE2898B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6BCD71-F314-4DA9-884D-33BE63AE4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DD08EA-B5CC-4985-BDA0-C7E369C5D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9CC26B-C5AE-4B4F-BA7C-4DCF7BD2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8DE7-5EE4-4E06-BED2-DDA4196738C7}" type="datetime1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30082B-CBDF-4574-9247-2E73DA2B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F63FF0-BC95-48BD-8262-04AB88E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9ECF3"/>
            </a:gs>
            <a:gs pos="0">
              <a:schemeClr val="accent5">
                <a:lumMod val="5000"/>
                <a:lumOff val="95000"/>
              </a:schemeClr>
            </a:gs>
            <a:gs pos="5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1F1A15-4D4D-4022-BE9D-7ABF536E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6DAA30-2567-438C-B10A-AFFF87A3A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0B2336-E660-4CD3-A030-1A318E080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C72B-1986-4E7F-9CAB-91A6B092B119}" type="datetime1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838932-8741-47DE-8738-F9CFC570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69E4BF-BB85-4023-A74F-F41489275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DE99-5392-4906-BABD-937F12422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62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F0F2E6-884E-4872-BB7B-506819C0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87A408-932E-4282-8236-8D423CBBA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F6ED3B-F055-483C-BBEC-32E180B5F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DD5F-F58A-4088-8251-BBD518772BA1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B39CEF-FB0C-4CD2-8C46-EF181B974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49D212-E786-4D75-AC1D-DDD307CEA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0F5F-DF65-4361-85C5-B918E3F3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3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63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grul.nalog.ru/" TargetMode="External"/><Relationship Id="rId5" Type="http://schemas.openxmlformats.org/officeDocument/2006/relationships/hyperlink" Target="https://&#1087;&#1088;&#1077;&#1079;&#1080;&#1076;&#1077;&#1085;&#1090;&#1089;&#1082;&#1080;&#1077;&#1075;&#1088;&#1072;&#1085;&#1090;&#1099;.&#1088;&#1092;/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&#1087;&#1088;&#1077;&#1079;&#1080;&#1076;&#1077;&#1085;&#1090;&#1089;&#1082;&#1080;&#1077;&#1075;&#1088;&#1072;&#1085;&#1090;&#1099;.&#1088;&#1092;/identity/account/regist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4D6DEBD-56EC-4465-93EC-50674458C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-50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8" r="7024"/>
          <a:stretch/>
        </p:blipFill>
        <p:spPr>
          <a:xfrm>
            <a:off x="0" y="-16079"/>
            <a:ext cx="9144000" cy="68740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BF1DCA-EC33-4E3E-93E0-7AC4B1F5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143" y="3932808"/>
            <a:ext cx="6114090" cy="20312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</a:rPr>
              <a:t>Ресурсный центр </a:t>
            </a:r>
            <a:br>
              <a:rPr lang="ru-RU" sz="3600" b="1" dirty="0">
                <a:solidFill>
                  <a:srgbClr val="FFFFFF"/>
                </a:solidFill>
              </a:rPr>
            </a:br>
            <a:r>
              <a:rPr lang="ru-RU" sz="3600" b="1" dirty="0">
                <a:solidFill>
                  <a:srgbClr val="FFFFFF"/>
                </a:solidFill>
              </a:rPr>
              <a:t>гражданской активности </a:t>
            </a:r>
            <a:br>
              <a:rPr lang="ru-RU" sz="3600" b="1" dirty="0">
                <a:solidFill>
                  <a:srgbClr val="FFFFFF"/>
                </a:solidFill>
              </a:rPr>
            </a:br>
            <a:r>
              <a:rPr lang="ru-RU" sz="3600" b="1" dirty="0">
                <a:solidFill>
                  <a:srgbClr val="FFFFFF"/>
                </a:solidFill>
              </a:rPr>
              <a:t>некоммерческих организаций </a:t>
            </a:r>
            <a:br>
              <a:rPr lang="ru-RU" sz="3600" b="1" dirty="0">
                <a:solidFill>
                  <a:srgbClr val="FFFFFF"/>
                </a:solidFill>
              </a:rPr>
            </a:br>
            <a:r>
              <a:rPr lang="ru-RU" sz="3600" b="1" dirty="0">
                <a:solidFill>
                  <a:srgbClr val="FFFFFF"/>
                </a:solidFill>
              </a:rPr>
              <a:t>Самарской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1CF7EF6-CBFD-4978-B2B5-E73C39032A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66"/>
            <a:ext cx="4158130" cy="4160940"/>
          </a:xfrm>
          <a:prstGeom prst="rect">
            <a:avLst/>
          </a:prstGeom>
        </p:spPr>
      </p:pic>
      <p:pic>
        <p:nvPicPr>
          <p:cNvPr id="19" name="Picture 3" descr="E:\Я.Диск\!17_FPG\Бренд\page\pgrants_logo_white.png">
            <a:extLst>
              <a:ext uri="{FF2B5EF4-FFF2-40B4-BE49-F238E27FC236}">
                <a16:creationId xmlns:a16="http://schemas.microsoft.com/office/drawing/2014/main" xmlns="" id="{45E137C6-0A9A-44D7-80AD-02399CE5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421" y="182668"/>
            <a:ext cx="4635288" cy="1662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78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5BE453-27A3-4BE7-9830-BA6C1A6F6D9B}"/>
              </a:ext>
            </a:extLst>
          </p:cNvPr>
          <p:cNvSpPr txBox="1"/>
          <p:nvPr/>
        </p:nvSpPr>
        <p:spPr>
          <a:xfrm>
            <a:off x="2634143" y="478172"/>
            <a:ext cx="639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Создание заявки</a:t>
            </a:r>
            <a:r>
              <a:rPr lang="en-US" sz="2000" dirty="0"/>
              <a:t> </a:t>
            </a:r>
            <a:r>
              <a:rPr lang="ru-RU" sz="2000" dirty="0"/>
              <a:t>на сайте Фонда Президентских грантов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EB81BA-EAE2-4837-B8C6-149DB699D712}"/>
              </a:ext>
            </a:extLst>
          </p:cNvPr>
          <p:cNvSpPr/>
          <p:nvPr/>
        </p:nvSpPr>
        <p:spPr>
          <a:xfrm>
            <a:off x="2743200" y="970269"/>
            <a:ext cx="6283354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0" i="0" dirty="0">
                <a:solidFill>
                  <a:srgbClr val="414141"/>
                </a:solidFill>
                <a:effectLst/>
                <a:latin typeface="PTSansPro"/>
              </a:rPr>
              <a:t>Зайти  на страницу "Мои проекты" личного кабинета (в правом верхнем углу экрана).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0" i="0" dirty="0">
                <a:solidFill>
                  <a:srgbClr val="414141"/>
                </a:solidFill>
                <a:effectLst/>
                <a:latin typeface="PTSansPro"/>
              </a:rPr>
              <a:t>Нажав на кнопку "Создать заявку", можно приступить к формированию заявки на участие в конкурсе.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E75B697-55C6-43F4-AF09-1E0B91934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65" y="2866589"/>
            <a:ext cx="6392411" cy="2967905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8AFC421E-E472-4356-9025-7A6CDA74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2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9C603F-69E7-46D2-8C4A-7CDBE8E7E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4" r="4396"/>
          <a:stretch/>
        </p:blipFill>
        <p:spPr>
          <a:xfrm>
            <a:off x="1946245" y="937197"/>
            <a:ext cx="7160984" cy="4792483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C49F2C7E-7F6D-488B-B96C-6DEC787A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7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A555E98-4D8F-4A10-A788-D6E4EC60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73" y="200541"/>
            <a:ext cx="6252863" cy="16677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0DA3DCA-FFBD-49A9-A75C-E32F4075A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80" y="5162937"/>
            <a:ext cx="5758651" cy="1225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2072165-B85E-440B-B5D9-8CE422E5B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273" y="1868322"/>
            <a:ext cx="6768563" cy="3103167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7B773D-7568-4EC9-A506-9FC507B2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14E9101-32E4-4420-8851-212DDB07E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57176"/>
              </p:ext>
            </p:extLst>
          </p:nvPr>
        </p:nvGraphicFramePr>
        <p:xfrm>
          <a:off x="2483142" y="273084"/>
          <a:ext cx="6123963" cy="2805677"/>
        </p:xfrm>
        <a:graphic>
          <a:graphicData uri="http://schemas.openxmlformats.org/drawingml/2006/table">
            <a:tbl>
              <a:tblPr/>
              <a:tblGrid>
                <a:gridCol w="1577130">
                  <a:extLst>
                    <a:ext uri="{9D8B030D-6E8A-4147-A177-3AD203B41FA5}">
                      <a16:colId xmlns:a16="http://schemas.microsoft.com/office/drawing/2014/main" xmlns="" val="688086183"/>
                    </a:ext>
                  </a:extLst>
                </a:gridCol>
                <a:gridCol w="4546833">
                  <a:extLst>
                    <a:ext uri="{9D8B030D-6E8A-4147-A177-3AD203B41FA5}">
                      <a16:colId xmlns:a16="http://schemas.microsoft.com/office/drawing/2014/main" xmlns="" val="1054481903"/>
                    </a:ext>
                  </a:extLst>
                </a:gridCol>
              </a:tblGrid>
              <a:tr h="2870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     Организация-заявитель</a:t>
                      </a:r>
                    </a:p>
                  </a:txBody>
                  <a:tcPr marL="8908" marR="8908" marT="89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813535"/>
                  </a:ext>
                </a:extLst>
              </a:tr>
              <a:tr h="287027">
                <a:tc gridSpan="2">
                  <a:txBody>
                    <a:bodyPr/>
                    <a:lstStyle/>
                    <a:p>
                      <a:pPr algn="ctr" fontAlgn="ctr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08" marR="8908" marT="89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188543"/>
                  </a:ext>
                </a:extLst>
              </a:tr>
              <a:tr h="287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ОГРН *</a:t>
                      </a:r>
                    </a:p>
                  </a:txBody>
                  <a:tcPr marL="8908" marR="8908" marT="89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908" marR="8908" marT="8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8569307"/>
                  </a:ext>
                </a:extLst>
              </a:tr>
              <a:tr h="1944596">
                <a:tc>
                  <a:txBody>
                    <a:bodyPr/>
                    <a:lstStyle/>
                    <a:p>
                      <a:pPr algn="l" fontAlgn="ctr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08" marR="8908" marT="89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На портале http://президентскиегранты.рф следует ввести ОГРН организации, внимательно проверить цифры и нажать кнопку «Автозаполнение данных». После нажатия данной кнопки производится автоматическая загрузка актуальных сведений об организации из единого государственного реестра юридических лиц.</a:t>
                      </a:r>
                      <a:endParaRPr lang="ru-RU" sz="15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08" marR="8908" marT="89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312677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31D7F7-6344-45D2-BEEE-CBB5A5413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75" y="3905607"/>
            <a:ext cx="6517189" cy="19325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1CB7F8-0507-450F-A08A-E1BF49183BBB}"/>
              </a:ext>
            </a:extLst>
          </p:cNvPr>
          <p:cNvSpPr txBox="1"/>
          <p:nvPr/>
        </p:nvSpPr>
        <p:spPr>
          <a:xfrm>
            <a:off x="2169573" y="2952393"/>
            <a:ext cx="2590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Открываем страницу:</a:t>
            </a:r>
            <a:r>
              <a:rPr lang="en-US" dirty="0"/>
              <a:t> </a:t>
            </a:r>
            <a:r>
              <a:rPr lang="en-US" sz="2400" b="1" u="sng" dirty="0"/>
              <a:t>egrul.nalog.ru</a:t>
            </a:r>
            <a:endParaRPr lang="ru-RU" sz="2400" b="1" u="sng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4A11C3-C2BE-4A1E-A6FA-5E78292F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7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F2E77F-91B3-4D41-9CF8-04EE7E73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893" y="163653"/>
            <a:ext cx="6255038" cy="4282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791EDE-1066-4CBE-BF9F-E06458B6184F}"/>
              </a:ext>
            </a:extLst>
          </p:cNvPr>
          <p:cNvSpPr txBox="1"/>
          <p:nvPr/>
        </p:nvSpPr>
        <p:spPr>
          <a:xfrm>
            <a:off x="500967" y="2571239"/>
            <a:ext cx="2094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Заполняем ИНН организации</a:t>
            </a:r>
          </a:p>
          <a:p>
            <a:r>
              <a:rPr lang="ru-RU" dirty="0"/>
              <a:t>Выбираем 63-регион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BCA657-9E42-469D-A142-2A44AB9FBB17}"/>
              </a:ext>
            </a:extLst>
          </p:cNvPr>
          <p:cNvSpPr txBox="1"/>
          <p:nvPr/>
        </p:nvSpPr>
        <p:spPr>
          <a:xfrm>
            <a:off x="637564" y="4405695"/>
            <a:ext cx="719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выписке проверяем:</a:t>
            </a:r>
          </a:p>
          <a:p>
            <a:r>
              <a:rPr lang="ru-RU" dirty="0"/>
              <a:t>1.ОГР (основной государственный регистрационный номер)</a:t>
            </a:r>
          </a:p>
          <a:p>
            <a:r>
              <a:rPr lang="ru-RU" dirty="0"/>
              <a:t>2. Адрес (место нахождения)</a:t>
            </a:r>
          </a:p>
          <a:p>
            <a:r>
              <a:rPr lang="ru-RU" dirty="0"/>
              <a:t>3. Дата регистрации</a:t>
            </a:r>
          </a:p>
          <a:p>
            <a:r>
              <a:rPr lang="ru-RU" dirty="0"/>
              <a:t>4. Сведения о лице, имеющем право без доверенности действовать от имени юридического лица 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F1C1A21-2EC1-43F8-9E5C-5FF182AC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8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760FEA9-1C1C-4FC9-BCC2-F1101D16E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245174"/>
              </p:ext>
            </p:extLst>
          </p:nvPr>
        </p:nvGraphicFramePr>
        <p:xfrm>
          <a:off x="1795245" y="1015068"/>
          <a:ext cx="6946084" cy="4805307"/>
        </p:xfrm>
        <a:graphic>
          <a:graphicData uri="http://schemas.openxmlformats.org/drawingml/2006/table">
            <a:tbl>
              <a:tblPr/>
              <a:tblGrid>
                <a:gridCol w="3519431">
                  <a:extLst>
                    <a:ext uri="{9D8B030D-6E8A-4147-A177-3AD203B41FA5}">
                      <a16:colId xmlns:a16="http://schemas.microsoft.com/office/drawing/2014/main" xmlns="" val="2862878258"/>
                    </a:ext>
                  </a:extLst>
                </a:gridCol>
                <a:gridCol w="3426653">
                  <a:extLst>
                    <a:ext uri="{9D8B030D-6E8A-4147-A177-3AD203B41FA5}">
                      <a16:colId xmlns:a16="http://schemas.microsoft.com/office/drawing/2014/main" xmlns="" val="1647790858"/>
                    </a:ext>
                  </a:extLst>
                </a:gridCol>
              </a:tblGrid>
              <a:tr h="209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 Доходы организации (в рублях) 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Данное поле обязательно для заполнения. 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6795225"/>
                  </a:ext>
                </a:extLst>
              </a:tr>
              <a:tr h="415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предыдущий год,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Следует указать суммы доходов организации за предыдущий год (в рублях, без копеек).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2319993"/>
                  </a:ext>
                </a:extLst>
              </a:tr>
              <a:tr h="415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числа без запятых и иных знаков *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Если по каким-либо из приведённых подразделов доходов не было, следует указать цифру 0 (ноль).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9948533"/>
                  </a:ext>
                </a:extLst>
              </a:tr>
              <a:tr h="41575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Если организация ещё не была зарегистрирована в предыдущем календарном году,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7881612"/>
                  </a:ext>
                </a:extLst>
              </a:tr>
              <a:tr h="219244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следует указать цифры 0 (ноль) во всех строках.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415009"/>
                  </a:ext>
                </a:extLst>
              </a:tr>
              <a:tr h="20946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393752"/>
                  </a:ext>
                </a:extLst>
              </a:tr>
              <a:tr h="209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президентские гранты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4032727"/>
                  </a:ext>
                </a:extLst>
              </a:tr>
              <a:tr h="20946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3939245"/>
                  </a:ext>
                </a:extLst>
              </a:tr>
              <a:tr h="622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гранты, вступительные, членские и иные взносы, пожертвования российских некоммерческих организаций (исключая президентские гранты) 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1981455"/>
                  </a:ext>
                </a:extLst>
              </a:tr>
              <a:tr h="20946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9692650"/>
                  </a:ext>
                </a:extLst>
              </a:tr>
              <a:tr h="415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взносы, пожертвования российских коммерческих организаций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5922008"/>
                  </a:ext>
                </a:extLst>
              </a:tr>
              <a:tr h="20946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854576"/>
                  </a:ext>
                </a:extLst>
              </a:tr>
              <a:tr h="415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вступительные, членские и иные взносы, пожертвования российских граждан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228497"/>
                  </a:ext>
                </a:extLst>
              </a:tr>
              <a:tr h="20946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3675097"/>
                  </a:ext>
                </a:extLst>
              </a:tr>
              <a:tr h="209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вступительные и членские взносы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1519023"/>
                  </a:ext>
                </a:extLst>
              </a:tr>
              <a:tr h="20946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7512297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A4DAC9A6-6A76-40F8-BDB1-93862F9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3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F94A675-3CC2-4E7D-AE53-94C0C27D2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819841"/>
              </p:ext>
            </p:extLst>
          </p:nvPr>
        </p:nvGraphicFramePr>
        <p:xfrm>
          <a:off x="1048624" y="2420813"/>
          <a:ext cx="7247565" cy="3199808"/>
        </p:xfrm>
        <a:graphic>
          <a:graphicData uri="http://schemas.openxmlformats.org/drawingml/2006/table">
            <a:tbl>
              <a:tblPr/>
              <a:tblGrid>
                <a:gridCol w="3618189">
                  <a:extLst>
                    <a:ext uri="{9D8B030D-6E8A-4147-A177-3AD203B41FA5}">
                      <a16:colId xmlns:a16="http://schemas.microsoft.com/office/drawing/2014/main" xmlns="" val="3410654806"/>
                    </a:ext>
                  </a:extLst>
                </a:gridCol>
                <a:gridCol w="3629376">
                  <a:extLst>
                    <a:ext uri="{9D8B030D-6E8A-4147-A177-3AD203B41FA5}">
                      <a16:colId xmlns:a16="http://schemas.microsoft.com/office/drawing/2014/main" xmlns="" val="3633502040"/>
                    </a:ext>
                  </a:extLst>
                </a:gridCol>
              </a:tblGrid>
              <a:tr h="39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средства, полученные из бюджетов субъектов Российской Федерации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8083629"/>
                  </a:ext>
                </a:extLst>
              </a:tr>
              <a:tr h="200164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3650959"/>
                  </a:ext>
                </a:extLst>
              </a:tr>
              <a:tr h="209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средства, полученные из местных бюджетов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2084387"/>
                  </a:ext>
                </a:extLst>
              </a:tr>
              <a:tr h="200164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6512702"/>
                  </a:ext>
                </a:extLst>
              </a:tr>
              <a:tr h="39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(выручка) от реализации товаров, работ, услуг, имущественных прав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619924"/>
                  </a:ext>
                </a:extLst>
              </a:tr>
              <a:tr h="200164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3276204"/>
                  </a:ext>
                </a:extLst>
              </a:tr>
              <a:tr h="39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внереализационные доходы (дивиденды, проценты по депозитам и т. п.)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8842820"/>
                  </a:ext>
                </a:extLst>
              </a:tr>
              <a:tr h="200164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2457507"/>
                  </a:ext>
                </a:extLst>
              </a:tr>
              <a:tr h="200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9667188"/>
                  </a:ext>
                </a:extLst>
              </a:tr>
              <a:tr h="200164">
                <a:tc rowSpan="2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7012443"/>
                  </a:ext>
                </a:extLst>
              </a:tr>
              <a:tr h="200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7206069"/>
                  </a:ext>
                </a:extLst>
              </a:tr>
              <a:tr h="39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 Общая сумма расходов организации за предыдущий год *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448723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E0C49C2-7192-4C24-ABFB-840CE60ED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33075"/>
              </p:ext>
            </p:extLst>
          </p:nvPr>
        </p:nvGraphicFramePr>
        <p:xfrm>
          <a:off x="2275673" y="668825"/>
          <a:ext cx="6465132" cy="1294260"/>
        </p:xfrm>
        <a:graphic>
          <a:graphicData uri="http://schemas.openxmlformats.org/drawingml/2006/table">
            <a:tbl>
              <a:tblPr/>
              <a:tblGrid>
                <a:gridCol w="3275743">
                  <a:extLst>
                    <a:ext uri="{9D8B030D-6E8A-4147-A177-3AD203B41FA5}">
                      <a16:colId xmlns:a16="http://schemas.microsoft.com/office/drawing/2014/main" xmlns="" val="2614224150"/>
                    </a:ext>
                  </a:extLst>
                </a:gridCol>
                <a:gridCol w="3189389">
                  <a:extLst>
                    <a:ext uri="{9D8B030D-6E8A-4147-A177-3AD203B41FA5}">
                      <a16:colId xmlns:a16="http://schemas.microsoft.com/office/drawing/2014/main" xmlns="" val="3293603457"/>
                    </a:ext>
                  </a:extLst>
                </a:gridCol>
              </a:tblGrid>
              <a:tr h="289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гранты, взносы, пожертвования иностранных организаций и иностранных граждан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8953813"/>
                  </a:ext>
                </a:extLst>
              </a:tr>
              <a:tr h="98948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231841"/>
                  </a:ext>
                </a:extLst>
              </a:tr>
              <a:tr h="194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средства, полученные из федерального бюджета</a:t>
                      </a:r>
                    </a:p>
                  </a:txBody>
                  <a:tcPr marL="2820" marR="2820" marT="28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20" marR="2820" marT="28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9990849"/>
                  </a:ext>
                </a:extLst>
              </a:tr>
              <a:tr h="98948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2658938"/>
                  </a:ext>
                </a:extLst>
              </a:tr>
              <a:tr h="98948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20" marR="2820" marT="2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5540475"/>
                  </a:ext>
                </a:extLst>
              </a:tr>
            </a:tbl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87DEBF6-2E0E-473C-AC7C-2CCA7BEE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1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1CEF0EF-2915-4052-8127-ACA3DDEE8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08327"/>
              </p:ext>
            </p:extLst>
          </p:nvPr>
        </p:nvGraphicFramePr>
        <p:xfrm>
          <a:off x="2172749" y="399497"/>
          <a:ext cx="6753138" cy="1213019"/>
        </p:xfrm>
        <a:graphic>
          <a:graphicData uri="http://schemas.openxmlformats.org/drawingml/2006/table">
            <a:tbl>
              <a:tblPr/>
              <a:tblGrid>
                <a:gridCol w="5800367">
                  <a:extLst>
                    <a:ext uri="{9D8B030D-6E8A-4147-A177-3AD203B41FA5}">
                      <a16:colId xmlns:a16="http://schemas.microsoft.com/office/drawing/2014/main" xmlns="" val="4270246629"/>
                    </a:ext>
                  </a:extLst>
                </a:gridCol>
                <a:gridCol w="952771">
                  <a:extLst>
                    <a:ext uri="{9D8B030D-6E8A-4147-A177-3AD203B41FA5}">
                      <a16:colId xmlns:a16="http://schemas.microsoft.com/office/drawing/2014/main" xmlns="" val="1287268575"/>
                    </a:ext>
                  </a:extLst>
                </a:gridCol>
              </a:tblGrid>
              <a:tr h="285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5.  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проекта</a:t>
                      </a: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43" marR="6243" marT="6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1883189"/>
                  </a:ext>
                </a:extLst>
              </a:tr>
              <a:tr h="8410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Рекомендуется до заполнения бюджета проекта на портале http://президентскиегранты.рф </a:t>
                      </a:r>
                    </a:p>
                    <a:p>
                      <a:pPr algn="ctr" fontAlgn="ctr"/>
                      <a:r>
                        <a:rPr lang="ru-RU" sz="18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осуществлять его проектирование в формате  Excel. </a:t>
                      </a:r>
                      <a:endParaRPr lang="ru-RU" sz="18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43" marR="6243" marT="6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377588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0495C620-66E8-4EAE-B221-59E8194E1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39148"/>
              </p:ext>
            </p:extLst>
          </p:nvPr>
        </p:nvGraphicFramePr>
        <p:xfrm>
          <a:off x="1748900" y="1739627"/>
          <a:ext cx="7017456" cy="4555476"/>
        </p:xfrm>
        <a:graphic>
          <a:graphicData uri="http://schemas.openxmlformats.org/drawingml/2006/table">
            <a:tbl>
              <a:tblPr/>
              <a:tblGrid>
                <a:gridCol w="522239">
                  <a:extLst>
                    <a:ext uri="{9D8B030D-6E8A-4147-A177-3AD203B41FA5}">
                      <a16:colId xmlns:a16="http://schemas.microsoft.com/office/drawing/2014/main" xmlns="" val="3772302822"/>
                    </a:ext>
                  </a:extLst>
                </a:gridCol>
                <a:gridCol w="3394556">
                  <a:extLst>
                    <a:ext uri="{9D8B030D-6E8A-4147-A177-3AD203B41FA5}">
                      <a16:colId xmlns:a16="http://schemas.microsoft.com/office/drawing/2014/main" xmlns="" val="3562775042"/>
                    </a:ext>
                  </a:extLst>
                </a:gridCol>
                <a:gridCol w="1011839">
                  <a:extLst>
                    <a:ext uri="{9D8B030D-6E8A-4147-A177-3AD203B41FA5}">
                      <a16:colId xmlns:a16="http://schemas.microsoft.com/office/drawing/2014/main" xmlns="" val="1211709692"/>
                    </a:ext>
                  </a:extLst>
                </a:gridCol>
                <a:gridCol w="1098760">
                  <a:extLst>
                    <a:ext uri="{9D8B030D-6E8A-4147-A177-3AD203B41FA5}">
                      <a16:colId xmlns:a16="http://schemas.microsoft.com/office/drawing/2014/main" xmlns="" val="1400923348"/>
                    </a:ext>
                  </a:extLst>
                </a:gridCol>
                <a:gridCol w="990062">
                  <a:extLst>
                    <a:ext uri="{9D8B030D-6E8A-4147-A177-3AD203B41FA5}">
                      <a16:colId xmlns:a16="http://schemas.microsoft.com/office/drawing/2014/main" xmlns="" val="1387104863"/>
                    </a:ext>
                  </a:extLst>
                </a:gridCol>
              </a:tblGrid>
              <a:tr h="151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статьи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стоимость 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Софинансирование (если имеется)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Запрашиваемая сумма 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5513487"/>
                  </a:ext>
                </a:extLst>
              </a:tr>
              <a:tr h="464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9904524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512357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4647065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6104523"/>
                  </a:ext>
                </a:extLst>
              </a:tr>
              <a:tr h="412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штатных работников, включая НДФЛ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8324221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3404931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9518299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5934109"/>
                  </a:ext>
                </a:extLst>
              </a:tr>
              <a:tr h="1022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Выплаты физическим лицам (за исключением индивидуальных предпринимателей) за оказание ими услуг (выполнение работ) по гражданско-правовым договорам, включая НДФЛ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3257302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1.3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Страховые взносы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8816286"/>
                  </a:ext>
                </a:extLst>
              </a:tr>
              <a:tr h="412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Страховые взносы с выплат штатным работникам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2656489"/>
                  </a:ext>
                </a:extLst>
              </a:tr>
              <a:tr h="412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Страховые взносы с выплат физическим лицам по гражданско-правовым договорам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9661416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0609D1A-B334-4DD1-A4A1-9556B85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CA30A01F-0E6D-4972-8E5D-B64F6B2AE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3947"/>
              </p:ext>
            </p:extLst>
          </p:nvPr>
        </p:nvGraphicFramePr>
        <p:xfrm>
          <a:off x="1961965" y="272932"/>
          <a:ext cx="6986726" cy="6183886"/>
        </p:xfrm>
        <a:graphic>
          <a:graphicData uri="http://schemas.openxmlformats.org/drawingml/2006/table">
            <a:tbl>
              <a:tblPr/>
              <a:tblGrid>
                <a:gridCol w="544112">
                  <a:extLst>
                    <a:ext uri="{9D8B030D-6E8A-4147-A177-3AD203B41FA5}">
                      <a16:colId xmlns:a16="http://schemas.microsoft.com/office/drawing/2014/main" xmlns="" val="3432629567"/>
                    </a:ext>
                  </a:extLst>
                </a:gridCol>
                <a:gridCol w="3470030">
                  <a:extLst>
                    <a:ext uri="{9D8B030D-6E8A-4147-A177-3AD203B41FA5}">
                      <a16:colId xmlns:a16="http://schemas.microsoft.com/office/drawing/2014/main" xmlns="" val="2323628748"/>
                    </a:ext>
                  </a:extLst>
                </a:gridCol>
                <a:gridCol w="824007">
                  <a:extLst>
                    <a:ext uri="{9D8B030D-6E8A-4147-A177-3AD203B41FA5}">
                      <a16:colId xmlns:a16="http://schemas.microsoft.com/office/drawing/2014/main" xmlns="" val="1651532325"/>
                    </a:ext>
                  </a:extLst>
                </a:gridCol>
                <a:gridCol w="1162850">
                  <a:extLst>
                    <a:ext uri="{9D8B030D-6E8A-4147-A177-3AD203B41FA5}">
                      <a16:colId xmlns:a16="http://schemas.microsoft.com/office/drawing/2014/main" xmlns="" val="2480588081"/>
                    </a:ext>
                  </a:extLst>
                </a:gridCol>
                <a:gridCol w="985727">
                  <a:extLst>
                    <a:ext uri="{9D8B030D-6E8A-4147-A177-3AD203B41FA5}">
                      <a16:colId xmlns:a16="http://schemas.microsoft.com/office/drawing/2014/main" xmlns="" val="816427307"/>
                    </a:ext>
                  </a:extLst>
                </a:gridCol>
              </a:tblGrid>
              <a:tr h="211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статьи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стоимость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Софинансирование (если имеется)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Запрашиваемая сумма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6669062"/>
                  </a:ext>
                </a:extLst>
              </a:tr>
              <a:tr h="409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9152663"/>
                  </a:ext>
                </a:extLst>
              </a:tr>
              <a:tr h="211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2385971"/>
                  </a:ext>
                </a:extLst>
              </a:tr>
              <a:tr h="218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6399623"/>
                  </a:ext>
                </a:extLst>
              </a:tr>
              <a:tr h="1597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Офисные расходы (аренда нежилого помещения, коммунальные услуги, услуги связи, услуги банков, электронный документооборот, почтовые услуги, компьютерное оборудование и программное обеспечение (включая справочные информационные системы, бухгалтерское программное обеспечение), канцтовары и расходные материалы)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7004843"/>
                  </a:ext>
                </a:extLst>
              </a:tr>
              <a:tr h="605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электронного документооборота E-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invoicing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(ежемесячная оплата – 295 руб. в месяц)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8197932"/>
                  </a:ext>
                </a:extLst>
              </a:tr>
              <a:tr h="620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Приобретение, аренда специализированного оборудования, инвентаря и сопутствующие расходы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236521"/>
                  </a:ext>
                </a:extLst>
              </a:tr>
              <a:tr h="620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и поддержка сайтов, информационных систем и иные аналогичные расходы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7234444"/>
                  </a:ext>
                </a:extLst>
              </a:tr>
              <a:tr h="620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юридических, информационных, консультационных услуг и иные аналогичные расходы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6856249"/>
                  </a:ext>
                </a:extLst>
              </a:tr>
              <a:tr h="228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проведение мероприятий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8162412"/>
                  </a:ext>
                </a:extLst>
              </a:tr>
              <a:tr h="416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Издательские, полиграфические и сопутствующие расходы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7259195"/>
                  </a:ext>
                </a:extLst>
              </a:tr>
              <a:tr h="21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9.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Прочие прямые расходы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3234045"/>
                  </a:ext>
                </a:extLst>
              </a:tr>
              <a:tr h="211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9413518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C4E83F9-723F-47C5-8E71-CE5577CB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8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18C39C5-DEFB-4B23-91AC-70296DF8BEC8}"/>
              </a:ext>
            </a:extLst>
          </p:cNvPr>
          <p:cNvSpPr/>
          <p:nvPr/>
        </p:nvSpPr>
        <p:spPr>
          <a:xfrm>
            <a:off x="2575666" y="540562"/>
            <a:ext cx="6098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бюджете указываются расходы на оплату труда только заработной платы, которая выплачивается сотруднику за работу по заявляемому проекту. </a:t>
            </a:r>
          </a:p>
          <a:p>
            <a:endParaRPr lang="ru-RU" sz="2000" dirty="0"/>
          </a:p>
          <a:p>
            <a:r>
              <a:rPr lang="ru-RU" sz="2000" dirty="0"/>
              <a:t>Заработная плата работников по проекту устанавливается с учетом средней заработной платы в Самарской области </a:t>
            </a:r>
          </a:p>
          <a:p>
            <a:endParaRPr lang="ru-RU" sz="2000" b="1" u="sng" dirty="0"/>
          </a:p>
          <a:p>
            <a:r>
              <a:rPr lang="ru-RU" sz="2000" b="1" u="sng" dirty="0"/>
              <a:t>33 000,00 руб</a:t>
            </a:r>
            <a:r>
              <a:rPr lang="ru-RU" sz="2000" dirty="0"/>
              <a:t>.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C3166-B268-4B58-A088-4BCA8720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C5FBAD-7B09-433F-8A45-4767A83C5259}"/>
              </a:ext>
            </a:extLst>
          </p:cNvPr>
          <p:cNvSpPr txBox="1"/>
          <p:nvPr/>
        </p:nvSpPr>
        <p:spPr>
          <a:xfrm>
            <a:off x="2174365" y="3711905"/>
            <a:ext cx="574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 НДФЛ 13% включен в сумму заработной платы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72700C-984F-4E18-AA51-58BB61934C27}"/>
              </a:ext>
            </a:extLst>
          </p:cNvPr>
          <p:cNvSpPr txBox="1"/>
          <p:nvPr/>
        </p:nvSpPr>
        <p:spPr>
          <a:xfrm>
            <a:off x="1420427" y="4350058"/>
            <a:ext cx="698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Заработная плата, выплачиваемая работнику составит 28 710,00 руб.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B176EA-E3FA-4DEC-8CDF-D7D6A5976DE7}"/>
              </a:ext>
            </a:extLst>
          </p:cNvPr>
          <p:cNvSpPr txBox="1"/>
          <p:nvPr/>
        </p:nvSpPr>
        <p:spPr>
          <a:xfrm>
            <a:off x="2997273" y="5036960"/>
            <a:ext cx="52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 НДФЛ 13% составит 4 290,00 руб.</a:t>
            </a:r>
          </a:p>
        </p:txBody>
      </p:sp>
    </p:spTree>
    <p:extLst>
      <p:ext uri="{BB962C8B-B14F-4D97-AF65-F5344CB8AC3E}">
        <p14:creationId xmlns:p14="http://schemas.microsoft.com/office/powerpoint/2010/main" val="343321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B6C8A8-DF05-4E3A-B7CD-E57577580ADC}"/>
              </a:ext>
            </a:extLst>
          </p:cNvPr>
          <p:cNvSpPr/>
          <p:nvPr/>
        </p:nvSpPr>
        <p:spPr>
          <a:xfrm>
            <a:off x="2732333" y="343145"/>
            <a:ext cx="6229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Кто может принять участие в конкурсе?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09C38B-9CA6-427C-B143-8BB484481AD7}"/>
              </a:ext>
            </a:extLst>
          </p:cNvPr>
          <p:cNvSpPr/>
          <p:nvPr/>
        </p:nvSpPr>
        <p:spPr>
          <a:xfrm>
            <a:off x="2894204" y="1241146"/>
            <a:ext cx="5905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Социально ориентированные некоммерческие организации;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Общественные организации (благотворительные, областные, местные, районные);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Ассоциации (союзы), фонды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4A2CF8B-AB6C-4DF4-84BF-B53489D47BB9}"/>
              </a:ext>
            </a:extLst>
          </p:cNvPr>
          <p:cNvSpPr/>
          <p:nvPr/>
        </p:nvSpPr>
        <p:spPr>
          <a:xfrm>
            <a:off x="659199" y="3554919"/>
            <a:ext cx="80737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сумма гранта </a:t>
            </a:r>
            <a:r>
              <a:rPr lang="ru-RU" sz="2000" b="1" dirty="0"/>
              <a:t>до 500 тыс. рублей </a:t>
            </a:r>
            <a:r>
              <a:rPr lang="ru-RU" sz="2000" dirty="0"/>
              <a:t>- некоммерческая организация, которая зарегистрирована не позднее чем за шесть месяцев до дня окончания приема заявок на участие в конкурсе </a:t>
            </a:r>
          </a:p>
          <a:p>
            <a:endParaRPr lang="ru-RU" sz="2000" dirty="0"/>
          </a:p>
          <a:p>
            <a:r>
              <a:rPr lang="ru-RU" sz="2000" dirty="0"/>
              <a:t>Если сумма гранта </a:t>
            </a:r>
            <a:r>
              <a:rPr lang="ru-RU" sz="2000" b="1" dirty="0"/>
              <a:t>от 500 тыс. рублей до бесконечности  - </a:t>
            </a:r>
            <a:r>
              <a:rPr lang="ru-RU" sz="2000" dirty="0"/>
              <a:t>некоммерческая организация, которая зарегистрирована не позднее чем за один год до дня окончания приема заявок на участие в конкурсе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6BA5CA4-44DE-4001-9E9A-80C69D1F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7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242343-BE9B-4666-BE10-FD803AE00473}"/>
              </a:ext>
            </a:extLst>
          </p:cNvPr>
          <p:cNvSpPr/>
          <p:nvPr/>
        </p:nvSpPr>
        <p:spPr>
          <a:xfrm>
            <a:off x="678301" y="3394604"/>
            <a:ext cx="60416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Страховые взносы в размере 30,2 % это:</a:t>
            </a:r>
          </a:p>
          <a:p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На пенсионное страхование (ОПС) – 22%.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На медицинское страхование (ОМС) – 5,1%.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На социальное страхование (ОСС) – 2,9%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На случай травматизма – 0,2 %</a:t>
            </a:r>
          </a:p>
          <a:p>
            <a:endParaRPr lang="ru-RU" sz="1000" dirty="0"/>
          </a:p>
          <a:p>
            <a:r>
              <a:rPr lang="ru-RU" sz="2000" dirty="0"/>
              <a:t>Страховые взносы в размере 27,1 % это:</a:t>
            </a:r>
          </a:p>
          <a:p>
            <a:endParaRPr lang="ru-RU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На пенсионное страхование (ОПС) – 22%.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На медицинское страхование (ОМС) – 5,1%. </a:t>
            </a:r>
          </a:p>
          <a:p>
            <a:endParaRPr lang="ru-RU" sz="2000" dirty="0">
              <a:solidFill>
                <a:srgbClr val="000000"/>
              </a:solidFill>
              <a:latin typeface="PTSansPro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4921E543-F9B0-4242-A289-A8342579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20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04E7BB-D998-41C7-8617-19D8D4DA3B5C}"/>
              </a:ext>
            </a:extLst>
          </p:cNvPr>
          <p:cNvSpPr/>
          <p:nvPr/>
        </p:nvSpPr>
        <p:spPr>
          <a:xfrm>
            <a:off x="2902997" y="343270"/>
            <a:ext cx="59036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Страховые взносы в размере: </a:t>
            </a:r>
          </a:p>
          <a:p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30,2 % для расчета страховых взносов с сумм всех расходов на оплату труда по трудовым договорам составят 9 966,00 руб.;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/>
          </a:p>
          <a:p>
            <a:r>
              <a:rPr lang="ru-RU" sz="2000" dirty="0"/>
              <a:t>Страховые взносы в размере: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27,1 % для расчета страховых взносов с вознаграждений по гражданскоправовым договорам составят 8 943,00 руб.</a:t>
            </a:r>
            <a:endParaRPr lang="ru-RU" sz="2000" dirty="0">
              <a:solidFill>
                <a:srgbClr val="000000"/>
              </a:solidFill>
              <a:latin typeface="PTSansPro"/>
            </a:endParaRPr>
          </a:p>
        </p:txBody>
      </p:sp>
    </p:spTree>
    <p:extLst>
      <p:ext uri="{BB962C8B-B14F-4D97-AF65-F5344CB8AC3E}">
        <p14:creationId xmlns:p14="http://schemas.microsoft.com/office/powerpoint/2010/main" val="266534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13AC454-92D0-4C32-BB82-0F010A4CAB71}"/>
              </a:ext>
            </a:extLst>
          </p:cNvPr>
          <p:cNvSpPr/>
          <p:nvPr/>
        </p:nvSpPr>
        <p:spPr>
          <a:xfrm>
            <a:off x="2525276" y="653568"/>
            <a:ext cx="64234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SansPro"/>
              </a:rPr>
              <a:t>3. Офисные расходы.</a:t>
            </a:r>
          </a:p>
          <a:p>
            <a:r>
              <a:rPr lang="ru-RU" dirty="0"/>
              <a:t>а) аренда нежилого помещения </a:t>
            </a:r>
          </a:p>
          <a:p>
            <a:r>
              <a:rPr lang="ru-RU" dirty="0"/>
              <a:t>б) коммунальные услуги Включают расходы по оплате стоимости услуг по электро-, водо-, тепло и газоснабжению и прочие эксплуатационные расходы </a:t>
            </a:r>
          </a:p>
          <a:p>
            <a:r>
              <a:rPr lang="ru-RU" dirty="0"/>
              <a:t>в) услуги связи , услуги телефонии, интернета и других услуг связи. </a:t>
            </a:r>
          </a:p>
          <a:p>
            <a:r>
              <a:rPr lang="ru-RU" dirty="0"/>
              <a:t>г) услуги банка и электронный документооборот (ЭДО)</a:t>
            </a:r>
          </a:p>
          <a:p>
            <a:r>
              <a:rPr lang="ru-RU" dirty="0"/>
              <a:t>е) почтовые услуги </a:t>
            </a:r>
          </a:p>
          <a:p>
            <a:r>
              <a:rPr lang="ru-RU" dirty="0"/>
              <a:t>ж) компьютерное оборудование и программное обеспечение (включая справочные информационные системы, бухгалтерское программное обеспечение) </a:t>
            </a:r>
          </a:p>
          <a:p>
            <a:r>
              <a:rPr lang="ru-RU" dirty="0"/>
              <a:t>з) канцтовары и расходные материалы</a:t>
            </a:r>
            <a:endParaRPr lang="ru-RU" dirty="0">
              <a:solidFill>
                <a:srgbClr val="000000"/>
              </a:solidFill>
              <a:latin typeface="PTSansPro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E73629-46FE-4B4A-9533-72131C372649}"/>
              </a:ext>
            </a:extLst>
          </p:cNvPr>
          <p:cNvSpPr/>
          <p:nvPr/>
        </p:nvSpPr>
        <p:spPr>
          <a:xfrm>
            <a:off x="879932" y="4512662"/>
            <a:ext cx="7892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PTSansPro"/>
              </a:rPr>
              <a:t>Специальный расчетный счет для организации открывает 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PTSansPro"/>
              </a:rPr>
              <a:t>Фонд Президентских Грантов в ПАО «Сбербанк» 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PTSansPro"/>
              </a:rPr>
              <a:t>после объявления результатов конкурса. 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PTSansPro"/>
              </a:rPr>
              <a:t>Для получателя гранта обслуживание бесплатное.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23F5EE3-2963-45CA-B12B-E4559928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1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7AB6B20-9C18-4CC4-AEF5-AA4BB3B9FFF3}"/>
              </a:ext>
            </a:extLst>
          </p:cNvPr>
          <p:cNvSpPr/>
          <p:nvPr/>
        </p:nvSpPr>
        <p:spPr>
          <a:xfrm>
            <a:off x="2363578" y="635973"/>
            <a:ext cx="65518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SansPro"/>
              </a:rPr>
              <a:t>4. Приобретения, аренды специализированного оборудования, инвентаря и сопутствующих расходов.</a:t>
            </a:r>
          </a:p>
          <a:p>
            <a:endParaRPr lang="ru-RU" dirty="0">
              <a:solidFill>
                <a:srgbClr val="000000"/>
              </a:solidFill>
              <a:latin typeface="PTSansPr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данной статье расходов указываются необходимые для реализации проекта узкоспециализированное оборудование, инвентарь и т. п., не входящие в перечень офисных расходов.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PTSansPro"/>
            </a:endParaRPr>
          </a:p>
          <a:p>
            <a:r>
              <a:rPr lang="ru-RU" dirty="0">
                <a:solidFill>
                  <a:srgbClr val="000000"/>
                </a:solidFill>
                <a:latin typeface="PTSansPro"/>
              </a:rPr>
              <a:t>5. Разработки и поддержки сайтов, информационных систем и иных аналогичных расходов.</a:t>
            </a:r>
          </a:p>
          <a:p>
            <a:endParaRPr lang="ru-RU" dirty="0">
              <a:solidFill>
                <a:srgbClr val="000000"/>
              </a:solidFill>
              <a:latin typeface="PTSansPro"/>
            </a:endParaRPr>
          </a:p>
          <a:p>
            <a:r>
              <a:rPr lang="ru-RU" dirty="0">
                <a:solidFill>
                  <a:srgbClr val="000000"/>
                </a:solidFill>
                <a:latin typeface="PTSansPro"/>
              </a:rPr>
              <a:t>6. Оплаты юридических, информационных, консультационных услуг и иных аналогичных расходов.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F7B4B810-2259-469C-B6CF-35BAD13B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AC65CD-B24A-47D0-A69E-77FCABF0E565}"/>
              </a:ext>
            </a:extLst>
          </p:cNvPr>
          <p:cNvSpPr txBox="1"/>
          <p:nvPr/>
        </p:nvSpPr>
        <p:spPr>
          <a:xfrm>
            <a:off x="1564668" y="4233383"/>
            <a:ext cx="735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ВАЖНО: Оплата услуг по пунктам 5 и 6 может быть произведена физическим лицам, но с уплатой всех налогов НА ДОХОДЫ ФИЗИЧЕСКИХ ЛИЦ  или юридическим лицам, в том числе ИП.</a:t>
            </a:r>
          </a:p>
        </p:txBody>
      </p:sp>
    </p:spTree>
    <p:extLst>
      <p:ext uri="{BB962C8B-B14F-4D97-AF65-F5344CB8AC3E}">
        <p14:creationId xmlns:p14="http://schemas.microsoft.com/office/powerpoint/2010/main" val="76736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3F63DC-CB56-4D0E-B20D-A910C0FA2475}"/>
              </a:ext>
            </a:extLst>
          </p:cNvPr>
          <p:cNvSpPr/>
          <p:nvPr/>
        </p:nvSpPr>
        <p:spPr>
          <a:xfrm>
            <a:off x="2286000" y="1028343"/>
            <a:ext cx="65559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SansPro"/>
              </a:rPr>
              <a:t>7.Расходов на проведение мероприятий.</a:t>
            </a:r>
          </a:p>
          <a:p>
            <a:endParaRPr lang="ru-RU" dirty="0">
              <a:solidFill>
                <a:srgbClr val="000000"/>
              </a:solidFill>
              <a:latin typeface="PTSansPr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Категорически не рекомендуется планировать в бюджете проекта расходы за счет средств гранта на различного рода подарки, кроме стоимости призов стоимостью до 4000 рублей, вручаемых победителям конкурсов и соревнований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PTSansPro"/>
            </a:endParaRPr>
          </a:p>
          <a:p>
            <a:r>
              <a:rPr lang="ru-RU" dirty="0">
                <a:solidFill>
                  <a:srgbClr val="000000"/>
                </a:solidFill>
                <a:latin typeface="PTSansPro"/>
              </a:rPr>
              <a:t>8. Издательских, полиграфических и сопутствующих расходов.</a:t>
            </a:r>
          </a:p>
          <a:p>
            <a:endParaRPr lang="ru-RU" dirty="0">
              <a:solidFill>
                <a:srgbClr val="000000"/>
              </a:solidFill>
              <a:latin typeface="PTSansPr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Не рекомендуется включать в проект печать за счет средств гранта флаеров, брошюр, книг и прочего, если целевая группа, для которой реализуется проект, может пользоваться Интернетом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PTSansPro"/>
            </a:endParaRPr>
          </a:p>
          <a:p>
            <a:r>
              <a:rPr lang="ru-RU" dirty="0">
                <a:solidFill>
                  <a:srgbClr val="000000"/>
                </a:solidFill>
                <a:latin typeface="PTSansPro"/>
              </a:rPr>
              <a:t>9. Прочих прямых расходов, соответствующих целевому назначению гранта.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3968232-B5F0-4581-BEE5-534F2CB0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6E7DE8-C25C-4772-BC40-FD4FFEC4990F}"/>
              </a:ext>
            </a:extLst>
          </p:cNvPr>
          <p:cNvSpPr txBox="1"/>
          <p:nvPr/>
        </p:nvSpPr>
        <p:spPr>
          <a:xfrm>
            <a:off x="2393916" y="548190"/>
            <a:ext cx="6204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Собственные средства </a:t>
            </a:r>
            <a:r>
              <a:rPr lang="en-US" dirty="0"/>
              <a:t>(</a:t>
            </a:r>
            <a:r>
              <a:rPr lang="ru-RU" dirty="0"/>
              <a:t>Софинансирование</a:t>
            </a:r>
            <a:r>
              <a:rPr lang="en-US" dirty="0"/>
              <a:t>) </a:t>
            </a:r>
            <a:r>
              <a:rPr lang="ru-RU" dirty="0"/>
              <a:t>– это средства, которые есть у организации или предоставляется организации на безвозмездной основе или финансируется из других источников. </a:t>
            </a:r>
          </a:p>
          <a:p>
            <a:r>
              <a:rPr lang="ru-RU" dirty="0"/>
              <a:t>Например аренда помещения, офисная техника, средства и услуги связи  и которые будут использоваться для реализации проекта. Оплата труда бухгалтера, организатора. 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F8B47309-56FC-4870-8B03-BAAEE21A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715479EF-7C9B-4046-8B42-18F5559F2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825080"/>
              </p:ext>
            </p:extLst>
          </p:nvPr>
        </p:nvGraphicFramePr>
        <p:xfrm>
          <a:off x="762057" y="1832214"/>
          <a:ext cx="8128000" cy="470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784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65DCEB1-EF55-46B7-BF22-46EE4882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502D0D-3F10-4932-8BCD-B892788908F0}"/>
              </a:ext>
            </a:extLst>
          </p:cNvPr>
          <p:cNvSpPr txBox="1"/>
          <p:nvPr/>
        </p:nvSpPr>
        <p:spPr>
          <a:xfrm>
            <a:off x="2601157" y="710214"/>
            <a:ext cx="6027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</a:rPr>
              <a:t>ВАЖНО: Оплата товаров, услуг, выплата заработной платы может быть произведена только со специального  расчетного счета, открытого в ПАО «Сбербанк» безналичным перечислением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DC361B-07D9-4850-9444-9A0C15764445}"/>
              </a:ext>
            </a:extLst>
          </p:cNvPr>
          <p:cNvSpPr txBox="1"/>
          <p:nvPr/>
        </p:nvSpPr>
        <p:spPr>
          <a:xfrm>
            <a:off x="1456981" y="4495836"/>
            <a:ext cx="673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</a:rPr>
              <a:t>НЕДОПУСКАЕТСЯ ОПЛАТА ТОВАРОВ И УСЛУГ ПО ЧЕКОВОЙ КНИЖКЕ, НАЛИЧНЫМИ, КАРТОЙ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F85579-6D2B-4584-8B82-0A8D005F67AA}"/>
              </a:ext>
            </a:extLst>
          </p:cNvPr>
          <p:cNvSpPr txBox="1"/>
          <p:nvPr/>
        </p:nvSpPr>
        <p:spPr>
          <a:xfrm>
            <a:off x="1714435" y="3117600"/>
            <a:ext cx="622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</a:rPr>
              <a:t>Все проведенные платежи автоматически попадают в Фонд Президентских Грантов</a:t>
            </a:r>
          </a:p>
        </p:txBody>
      </p:sp>
    </p:spTree>
    <p:extLst>
      <p:ext uri="{BB962C8B-B14F-4D97-AF65-F5344CB8AC3E}">
        <p14:creationId xmlns:p14="http://schemas.microsoft.com/office/powerpoint/2010/main" val="1405721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BD748D1-695A-4186-B3E5-60535951FF3D}"/>
              </a:ext>
            </a:extLst>
          </p:cNvPr>
          <p:cNvSpPr/>
          <p:nvPr/>
        </p:nvSpPr>
        <p:spPr>
          <a:xfrm>
            <a:off x="2361501" y="1070125"/>
            <a:ext cx="5977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Не допускается осуществление за счет гранта следующих расходов</a:t>
            </a:r>
            <a:r>
              <a:rPr lang="ru-RU" sz="2400" dirty="0"/>
              <a:t>:</a:t>
            </a:r>
          </a:p>
          <a:p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приобретение недвижимого имущества (включая земельные участки);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капитальное строительство новых зданий;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приобретение алкогольной и табачной продукции, а также товаров, которые являются    предметами роскоши;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финансирование политических партий, подготовку и проведение митингов, демонстраций, пикетирований;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на погашение задолженности организации;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на уплату штрафов, пеней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30671083-785C-45B0-8CAF-881737B7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03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02B345-BD44-425F-B90F-5B0DA5477CD9}"/>
              </a:ext>
            </a:extLst>
          </p:cNvPr>
          <p:cNvSpPr/>
          <p:nvPr/>
        </p:nvSpPr>
        <p:spPr>
          <a:xfrm>
            <a:off x="2629949" y="467415"/>
            <a:ext cx="5524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Облагаются ли налогами денежные средства, выделенные Фондом Президентских Грантов?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954CAC7-D6D3-45E5-90E5-4DD2DCB37B50}"/>
              </a:ext>
            </a:extLst>
          </p:cNvPr>
          <p:cNvSpPr/>
          <p:nvPr/>
        </p:nvSpPr>
        <p:spPr>
          <a:xfrm>
            <a:off x="2409717" y="1527461"/>
            <a:ext cx="63043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соответствии с пунктом 14 части 1 статьи 251 Налогового кодекса РФ полученные средства от Фонда президентских Грантов в рамках заключенного договора не включаются в налоговую базу юридического лица и не подлежат налогообложению. 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8B5FAC59-92F2-419F-9E88-49A7C4F6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30582D-B8DD-4435-9F9F-28999B58650E}"/>
              </a:ext>
            </a:extLst>
          </p:cNvPr>
          <p:cNvSpPr txBox="1"/>
          <p:nvPr/>
        </p:nvSpPr>
        <p:spPr>
          <a:xfrm>
            <a:off x="1260629" y="3266983"/>
            <a:ext cx="7377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средств гранта оплачиваются только следующие виды налогов: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Налог  на доходы физических лиц (НДФЛ) – 13%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Налог на пенсионное страхование (ОПС) – 22%.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Налог на медицинское страхование (ОМС) – 5,1%.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Налог на социальное страхование (ОСС) – 2,9%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Налог на случай травматизма – 0,2 %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924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E71C9D8-49B1-4A91-B37D-F8C36EE0DB52}"/>
              </a:ext>
            </a:extLst>
          </p:cNvPr>
          <p:cNvSpPr/>
          <p:nvPr/>
        </p:nvSpPr>
        <p:spPr>
          <a:xfrm>
            <a:off x="3246807" y="328914"/>
            <a:ext cx="536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Какие документы необходимо предоставить в составе заявки?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0F181F-EF73-4A41-A08D-F8E3B045FCE1}"/>
              </a:ext>
            </a:extLst>
          </p:cNvPr>
          <p:cNvSpPr/>
          <p:nvPr/>
        </p:nvSpPr>
        <p:spPr>
          <a:xfrm>
            <a:off x="2312566" y="2022696"/>
            <a:ext cx="6302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Обязательный для всех заявителей документ только один - электронная (отсканированная) копия всех страниц (в том числе с печатью Министерства юстиции) действующей редакции Устава организации (со всеми внесенными изменениями).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D94614-A575-44BC-A965-C08DBA7E50BB}"/>
              </a:ext>
            </a:extLst>
          </p:cNvPr>
          <p:cNvSpPr txBox="1"/>
          <p:nvPr/>
        </p:nvSpPr>
        <p:spPr>
          <a:xfrm>
            <a:off x="1674592" y="4034981"/>
            <a:ext cx="630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соответствии с Уставом организации заполняется 1 раздел заявки «Грантовое направление», он должен соответствовать разделу Устава «Цели, виды и предмет деятельности»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E915FD-C16E-4C58-AD4E-14C1669C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99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F74493DA-1275-494D-A5AE-1CE254AA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29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359E28-15FB-448D-AD33-D28A569DF741}"/>
              </a:ext>
            </a:extLst>
          </p:cNvPr>
          <p:cNvSpPr txBox="1"/>
          <p:nvPr/>
        </p:nvSpPr>
        <p:spPr>
          <a:xfrm>
            <a:off x="3715767" y="406416"/>
            <a:ext cx="461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Полезные ссылки: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345B50-4301-4D15-B3A4-C6E240DCF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172"/>
          <a:stretch/>
        </p:blipFill>
        <p:spPr>
          <a:xfrm>
            <a:off x="629758" y="3244766"/>
            <a:ext cx="1038131" cy="1039844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19C824-DC6B-45FA-B40F-CE45E2659FBC}"/>
              </a:ext>
            </a:extLst>
          </p:cNvPr>
          <p:cNvSpPr txBox="1"/>
          <p:nvPr/>
        </p:nvSpPr>
        <p:spPr>
          <a:xfrm>
            <a:off x="2235519" y="3230269"/>
            <a:ext cx="4499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Управление Федеральной Налоговой службы России по Самарской области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CE0B31-FAE2-45B1-A379-69CA3F64B30F}"/>
              </a:ext>
            </a:extLst>
          </p:cNvPr>
          <p:cNvSpPr/>
          <p:nvPr/>
        </p:nvSpPr>
        <p:spPr>
          <a:xfrm>
            <a:off x="2235519" y="4001301"/>
            <a:ext cx="385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https://www.nalog.ru/rn63/</a:t>
            </a:r>
            <a:r>
              <a:rPr lang="ru-RU" sz="2400" dirty="0"/>
              <a:t> </a:t>
            </a:r>
          </a:p>
        </p:txBody>
      </p:sp>
      <p:pic>
        <p:nvPicPr>
          <p:cNvPr id="10" name="Picture 2" descr="E:\Я.Диск\!17_FPG\Бренд\page\pgrants_logo.png">
            <a:extLst>
              <a:ext uri="{FF2B5EF4-FFF2-40B4-BE49-F238E27FC236}">
                <a16:creationId xmlns:a16="http://schemas.microsoft.com/office/drawing/2014/main" xmlns="" id="{ACA41307-3682-45B1-BD7F-0EF0B121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5519" y="1282145"/>
            <a:ext cx="2603907" cy="914623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6DF156A-C8FD-43FE-B2E1-DF7C8D8F5594}"/>
              </a:ext>
            </a:extLst>
          </p:cNvPr>
          <p:cNvSpPr/>
          <p:nvPr/>
        </p:nvSpPr>
        <p:spPr>
          <a:xfrm>
            <a:off x="4892415" y="12622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Единый  оператор грантов </a:t>
            </a:r>
          </a:p>
          <a:p>
            <a:r>
              <a:rPr lang="ru-RU" sz="2000" dirty="0"/>
              <a:t>Президента Российской Федерации </a:t>
            </a:r>
          </a:p>
          <a:p>
            <a:r>
              <a:rPr lang="ru-RU" sz="2000" dirty="0"/>
              <a:t>на развитие гражданского общества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CD19C42-CD9D-44DD-923B-127E610A76BB}"/>
              </a:ext>
            </a:extLst>
          </p:cNvPr>
          <p:cNvSpPr/>
          <p:nvPr/>
        </p:nvSpPr>
        <p:spPr>
          <a:xfrm>
            <a:off x="2235519" y="2471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2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президентскиегранты.рф</a:t>
            </a:r>
            <a:r>
              <a:rPr lang="ru-RU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7846B4-B4BA-4220-B25B-79053D06D4C5}"/>
              </a:ext>
            </a:extLst>
          </p:cNvPr>
          <p:cNvSpPr txBox="1"/>
          <p:nvPr/>
        </p:nvSpPr>
        <p:spPr>
          <a:xfrm>
            <a:off x="2232456" y="4632694"/>
            <a:ext cx="5921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Предоставление сведений из Единого Государственного Реестра Юридических лиц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4FFE6F-197B-4A72-AEAF-5266DF96C555}"/>
              </a:ext>
            </a:extLst>
          </p:cNvPr>
          <p:cNvSpPr/>
          <p:nvPr/>
        </p:nvSpPr>
        <p:spPr>
          <a:xfrm>
            <a:off x="2238376" y="5525338"/>
            <a:ext cx="295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https://egrul.nalog.ru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6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9CA349F-4CF4-4356-AEBA-71FCA9E4C0D4}"/>
              </a:ext>
            </a:extLst>
          </p:cNvPr>
          <p:cNvSpPr/>
          <p:nvPr/>
        </p:nvSpPr>
        <p:spPr>
          <a:xfrm>
            <a:off x="1586057" y="1467000"/>
            <a:ext cx="6480000" cy="392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Дата окончания приема заявок</a:t>
            </a:r>
          </a:p>
          <a:p>
            <a:pPr algn="ctr"/>
            <a:r>
              <a:rPr lang="ru-RU" sz="2800" b="1" u="sng" dirty="0"/>
              <a:t> 31 июля 2019 года </a:t>
            </a:r>
            <a:endParaRPr lang="ru-RU" sz="2800" dirty="0"/>
          </a:p>
          <a:p>
            <a:endParaRPr lang="ru-RU" sz="2400" dirty="0"/>
          </a:p>
          <a:p>
            <a:r>
              <a:rPr lang="ru-RU" sz="2400" dirty="0"/>
              <a:t>дата регистрации  организации не позднее:</a:t>
            </a:r>
          </a:p>
          <a:p>
            <a:endParaRPr lang="ru-RU" sz="2400" dirty="0"/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400" dirty="0"/>
              <a:t>31 января 2019 г., если запрашиваемая сумма гранта меньше 500 тыс. рублей;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400" dirty="0"/>
              <a:t>31 июля 2018 г., если запрашиваемая сумма гранта больше 500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E91068-CE4C-4C95-BA80-EC9C7AF8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55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E140A6-D85E-4310-B9D0-D710E05F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977D8B-BD79-47AF-8167-4C23F78F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88" y="139410"/>
            <a:ext cx="6303631" cy="55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9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F33EE3-D635-4512-A368-898F7312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C1D100-1B13-4BA8-B846-E32B31435F08}"/>
              </a:ext>
            </a:extLst>
          </p:cNvPr>
          <p:cNvSpPr txBox="1"/>
          <p:nvPr/>
        </p:nvSpPr>
        <p:spPr>
          <a:xfrm>
            <a:off x="4317942" y="469518"/>
            <a:ext cx="243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Контакты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CEFB53-7B5F-4083-AAC6-561982D177C8}"/>
              </a:ext>
            </a:extLst>
          </p:cNvPr>
          <p:cNvSpPr txBox="1"/>
          <p:nvPr/>
        </p:nvSpPr>
        <p:spPr>
          <a:xfrm>
            <a:off x="2334828" y="1910512"/>
            <a:ext cx="609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Ресурсный Центр гражданской активности </a:t>
            </a:r>
          </a:p>
          <a:p>
            <a:pPr algn="ctr"/>
            <a:r>
              <a:rPr lang="ru-RU" sz="2400" dirty="0"/>
              <a:t>некоммерческих организаций </a:t>
            </a:r>
          </a:p>
          <a:p>
            <a:pPr algn="ctr"/>
            <a:r>
              <a:rPr lang="ru-RU" sz="2400" dirty="0"/>
              <a:t>Самарской области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8642D5-6895-4917-BFE1-628058487138}"/>
              </a:ext>
            </a:extLst>
          </p:cNvPr>
          <p:cNvSpPr txBox="1"/>
          <p:nvPr/>
        </p:nvSpPr>
        <p:spPr>
          <a:xfrm>
            <a:off x="3398314" y="3263131"/>
            <a:ext cx="3971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Телефон горячей линии: 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</a:rPr>
              <a:t>8 800 3333 852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1D4738-C7E9-4B93-ABD3-9D46F5E3F4B7}"/>
              </a:ext>
            </a:extLst>
          </p:cNvPr>
          <p:cNvSpPr txBox="1"/>
          <p:nvPr/>
        </p:nvSpPr>
        <p:spPr>
          <a:xfrm>
            <a:off x="3341859" y="1296557"/>
            <a:ext cx="408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Симонина Оксана Юрьевна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D01322-EA75-4D05-81B7-929AE8455DCF}"/>
              </a:ext>
            </a:extLst>
          </p:cNvPr>
          <p:cNvSpPr txBox="1"/>
          <p:nvPr/>
        </p:nvSpPr>
        <p:spPr>
          <a:xfrm>
            <a:off x="2167091" y="4638113"/>
            <a:ext cx="578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443100, г. Самара ул. Галактионовская, д. 150 оф. 21</a:t>
            </a:r>
          </a:p>
          <a:p>
            <a:r>
              <a:rPr lang="ru-RU" dirty="0"/>
              <a:t>сайт: НКО63.рф</a:t>
            </a:r>
          </a:p>
          <a:p>
            <a:r>
              <a:rPr lang="en-US" dirty="0"/>
              <a:t>e-mail</a:t>
            </a:r>
            <a:r>
              <a:rPr lang="ru-RU" dirty="0"/>
              <a:t>:</a:t>
            </a:r>
            <a:r>
              <a:rPr lang="en-US" dirty="0"/>
              <a:t>apppso163@mail.ru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46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0B6A173-672B-4632-8D62-B4A1B5CD1D24}"/>
              </a:ext>
            </a:extLst>
          </p:cNvPr>
          <p:cNvSpPr/>
          <p:nvPr/>
        </p:nvSpPr>
        <p:spPr>
          <a:xfrm>
            <a:off x="1586057" y="1467000"/>
            <a:ext cx="6480000" cy="392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Дата окончания приема заявок</a:t>
            </a:r>
            <a:r>
              <a:rPr lang="ru-RU" sz="2800" b="1" u="sng" dirty="0"/>
              <a:t> </a:t>
            </a:r>
          </a:p>
          <a:p>
            <a:pPr algn="ctr"/>
            <a:r>
              <a:rPr lang="ru-RU" sz="2800" b="1" u="sng" dirty="0"/>
              <a:t>25 ноября 2019 года </a:t>
            </a:r>
            <a:endParaRPr lang="ru-RU" sz="2800" dirty="0"/>
          </a:p>
          <a:p>
            <a:endParaRPr lang="ru-RU" sz="2400" dirty="0"/>
          </a:p>
          <a:p>
            <a:r>
              <a:rPr lang="ru-RU" sz="2400" dirty="0"/>
              <a:t>дата регистрации  организации не позднее:</a:t>
            </a:r>
          </a:p>
          <a:p>
            <a:endParaRPr lang="ru-RU" sz="2400" dirty="0"/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400" dirty="0"/>
              <a:t>25 мая 2019 г., если запрашиваемая сумма гранта  меньше 500 тыс. рублей;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sz="2400" dirty="0"/>
              <a:t>25 ноября 2018 г., если запрашиваемая сумма гранта больше 500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19A3A-2AA9-4609-A7F5-500CC16D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3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EE5A173-1023-49C0-B82B-B0D4110B98C3}"/>
              </a:ext>
            </a:extLst>
          </p:cNvPr>
          <p:cNvSpPr/>
          <p:nvPr/>
        </p:nvSpPr>
        <p:spPr>
          <a:xfrm>
            <a:off x="3544312" y="473081"/>
            <a:ext cx="448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Сроки  реализации проекта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0B70BA-3724-4B32-867E-E7B7D429AD56}"/>
              </a:ext>
            </a:extLst>
          </p:cNvPr>
          <p:cNvSpPr/>
          <p:nvPr/>
        </p:nvSpPr>
        <p:spPr>
          <a:xfrm>
            <a:off x="1569700" y="2561324"/>
            <a:ext cx="6659900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Начало осуществления мероприятий по проекту не ранее   1 ноября 2019 года;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Окончание всех мероприятий по проекту не позднее         31 декабря 2020 года;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Максимальный срок реализации проекта –   14 месяцев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5972368-E411-4109-A843-07C29912ED1B}"/>
              </a:ext>
            </a:extLst>
          </p:cNvPr>
          <p:cNvSpPr/>
          <p:nvPr/>
        </p:nvSpPr>
        <p:spPr>
          <a:xfrm>
            <a:off x="2817458" y="13219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Дата окончания приема заявок</a:t>
            </a:r>
            <a:r>
              <a:rPr lang="ru-RU" sz="2400" b="1" u="sng" dirty="0"/>
              <a:t> 31 июля 2019 года: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70732BEA-1AD7-4784-8B98-F38798D2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EE5A173-1023-49C0-B82B-B0D4110B98C3}"/>
              </a:ext>
            </a:extLst>
          </p:cNvPr>
          <p:cNvSpPr/>
          <p:nvPr/>
        </p:nvSpPr>
        <p:spPr>
          <a:xfrm>
            <a:off x="3544312" y="473081"/>
            <a:ext cx="448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Сроки  реализации проекта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E1C633-C5A6-4FE1-9BAB-C54E6FD2D07D}"/>
              </a:ext>
            </a:extLst>
          </p:cNvPr>
          <p:cNvSpPr/>
          <p:nvPr/>
        </p:nvSpPr>
        <p:spPr>
          <a:xfrm>
            <a:off x="1245762" y="2685918"/>
            <a:ext cx="6782470" cy="250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Начало осуществления мероприятий по проекту не ранее 1 марта 2020 года;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Окончание всех мероприятий по проекту не позднее       31 августа 2021 года;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Максимальный срок реализации проекта – 18 месяцев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1A884B-884F-4BBB-A8B3-A81C67FD47D0}"/>
              </a:ext>
            </a:extLst>
          </p:cNvPr>
          <p:cNvSpPr/>
          <p:nvPr/>
        </p:nvSpPr>
        <p:spPr>
          <a:xfrm>
            <a:off x="2834795" y="14256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Дата окончания приема заявок</a:t>
            </a:r>
            <a:r>
              <a:rPr lang="ru-RU" sz="2400" b="1" u="sng" dirty="0"/>
              <a:t> 25 ноября 2019 года: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DAA26E10-6CEB-434B-BC61-448E0848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2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44E1BB4-CE88-4E62-8455-4368F65C51CD}"/>
              </a:ext>
            </a:extLst>
          </p:cNvPr>
          <p:cNvSpPr/>
          <p:nvPr/>
        </p:nvSpPr>
        <p:spPr>
          <a:xfrm>
            <a:off x="2491527" y="315875"/>
            <a:ext cx="6702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Кто НЕ может быть участником конкурса?</a:t>
            </a:r>
            <a:endParaRPr lang="ru-RU" sz="2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88E988-5E89-439F-896F-FD5F58889451}"/>
              </a:ext>
            </a:extLst>
          </p:cNvPr>
          <p:cNvSpPr txBox="1"/>
          <p:nvPr/>
        </p:nvSpPr>
        <p:spPr>
          <a:xfrm>
            <a:off x="2464894" y="1101493"/>
            <a:ext cx="6249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Некоммерческие организации следующих видов:</a:t>
            </a:r>
          </a:p>
          <a:p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жилищные, жилищно-строительные и гаражные кооперативы;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садоводческие, огороднические и дачные    потребительские кооперативы;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политические партии;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товарищества собственников жилья;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D3385D8-2886-4BF5-BE1F-2095BBA7A0BA}"/>
              </a:ext>
            </a:extLst>
          </p:cNvPr>
          <p:cNvSpPr/>
          <p:nvPr/>
        </p:nvSpPr>
        <p:spPr>
          <a:xfrm>
            <a:off x="736568" y="4384977"/>
            <a:ext cx="79781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PTSansPro"/>
              </a:rPr>
              <a:t>Если организация находится в процессе ликвидации, </a:t>
            </a:r>
            <a:r>
              <a:rPr lang="ru-RU" dirty="0">
                <a:solidFill>
                  <a:srgbClr val="000000"/>
                </a:solidFill>
                <a:latin typeface="PTSansPro"/>
              </a:rPr>
              <a:t>в отношении нее возбуждено производство по делу о банкротстве;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00000"/>
              </a:solidFill>
              <a:latin typeface="PTSansPr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PTSansPro"/>
              </a:rPr>
              <a:t>Если у организации имеется задолженность по налогам, сборам и иным обязательным платежам в бюджеты Российской Федерации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EF3B1F9C-2508-43B9-9B8A-615FBED5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7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95B0AD-4D9E-4C55-892A-F0FA377E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07" y="1502405"/>
            <a:ext cx="3365206" cy="4139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123684-AA07-4437-9EC9-81BE01B1609C}"/>
              </a:ext>
            </a:extLst>
          </p:cNvPr>
          <p:cNvSpPr txBox="1"/>
          <p:nvPr/>
        </p:nvSpPr>
        <p:spPr>
          <a:xfrm>
            <a:off x="2580303" y="390662"/>
            <a:ext cx="6359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Фонд Президентских грантов самостоятельно запрашивает в налоговой инспекции Справку об отсутствии просроченной задолженности у организации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2EA10B-5B99-456B-80F5-BA5EB7B964FD}"/>
              </a:ext>
            </a:extLst>
          </p:cNvPr>
          <p:cNvSpPr txBox="1"/>
          <p:nvPr/>
        </p:nvSpPr>
        <p:spPr>
          <a:xfrm>
            <a:off x="617896" y="2495180"/>
            <a:ext cx="4767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Чтобы быть уверенным, что организация не имеет задолженности нужно получить справку необходимо в налоговой инспекции по месту регистрации организации по письменному заявлению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186920-B8AF-4D82-AF4E-89B8506FD4B8}"/>
              </a:ext>
            </a:extLst>
          </p:cNvPr>
          <p:cNvSpPr txBox="1"/>
          <p:nvPr/>
        </p:nvSpPr>
        <p:spPr>
          <a:xfrm>
            <a:off x="634081" y="4572666"/>
            <a:ext cx="4940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Наличие  задолженности у организации являются причиной по которой проект организации не может стать победителем и получить финансирование Фонда Президентских Грантов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3A5E66-73E1-4EB9-8259-99DABC75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66064"/>
            <a:ext cx="2057400" cy="365125"/>
          </a:xfrm>
        </p:spPr>
        <p:txBody>
          <a:bodyPr/>
          <a:lstStyle/>
          <a:p>
            <a:fld id="{C633DE99-5392-4906-BABD-937F12422A2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01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D9BB61-883A-4589-90B3-06BC5961B45D}"/>
              </a:ext>
            </a:extLst>
          </p:cNvPr>
          <p:cNvSpPr txBox="1"/>
          <p:nvPr/>
        </p:nvSpPr>
        <p:spPr>
          <a:xfrm>
            <a:off x="2850182" y="283533"/>
            <a:ext cx="594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Регистрация  на сайте Фонда Президентских грантов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E4008-4799-4ED0-9F97-F7EC845E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09" y="2352567"/>
            <a:ext cx="2143473" cy="43628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FF09FB-CF18-4780-966A-04C8E542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27" y="896625"/>
            <a:ext cx="6425208" cy="175850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1906399-03AC-439C-9D36-FDF7458ABDEC}"/>
              </a:ext>
            </a:extLst>
          </p:cNvPr>
          <p:cNvSpPr/>
          <p:nvPr/>
        </p:nvSpPr>
        <p:spPr>
          <a:xfrm>
            <a:off x="3607266" y="3006563"/>
            <a:ext cx="5037590" cy="212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414141"/>
                </a:solidFill>
                <a:effectLst/>
                <a:latin typeface="PTSansPro"/>
              </a:rPr>
              <a:t>Для </a:t>
            </a:r>
            <a:r>
              <a:rPr lang="ru-RU" b="0" i="0" u="sng" dirty="0">
                <a:solidFill>
                  <a:srgbClr val="FF0000"/>
                </a:solidFill>
                <a:effectLst/>
                <a:latin typeface="PTSansPr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регистрации</a:t>
            </a:r>
            <a:r>
              <a:rPr lang="ru-RU" b="0" i="0" dirty="0">
                <a:solidFill>
                  <a:srgbClr val="FF0000"/>
                </a:solidFill>
                <a:effectLst/>
                <a:latin typeface="PTSansPro"/>
              </a:rPr>
              <a:t> </a:t>
            </a:r>
            <a:r>
              <a:rPr lang="ru-RU" b="0" i="0" dirty="0">
                <a:solidFill>
                  <a:srgbClr val="414141"/>
                </a:solidFill>
                <a:effectLst/>
                <a:latin typeface="PTSansPro"/>
              </a:rPr>
              <a:t>на сайте необходимо указать свои Фамилию, Имя, Отчество, контактный номер телефона 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414141"/>
                </a:solidFill>
                <a:effectLst/>
                <a:latin typeface="PTSansPro"/>
              </a:rPr>
              <a:t>и адрес электронной почты 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414141"/>
                </a:solidFill>
                <a:effectLst/>
                <a:latin typeface="PTSansPro"/>
              </a:rPr>
              <a:t>(этот адрес будет использоваться как логин).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7BE1854A-7921-431D-B7D1-F30DA00F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E99-5392-4906-BABD-937F12422A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85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1862</Words>
  <Application>Microsoft Office PowerPoint</Application>
  <PresentationFormat>Экран (4:3)</PresentationFormat>
  <Paragraphs>361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PTSansPro</vt:lpstr>
      <vt:lpstr>Times New Roman</vt:lpstr>
      <vt:lpstr>Wingdings</vt:lpstr>
      <vt:lpstr>Тема Office</vt:lpstr>
      <vt:lpstr>Специальное оформление</vt:lpstr>
      <vt:lpstr>Ресурсный центр  гражданской активности  некоммерческих организаций  Самарской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Ресурсный центр гражданской активности</dc:title>
  <dc:creator>Мария Герасимова</dc:creator>
  <cp:lastModifiedBy>user</cp:lastModifiedBy>
  <cp:revision>52</cp:revision>
  <cp:lastPrinted>2019-07-02T12:55:21Z</cp:lastPrinted>
  <dcterms:created xsi:type="dcterms:W3CDTF">2019-06-27T10:35:10Z</dcterms:created>
  <dcterms:modified xsi:type="dcterms:W3CDTF">2019-07-10T05:03:19Z</dcterms:modified>
</cp:coreProperties>
</file>