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6" r:id="rId2"/>
    <p:sldId id="374" r:id="rId3"/>
    <p:sldId id="347" r:id="rId4"/>
    <p:sldId id="348" r:id="rId5"/>
    <p:sldId id="349" r:id="rId6"/>
    <p:sldId id="351" r:id="rId7"/>
    <p:sldId id="292" r:id="rId8"/>
    <p:sldId id="284" r:id="rId9"/>
    <p:sldId id="287" r:id="rId10"/>
    <p:sldId id="387" r:id="rId11"/>
    <p:sldId id="371" r:id="rId12"/>
    <p:sldId id="372" r:id="rId13"/>
    <p:sldId id="268" r:id="rId14"/>
    <p:sldId id="373" r:id="rId15"/>
    <p:sldId id="358" r:id="rId16"/>
    <p:sldId id="360" r:id="rId17"/>
    <p:sldId id="375" r:id="rId18"/>
    <p:sldId id="361" r:id="rId19"/>
    <p:sldId id="380" r:id="rId20"/>
    <p:sldId id="362" r:id="rId21"/>
    <p:sldId id="363" r:id="rId22"/>
    <p:sldId id="364" r:id="rId23"/>
    <p:sldId id="384" r:id="rId24"/>
    <p:sldId id="389" r:id="rId25"/>
    <p:sldId id="390" r:id="rId26"/>
    <p:sldId id="365" r:id="rId27"/>
    <p:sldId id="376" r:id="rId28"/>
    <p:sldId id="383" r:id="rId29"/>
    <p:sldId id="385" r:id="rId30"/>
    <p:sldId id="386" r:id="rId31"/>
    <p:sldId id="382" r:id="rId32"/>
    <p:sldId id="388" r:id="rId33"/>
    <p:sldId id="259" r:id="rId3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9DD"/>
    <a:srgbClr val="604A7B"/>
    <a:srgbClr val="1599A3"/>
    <a:srgbClr val="BC78CE"/>
    <a:srgbClr val="B7DEE8"/>
    <a:srgbClr val="CCC1DA"/>
    <a:srgbClr val="7FE5E5"/>
    <a:srgbClr val="BFF3F7"/>
    <a:srgbClr val="E8D0D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0" autoAdjust="0"/>
    <p:restoredTop sz="94660"/>
  </p:normalViewPr>
  <p:slideViewPr>
    <p:cSldViewPr>
      <p:cViewPr>
        <p:scale>
          <a:sx n="100" d="100"/>
          <a:sy n="100" d="100"/>
        </p:scale>
        <p:origin x="-296" y="-3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17274116571529"/>
          <c:y val="0.176561917915632"/>
          <c:w val="0.932842545786982"/>
          <c:h val="0.673913022259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7B-4E3C-996F-6A196BFAF6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7B-4E3C-996F-6A196BFAF6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7B-4E3C-996F-6A196BFAF67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7B-4E3C-996F-6A196BFAF67E}"/>
              </c:ext>
            </c:extLst>
          </c:dPt>
          <c:dPt>
            <c:idx val="4"/>
            <c:invertIfNegative val="0"/>
            <c:bubble3D val="0"/>
            <c:spPr>
              <a:solidFill>
                <a:srgbClr val="9DC3E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7B-4E3C-996F-6A196BFAF67E}"/>
              </c:ext>
            </c:extLst>
          </c:dPt>
          <c:dPt>
            <c:idx val="5"/>
            <c:invertIfNegative val="0"/>
            <c:bubble3D val="0"/>
            <c:spPr>
              <a:solidFill>
                <a:srgbClr val="9DC3E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7B-4E3C-996F-6A196BFAF67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77B-4E3C-996F-6A196BFAF67E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51.9</c:v>
                </c:pt>
                <c:pt idx="1">
                  <c:v>44.6</c:v>
                </c:pt>
                <c:pt idx="2">
                  <c:v>44.1</c:v>
                </c:pt>
                <c:pt idx="3">
                  <c:v>39.2</c:v>
                </c:pt>
                <c:pt idx="4">
                  <c:v>43.6</c:v>
                </c:pt>
                <c:pt idx="5">
                  <c:v>43.6</c:v>
                </c:pt>
                <c:pt idx="6">
                  <c:v>43.6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77B-4E3C-996F-6A196BFAF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053640"/>
        <c:axId val="-2132392008"/>
      </c:barChart>
      <c:catAx>
        <c:axId val="-213205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32392008"/>
        <c:crosses val="autoZero"/>
        <c:auto val="1"/>
        <c:lblAlgn val="ctr"/>
        <c:lblOffset val="100"/>
        <c:noMultiLvlLbl val="0"/>
      </c:catAx>
      <c:valAx>
        <c:axId val="-2132392008"/>
        <c:scaling>
          <c:orientation val="minMax"/>
          <c:max val="55.0"/>
          <c:min val="0.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205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0" u="sng" dirty="0">
                <a:solidFill>
                  <a:schemeClr val="tx1"/>
                </a:solidFill>
              </a:rPr>
              <a:t>Кол-во пациентов с 2012</a:t>
            </a:r>
            <a:r>
              <a:rPr lang="ru-RU" sz="2200" b="0" u="sng" baseline="0" dirty="0">
                <a:solidFill>
                  <a:schemeClr val="tx1"/>
                </a:solidFill>
              </a:rPr>
              <a:t> г. почти удвоилось:</a:t>
            </a:r>
            <a:endParaRPr lang="en-US" sz="2200" b="0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9581700556684"/>
          <c:y val="0.018557635364952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3080920246448"/>
          <c:y val="0.167401191513062"/>
          <c:w val="0.942008881557286"/>
          <c:h val="0.6002221543835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7B-475F-B430-F91606D42251}"/>
              </c:ext>
            </c:extLst>
          </c:dPt>
          <c:dLbls>
            <c:dLbl>
              <c:idx val="0"/>
              <c:layout>
                <c:manualLayout>
                  <c:x val="-0.0310734418351045"/>
                  <c:y val="0.0527769676326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7B-475F-B430-F91606D42251}"/>
                </c:ext>
              </c:extLst>
            </c:dLbl>
            <c:dLbl>
              <c:idx val="1"/>
              <c:layout>
                <c:manualLayout>
                  <c:x val="-0.0481984781477065"/>
                  <c:y val="-0.0539150425327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7B-475F-B430-F91606D42251}"/>
                </c:ext>
              </c:extLst>
            </c:dLbl>
            <c:dLbl>
              <c:idx val="2"/>
              <c:layout>
                <c:manualLayout>
                  <c:x val="-0.0498381151372441"/>
                  <c:y val="-0.0474903063464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7B-475F-B430-F91606D42251}"/>
                </c:ext>
              </c:extLst>
            </c:dLbl>
            <c:dLbl>
              <c:idx val="3"/>
              <c:layout>
                <c:manualLayout>
                  <c:x val="-0.0778301771151199"/>
                  <c:y val="-0.0505249278570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7B-475F-B430-F91606D42251}"/>
                </c:ext>
              </c:extLst>
            </c:dLbl>
            <c:dLbl>
              <c:idx val="4"/>
              <c:layout>
                <c:manualLayout>
                  <c:x val="-0.0645511481480059"/>
                  <c:y val="-0.0757873917855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7B-475F-B430-F91606D42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2016.0</c:v>
                </c:pt>
                <c:pt idx="2">
                  <c:v>2017.0</c:v>
                </c:pt>
                <c:pt idx="3">
                  <c:v>2018.0</c:v>
                </c:pt>
                <c:pt idx="4">
                  <c:v>2019.0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100000.0</c:v>
                </c:pt>
                <c:pt idx="1">
                  <c:v>160000.0</c:v>
                </c:pt>
                <c:pt idx="2">
                  <c:v>175205.0</c:v>
                </c:pt>
                <c:pt idx="3">
                  <c:v>189221.4</c:v>
                </c:pt>
                <c:pt idx="4">
                  <c:v>204359.112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87B-475F-B430-F91606D42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5302472"/>
        <c:axId val="-2135130216"/>
      </c:lineChart>
      <c:catAx>
        <c:axId val="-2105302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5130216"/>
        <c:crosses val="autoZero"/>
        <c:auto val="1"/>
        <c:lblAlgn val="ctr"/>
        <c:lblOffset val="100"/>
        <c:noMultiLvlLbl val="0"/>
      </c:catAx>
      <c:valAx>
        <c:axId val="-2135130216"/>
        <c:scaling>
          <c:orientation val="minMax"/>
          <c:min val="90000.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210530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1B1B-EDA8-4FED-A50E-95EC11589AA9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3F32A-D16B-4FBA-B68A-145905C83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3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6668-B820-47E5-89A5-A748217E28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0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0ED1-A3E6-471C-A2B6-449EB215BE9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7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0ED1-A3E6-471C-A2B6-449EB215BE9C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8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67875"/>
            <a:ext cx="7715304" cy="321471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2" y="4714890"/>
            <a:ext cx="8501122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61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67875"/>
            <a:ext cx="7715304" cy="321471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2" y="4714890"/>
            <a:ext cx="8501122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003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67875"/>
            <a:ext cx="7715304" cy="321471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2" y="4714890"/>
            <a:ext cx="8501122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525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Our-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-1922" y="1316812"/>
            <a:ext cx="9145922" cy="2253680"/>
          </a:xfrm>
        </p:spPr>
        <p:txBody>
          <a:bodyPr rtlCol="0">
            <a:norm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152921340"/>
      </p:ext>
    </p:extLst>
  </p:cSld>
  <p:clrMapOvr>
    <a:masterClrMapping/>
  </p:clrMapOvr>
  <p:transition xmlns:p14="http://schemas.microsoft.com/office/powerpoint/2010/main"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247E-417D-4FBC-990C-2137B657950F}" type="datetimeFigureOut">
              <a:rPr lang="ru-RU" smtClean="0"/>
              <a:pPr/>
              <a:t>23.10.18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4101-D163-4C2A-9F12-2FDE550B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2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23.jp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8.png"/><Relationship Id="rId6" Type="http://schemas.openxmlformats.org/officeDocument/2006/relationships/image" Target="../media/image29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3824" y="2541863"/>
            <a:ext cx="1315487" cy="10490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50160" y="176658"/>
            <a:ext cx="1315487" cy="1049059"/>
          </a:xfrm>
          <a:prstGeom prst="rect">
            <a:avLst/>
          </a:prstGeom>
          <a:solidFill>
            <a:srgbClr val="CBBED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G:\С рабочего стола\Инвалиды\ОООИБРС\конгресс ВСП\2017\Символика 8 конгресса\фон.jpg"/>
          <p:cNvPicPr>
            <a:picLocks noChangeAspect="1" noChangeArrowheads="1"/>
          </p:cNvPicPr>
          <p:nvPr/>
        </p:nvPicPr>
        <p:blipFill>
          <a:blip r:embed="rId2" cstate="print"/>
          <a:srcRect r="29715"/>
          <a:stretch>
            <a:fillRect/>
          </a:stretch>
        </p:blipFill>
        <p:spPr bwMode="auto">
          <a:xfrm>
            <a:off x="143824" y="3678460"/>
            <a:ext cx="1311326" cy="1197546"/>
          </a:xfrm>
          <a:prstGeom prst="rect">
            <a:avLst/>
          </a:prstGeom>
          <a:noFill/>
        </p:spPr>
      </p:pic>
      <p:pic>
        <p:nvPicPr>
          <p:cNvPr id="2051" name="Picture 3" descr="G:\С рабочего стола\Инвалиды\ОООИБРС\конгресс ВСП\2017\Символика 8 конгресса\фон.jpg"/>
          <p:cNvPicPr>
            <a:picLocks noChangeAspect="1" noChangeArrowheads="1"/>
          </p:cNvPicPr>
          <p:nvPr/>
        </p:nvPicPr>
        <p:blipFill>
          <a:blip r:embed="rId3" cstate="print"/>
          <a:srcRect r="29715"/>
          <a:stretch>
            <a:fillRect/>
          </a:stretch>
        </p:blipFill>
        <p:spPr bwMode="auto">
          <a:xfrm>
            <a:off x="143824" y="176658"/>
            <a:ext cx="2835005" cy="22776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31590"/>
            <a:ext cx="6377362" cy="2736304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Роль общественности в формировании</a:t>
            </a:r>
            <a:r>
              <a:rPr lang="ru-RU" sz="2800" dirty="0" smtClean="0">
                <a:ln w="12700">
                  <a:noFill/>
                </a:ln>
                <a:solidFill>
                  <a:srgbClr val="15959F"/>
                </a:solidFill>
                <a:effectLst>
                  <a:outerShdw blurRad="25400" dist="25400" dir="2700000" algn="tl" rotWithShape="0">
                    <a:schemeClr val="tx2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12700">
                  <a:noFill/>
                </a:ln>
                <a:solidFill>
                  <a:srgbClr val="15959F"/>
                </a:solidFill>
                <a:effectLst>
                  <a:outerShdw blurRad="25400" dist="25400" dir="2700000" algn="tl" rotWithShape="0">
                    <a:schemeClr val="tx2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12700">
                  <a:noFill/>
                </a:ln>
                <a:solidFill>
                  <a:srgbClr val="15959F"/>
                </a:solidFill>
                <a:effectLst>
                  <a:outerShdw blurRad="25400" dist="25400" dir="2700000" algn="tl" rotWithShape="0">
                    <a:schemeClr val="tx2">
                      <a:alpha val="40000"/>
                    </a:schemeClr>
                  </a:outerShdw>
                </a:effectLst>
              </a:rPr>
              <a:t>системы здравоохранения России </a:t>
            </a:r>
            <a:endParaRPr lang="ru-RU" sz="2800" dirty="0">
              <a:ln w="12700">
                <a:noFill/>
              </a:ln>
              <a:solidFill>
                <a:srgbClr val="15959F"/>
              </a:solidFill>
              <a:effectLst>
                <a:outerShdw blurRad="25400" dist="25400" dir="2700000" algn="tl" rotWithShape="0">
                  <a:schemeClr val="tx2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507854"/>
            <a:ext cx="4464496" cy="513812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accent4"/>
                </a:solidFill>
              </a:rPr>
              <a:t>Власов Я.В. </a:t>
            </a:r>
            <a:br>
              <a:rPr lang="ru-RU" sz="1400" b="1" dirty="0" smtClean="0">
                <a:solidFill>
                  <a:schemeClr val="accent4"/>
                </a:solidFill>
              </a:rPr>
            </a:br>
            <a:r>
              <a:rPr lang="ru-RU" sz="1400" b="1" dirty="0" smtClean="0">
                <a:solidFill>
                  <a:schemeClr val="accent4"/>
                </a:solidFill>
              </a:rPr>
              <a:t>Сопредседатель Всероссийского союза пациентов</a:t>
            </a:r>
            <a:endParaRPr lang="ru-RU" sz="1400" b="1" dirty="0">
              <a:solidFill>
                <a:schemeClr val="accent4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139952" y="4587974"/>
            <a:ext cx="4392488" cy="378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rgbClr val="3680D2"/>
                </a:solidFill>
              </a:rPr>
              <a:t>Новосибирск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68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ru-RU" dirty="0" err="1" smtClean="0">
                <a:solidFill>
                  <a:srgbClr val="3680D2"/>
                </a:solidFill>
              </a:rPr>
              <a:t>ок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68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тябрь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368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 года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2541863"/>
            <a:ext cx="1315487" cy="10490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3678460"/>
            <a:ext cx="667415" cy="472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G:\С рабочего стола\Инвалиды\ОООИБРС\конгресс ВСП\2017\Символика 8 конгресса\фон.jpg"/>
          <p:cNvPicPr>
            <a:picLocks noChangeAspect="1" noChangeArrowheads="1"/>
          </p:cNvPicPr>
          <p:nvPr/>
        </p:nvPicPr>
        <p:blipFill>
          <a:blip r:embed="rId4" cstate="print"/>
          <a:srcRect r="29715"/>
          <a:stretch>
            <a:fillRect/>
          </a:stretch>
        </p:blipFill>
        <p:spPr bwMode="auto">
          <a:xfrm>
            <a:off x="4499992" y="195486"/>
            <a:ext cx="735262" cy="59071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547664" y="4227934"/>
            <a:ext cx="792088" cy="648072"/>
          </a:xfrm>
          <a:prstGeom prst="rect">
            <a:avLst/>
          </a:prstGeom>
          <a:solidFill>
            <a:srgbClr val="18ADB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4"/>
          <p:cNvGrpSpPr/>
          <p:nvPr/>
        </p:nvGrpSpPr>
        <p:grpSpPr>
          <a:xfrm>
            <a:off x="7812360" y="195486"/>
            <a:ext cx="1008112" cy="989302"/>
            <a:chOff x="7596336" y="195486"/>
            <a:chExt cx="1296000" cy="1296144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7596336" y="195486"/>
              <a:ext cx="1296000" cy="129614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680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G:\С рабочего стола\Инвалиды\ОООИБРС\конгресс ВСП\2017\Символика 8 конгресса\лого-презентация.png"/>
            <p:cNvPicPr>
              <a:picLocks noChangeAspect="1" noChangeArrowheads="1"/>
            </p:cNvPicPr>
            <p:nvPr/>
          </p:nvPicPr>
          <p:blipFill>
            <a:blip r:embed="rId5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7719085" y="303558"/>
              <a:ext cx="1050502" cy="1080000"/>
            </a:xfrm>
            <a:prstGeom prst="rect">
              <a:avLst/>
            </a:prstGeom>
            <a:noFill/>
          </p:spPr>
        </p:pic>
      </p:grpSp>
      <p:pic>
        <p:nvPicPr>
          <p:cNvPr id="16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179512" y="195486"/>
            <a:ext cx="280425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09935"/>
              </p:ext>
            </p:extLst>
          </p:nvPr>
        </p:nvGraphicFramePr>
        <p:xfrm>
          <a:off x="-167122" y="2459182"/>
          <a:ext cx="4822250" cy="230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56961455"/>
              </p:ext>
            </p:extLst>
          </p:nvPr>
        </p:nvGraphicFramePr>
        <p:xfrm>
          <a:off x="-734291" y="69274"/>
          <a:ext cx="5659582" cy="263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3498202" y="967131"/>
            <a:ext cx="4792" cy="2022425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28116" y="845127"/>
            <a:ext cx="7466" cy="214442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4066" y="2431565"/>
            <a:ext cx="262389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u="sng" dirty="0"/>
              <a:t>Бюджет 7ВЗН, млрд. руб: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4609" y="2154566"/>
            <a:ext cx="117893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/>
              <a:t>пациентов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1725" y="573652"/>
            <a:ext cx="117893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/>
              <a:t>пациентов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90619" y="1441390"/>
            <a:ext cx="808774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</a:rPr>
              <a:t>-6.7 </a:t>
            </a:r>
          </a:p>
          <a:p>
            <a:pPr algn="ctr"/>
            <a:r>
              <a:rPr lang="ru-RU" sz="1100" b="1" dirty="0">
                <a:solidFill>
                  <a:srgbClr val="FF0000"/>
                </a:solidFill>
              </a:rPr>
              <a:t>млрд.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1195" y="967131"/>
            <a:ext cx="808774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</a:rPr>
              <a:t>-10.7 </a:t>
            </a:r>
          </a:p>
          <a:p>
            <a:pPr algn="ctr"/>
            <a:r>
              <a:rPr lang="ru-RU" sz="1100" b="1" dirty="0">
                <a:solidFill>
                  <a:srgbClr val="FF0000"/>
                </a:solidFill>
              </a:rPr>
              <a:t>млрд. руб.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55873" y="1131590"/>
            <a:ext cx="4218711" cy="3054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/>
              <a:t>Ежегодный прирост кол-ва пациентов: 8-16%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/>
              <a:t>Объем финансирования исторически снижался </a:t>
            </a:r>
          </a:p>
          <a:p>
            <a:r>
              <a:rPr lang="ru-RU" sz="1400" b="1" dirty="0"/>
              <a:t>      и с 2017 г. </a:t>
            </a:r>
            <a:r>
              <a:rPr lang="ru-RU" sz="1400" b="1" dirty="0"/>
              <a:t>заморожен на уровне ниже 2014 г.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/>
              <a:t>Абсолютный дефицит бюджета превысил </a:t>
            </a:r>
            <a:r>
              <a:rPr lang="ru-RU" sz="1400" b="1" dirty="0">
                <a:solidFill>
                  <a:srgbClr val="FF0000"/>
                </a:solidFill>
              </a:rPr>
              <a:t>7 млрд. </a:t>
            </a:r>
            <a:r>
              <a:rPr lang="ru-RU" sz="1400" b="1" dirty="0">
                <a:solidFill>
                  <a:srgbClr val="FF0000"/>
                </a:solidFill>
              </a:rPr>
              <a:t>руб. </a:t>
            </a:r>
            <a:r>
              <a:rPr lang="ru-RU" sz="1400" b="1" u="sng" dirty="0" smtClean="0"/>
              <a:t>без </a:t>
            </a:r>
            <a:r>
              <a:rPr lang="ru-RU" sz="1400" b="1" u="sng" dirty="0"/>
              <a:t>учета роста дозировок при взрослении детской  </a:t>
            </a:r>
            <a:r>
              <a:rPr lang="ru-RU" sz="1400" b="1" u="sng" dirty="0" smtClean="0"/>
              <a:t>популяции </a:t>
            </a:r>
            <a:r>
              <a:rPr lang="ru-RU" sz="1400" b="1" u="sng" dirty="0"/>
              <a:t>пациентов (более 15% всех пациентов)</a:t>
            </a:r>
          </a:p>
          <a:p>
            <a:endParaRPr lang="ru-RU" sz="1400" b="1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b="1" dirty="0"/>
              <a:t>К 2019 г. абсолютный дефицит (без учета роста дозировок) составит </a:t>
            </a:r>
            <a:r>
              <a:rPr lang="ru-RU" sz="1400" b="1" dirty="0">
                <a:solidFill>
                  <a:srgbClr val="FF0000"/>
                </a:solidFill>
              </a:rPr>
              <a:t>10,725 млрд. руб. </a:t>
            </a:r>
          </a:p>
          <a:p>
            <a:r>
              <a:rPr lang="ru-RU" sz="1400" b="1" dirty="0"/>
              <a:t>      и </a:t>
            </a:r>
            <a:r>
              <a:rPr lang="ru-RU" sz="1400" b="1" dirty="0">
                <a:solidFill>
                  <a:srgbClr val="FF0000"/>
                </a:solidFill>
              </a:rPr>
              <a:t>15,072 млрд. руб.</a:t>
            </a:r>
            <a:r>
              <a:rPr lang="ru-RU" sz="1400" b="1" dirty="0"/>
              <a:t> к 2020 г.</a:t>
            </a:r>
          </a:p>
          <a:p>
            <a:endParaRPr lang="ru-RU" sz="12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347692" y="4986"/>
            <a:ext cx="3779912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b="1" dirty="0" smtClean="0">
                <a:solidFill>
                  <a:srgbClr val="1F497D"/>
                </a:solidFill>
              </a:rPr>
              <a:t>Программа «7ВЗН» в опасности.</a:t>
            </a:r>
            <a:endParaRPr lang="ru-RU" sz="2400" b="1" dirty="0">
              <a:solidFill>
                <a:srgbClr val="1F497D"/>
              </a:solidFill>
            </a:endParaRPr>
          </a:p>
        </p:txBody>
      </p:sp>
      <p:pic>
        <p:nvPicPr>
          <p:cNvPr id="15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5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  <p:pic>
        <p:nvPicPr>
          <p:cNvPr id="16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36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4150" algn="l"/>
            <a:r>
              <a:rPr lang="ru-RU" sz="2400" b="1" dirty="0" smtClean="0">
                <a:solidFill>
                  <a:srgbClr val="000090"/>
                </a:solidFill>
              </a:rPr>
              <a:t>Пациент платит за «бесплатную медицинскую помощь».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843558"/>
            <a:ext cx="8424936" cy="3804888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/>
          <a:p>
            <a:pPr algn="just">
              <a:lnSpc>
                <a:spcPts val="1330"/>
              </a:lnSpc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Пациенты стационаров сообщили, что им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приходилось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lnSpc>
                <a:spcPts val="1330"/>
              </a:lnSpc>
            </a:pP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72%  в целом по выборке приобретать за свой счет лекарственные препараты и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услуги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27% пациентов платят за прием у врача-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специалиста неофициально</a:t>
            </a: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31% пациентов оплачивали проведение диагностических обследований, лежа в стационаре</a:t>
            </a: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Абсолютное большинство главных врачей ЛПУ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жалуются что СМК не покрывают тарифами стоимость реально оказанной мед услуги</a:t>
            </a:r>
          </a:p>
          <a:p>
            <a:pPr marL="446088" indent="-269875" algn="just">
              <a:lnSpc>
                <a:spcPts val="1330"/>
              </a:lnSpc>
              <a:buClr>
                <a:srgbClr val="117981"/>
              </a:buClr>
            </a:pPr>
            <a:endParaRPr lang="ru-R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Clr>
                <a:srgbClr val="117981"/>
              </a:buClr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Причины обращения пациентов к платным медицинским услугам:</a:t>
            </a: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отсутствие возможностей получить требуемые услуги бесплатно («у нас нет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физраствора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, привозите сделаем», «закончились квоты ТФОМС, только платные места»)</a:t>
            </a: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Ограничение выполнения стандартов в ЛПУ («только минимальный пакет»)</a:t>
            </a: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Низкие тарифы ТФОМС («нам Вас класть не выгодно!»)</a:t>
            </a:r>
          </a:p>
          <a:p>
            <a:pPr marL="446088" indent="-269875" algn="just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желание пациентов получить быстрее нужные услуги, добиться большего внимания к себе со стороны медиков и отблагодарить их за проведенное лечение</a:t>
            </a:r>
          </a:p>
        </p:txBody>
      </p:sp>
      <p:grpSp>
        <p:nvGrpSpPr>
          <p:cNvPr id="10" name="Группа 10"/>
          <p:cNvGrpSpPr/>
          <p:nvPr/>
        </p:nvGrpSpPr>
        <p:grpSpPr>
          <a:xfrm>
            <a:off x="0" y="4855468"/>
            <a:ext cx="8280000" cy="288032"/>
            <a:chOff x="180528" y="4876006"/>
            <a:chExt cx="8280000" cy="288032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192052" y="4876006"/>
              <a:ext cx="1571636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en-US" sz="1050" dirty="0" smtClean="0">
                  <a:solidFill>
                    <a:srgbClr val="0070C0"/>
                  </a:solidFill>
                </a:rPr>
                <a:t>www.patients.ru </a:t>
              </a:r>
              <a:endPara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" name="Picture 2" descr="G:\С рабочего стола\Инвалиды\ОООИБРС\конгресс ВСП\2017\Символика 8 конгресса\полоса.png"/>
            <p:cNvPicPr>
              <a:picLocks noChangeAspect="1" noChangeArrowheads="1"/>
            </p:cNvPicPr>
            <p:nvPr/>
          </p:nvPicPr>
          <p:blipFill>
            <a:blip r:embed="rId3" cstate="print"/>
            <a:srcRect t="6159" b="83547"/>
            <a:stretch>
              <a:fillRect/>
            </a:stretch>
          </p:blipFill>
          <p:spPr bwMode="auto">
            <a:xfrm>
              <a:off x="180528" y="4896544"/>
              <a:ext cx="8280000" cy="65205"/>
            </a:xfrm>
            <a:prstGeom prst="rect">
              <a:avLst/>
            </a:prstGeom>
            <a:noFill/>
          </p:spPr>
        </p:pic>
      </p:grpSp>
      <p:pic>
        <p:nvPicPr>
          <p:cNvPr id="18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13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859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 рабочего стола\Инвалиды\ОООИБРС\конгресс ВСП\2017\картинки\healthcare-options-small-business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5000" contrast="-60000"/>
          </a:blip>
          <a:srcRect t="19809" b="5128"/>
          <a:stretch>
            <a:fillRect/>
          </a:stretch>
        </p:blipFill>
        <p:spPr bwMode="auto">
          <a:xfrm flipH="1">
            <a:off x="3491880" y="834410"/>
            <a:ext cx="5652120" cy="3177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Проблемы страховой </a:t>
            </a:r>
            <a:r>
              <a:rPr lang="ru-RU" sz="2400" b="1" dirty="0" smtClean="0">
                <a:solidFill>
                  <a:srgbClr val="000090"/>
                </a:solidFill>
              </a:rPr>
              <a:t>медицины </a:t>
            </a:r>
            <a:r>
              <a:rPr lang="ru-RU" sz="2000" dirty="0" smtClean="0">
                <a:solidFill>
                  <a:srgbClr val="000090"/>
                </a:solidFill>
              </a:rPr>
              <a:t>(Заседание КС СФ 22.10.2018)</a:t>
            </a:r>
            <a:endParaRPr lang="ru-RU" sz="2000" dirty="0">
              <a:solidFill>
                <a:srgbClr val="00009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47614"/>
            <a:ext cx="4896544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85725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Какой видит пациент систему СМ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US" sz="1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5725"/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5725"/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71475" lvl="0" indent="-285750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прозрачна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71475" lvl="0" indent="-285750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адекватна (неадекватные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тарифы на медицинские услуги и дефицит расходов на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ОМС).</a:t>
            </a:r>
          </a:p>
          <a:p>
            <a:pPr marL="371475" lvl="0" indent="-285750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надежна (СМК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не достаточно контролируют оказание медицинской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помощи).</a:t>
            </a:r>
          </a:p>
          <a:p>
            <a:pPr marL="371475" lvl="0" indent="-285750">
              <a:buClr>
                <a:srgbClr val="1599A3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эффективна (СМК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не защищают права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больного) 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4855468"/>
            <a:ext cx="8280000" cy="288032"/>
            <a:chOff x="180528" y="4876006"/>
            <a:chExt cx="8280000" cy="288032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92052" y="4876006"/>
              <a:ext cx="1571636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en-US" sz="1050" dirty="0" smtClean="0">
                  <a:solidFill>
                    <a:srgbClr val="0070C0"/>
                  </a:solidFill>
                </a:rPr>
                <a:t>www.patients.ru </a:t>
              </a:r>
              <a:endPara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2" descr="G:\С рабочего стола\Инвалиды\ОООИБРС\конгресс ВСП\2017\Символика 8 конгресса\полоса.png"/>
            <p:cNvPicPr>
              <a:picLocks noChangeAspect="1" noChangeArrowheads="1"/>
            </p:cNvPicPr>
            <p:nvPr/>
          </p:nvPicPr>
          <p:blipFill>
            <a:blip r:embed="rId4" cstate="print"/>
            <a:srcRect t="6159" b="83547"/>
            <a:stretch>
              <a:fillRect/>
            </a:stretch>
          </p:blipFill>
          <p:spPr bwMode="auto">
            <a:xfrm>
              <a:off x="180528" y="4896544"/>
              <a:ext cx="8280000" cy="65205"/>
            </a:xfrm>
            <a:prstGeom prst="rect">
              <a:avLst/>
            </a:prstGeom>
            <a:noFill/>
          </p:spPr>
        </p:pic>
      </p:grpSp>
      <p:pic>
        <p:nvPicPr>
          <p:cNvPr id="19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13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44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Базовые проблемы здравоохранения. Финансы.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5148064" y="1635646"/>
            <a:ext cx="1656184" cy="2786082"/>
          </a:xfrm>
          <a:prstGeom prst="flowChartMagneticDisk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80%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5148064" y="1492770"/>
            <a:ext cx="1656184" cy="1071570"/>
          </a:xfrm>
          <a:prstGeom prst="flowChartMagneticDisk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20%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323528" y="1059582"/>
            <a:ext cx="4248472" cy="2277547"/>
          </a:xfrm>
          <a:prstGeom prst="homePlate">
            <a:avLst>
              <a:gd name="adj" fmla="val 37938"/>
            </a:avLst>
          </a:pr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Расходы на содержание ЛПУ</a:t>
            </a:r>
            <a:endParaRPr lang="ru-RU" sz="1500" dirty="0" smtClean="0">
              <a:solidFill>
                <a:schemeClr val="bg1"/>
              </a:solidFill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Закупка лекарственных средств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Питание, витаминные комплексы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Коммунальные платежи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Обслуживание помещений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Транспортное обеспечение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Амортизация оборудования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Расходные материалы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Информатизация здравоохранения</a:t>
            </a:r>
          </a:p>
          <a:p>
            <a:pPr indent="266700">
              <a:buFont typeface="Wingdings" pitchFamily="2" charset="2"/>
              <a:buChar char="Ø"/>
            </a:pPr>
            <a:r>
              <a:rPr lang="ru-RU" sz="1400" dirty="0" err="1" smtClean="0">
                <a:solidFill>
                  <a:schemeClr val="bg1"/>
                </a:solidFill>
              </a:rPr>
              <a:t>Клиннинг</a:t>
            </a:r>
            <a:r>
              <a:rPr lang="ru-RU" sz="1400" dirty="0" smtClean="0">
                <a:solidFill>
                  <a:schemeClr val="bg1"/>
                </a:solidFill>
              </a:rPr>
              <a:t>, охрана, иные услуги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92867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Тарифы ОМС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323528" y="3602945"/>
            <a:ext cx="4358858" cy="553998"/>
          </a:xfrm>
          <a:prstGeom prst="homePlate">
            <a:avLst>
              <a:gd name="adj" fmla="val 68251"/>
            </a:avLst>
          </a:prstGeom>
          <a:ln w="9525"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0070C0"/>
                </a:solidFill>
              </a:rPr>
              <a:t>Зарплата медицинского персонала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(к 01.01.2018 должна быть удвоена (Указ №597)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21" name="Picture 3" descr="G:\С рабочего стола\Инвалиды\ОООИБРС\конгресс ВСП\2017\картинки\fd48b748d9dc92f4358a89545988f26b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 rot="16200000">
            <a:off x="6828850" y="2403132"/>
            <a:ext cx="2350232" cy="110329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164288" y="2355726"/>
            <a:ext cx="178595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12700" dir="2700000" sx="102000" sy="102000" algn="tl" rotWithShape="0">
                    <a:schemeClr val="bg1"/>
                  </a:outerShdw>
                </a:effectLst>
              </a:rPr>
              <a:t>На что лечить?</a:t>
            </a:r>
            <a:endParaRPr lang="ru-RU" sz="2400" i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12700" dir="2700000" sx="102000" sy="102000" algn="tl" rotWithShape="0">
                  <a:schemeClr val="bg1"/>
                </a:outerShdw>
              </a:effectLst>
            </a:endParaRPr>
          </a:p>
        </p:txBody>
      </p:sp>
      <p:pic>
        <p:nvPicPr>
          <p:cNvPr id="26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16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1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6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 рабочего стола\Инвалиды\ОООИБРС\конгресс ВСП\2017\картинки\healthcare-options-small-business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5000" contrast="-60000"/>
          </a:blip>
          <a:srcRect t="19809" b="5128"/>
          <a:stretch>
            <a:fillRect/>
          </a:stretch>
        </p:blipFill>
        <p:spPr bwMode="auto">
          <a:xfrm flipH="1">
            <a:off x="3491880" y="834410"/>
            <a:ext cx="5652120" cy="3177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3517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Хаос финансирования страховой </a:t>
            </a:r>
            <a:r>
              <a:rPr lang="ru-RU" sz="2400" b="1" dirty="0" smtClean="0">
                <a:solidFill>
                  <a:srgbClr val="000090"/>
                </a:solidFill>
              </a:rPr>
              <a:t>медицины 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771550"/>
            <a:ext cx="8568952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85725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Пациент платит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налоги – что взамен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? </a:t>
            </a:r>
            <a:r>
              <a:rPr lang="ru-RU" sz="2000" dirty="0">
                <a:solidFill>
                  <a:srgbClr val="000090"/>
                </a:solidFill>
              </a:rPr>
              <a:t>(Заседание КС СФ 22.10.2018)</a:t>
            </a:r>
            <a:endParaRPr lang="ru-RU" sz="2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85725"/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71475" lvl="0" indent="-285750">
              <a:buClr>
                <a:srgbClr val="1599A3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1F497D"/>
                </a:solidFill>
              </a:rPr>
              <a:t>сегодня </a:t>
            </a:r>
            <a:r>
              <a:rPr lang="ru-RU" dirty="0">
                <a:solidFill>
                  <a:srgbClr val="1F497D"/>
                </a:solidFill>
              </a:rPr>
              <a:t>государственные  лечебные учреждения сами определяют свою учётную политику (так, как им выгоднее и удобнее), а их аудит не </a:t>
            </a:r>
            <a:r>
              <a:rPr lang="ru-RU" dirty="0" smtClean="0">
                <a:solidFill>
                  <a:srgbClr val="1F497D"/>
                </a:solidFill>
              </a:rPr>
              <a:t>проводится; заведомо </a:t>
            </a:r>
            <a:r>
              <a:rPr lang="ru-RU" b="1" dirty="0">
                <a:solidFill>
                  <a:srgbClr val="1F497D"/>
                </a:solidFill>
              </a:rPr>
              <a:t>искажён бухгалтерский учёт </a:t>
            </a:r>
            <a:r>
              <a:rPr lang="ru-RU" dirty="0">
                <a:solidFill>
                  <a:srgbClr val="1F497D"/>
                </a:solidFill>
              </a:rPr>
              <a:t>фактических затрат медицинских организаций </a:t>
            </a:r>
            <a:endParaRPr lang="ru-RU" dirty="0" smtClean="0">
              <a:solidFill>
                <a:srgbClr val="1F497D"/>
              </a:solidFill>
            </a:endParaRPr>
          </a:p>
          <a:p>
            <a:pPr marL="371475" indent="-285750">
              <a:buClr>
                <a:srgbClr val="1599A3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800000"/>
                </a:solidFill>
              </a:rPr>
              <a:t>здравоохранение </a:t>
            </a:r>
            <a:r>
              <a:rPr lang="ru-RU" dirty="0" smtClean="0">
                <a:solidFill>
                  <a:srgbClr val="800000"/>
                </a:solidFill>
              </a:rPr>
              <a:t>превращено </a:t>
            </a:r>
            <a:r>
              <a:rPr lang="ru-RU" b="1" dirty="0">
                <a:solidFill>
                  <a:srgbClr val="800000"/>
                </a:solidFill>
              </a:rPr>
              <a:t>в финансовую "чёрную дыру</a:t>
            </a:r>
            <a:r>
              <a:rPr lang="ru-RU" dirty="0">
                <a:solidFill>
                  <a:srgbClr val="800000"/>
                </a:solidFill>
              </a:rPr>
              <a:t>", для затыкания которой нужно постоянно повышать расходы бюджета и работодателей на ОМС, "оптимизировать" медицинскую инфраструктуру, сокращать зарплаты </a:t>
            </a:r>
            <a:r>
              <a:rPr lang="ru-RU" dirty="0" smtClean="0">
                <a:solidFill>
                  <a:srgbClr val="800000"/>
                </a:solidFill>
              </a:rPr>
              <a:t>и </a:t>
            </a:r>
            <a:r>
              <a:rPr lang="ru-RU" dirty="0">
                <a:solidFill>
                  <a:srgbClr val="800000"/>
                </a:solidFill>
              </a:rPr>
              <a:t>расширять трудовые обязанности медицинских работников, увеличивать платность медицинской помощи </a:t>
            </a:r>
            <a:r>
              <a:rPr lang="ru-RU" b="1" dirty="0">
                <a:solidFill>
                  <a:srgbClr val="8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800000"/>
              </a:solidFill>
              <a:ea typeface="Calibri" pitchFamily="34" charset="0"/>
              <a:cs typeface="Times New Roman" pitchFamily="18" charset="0"/>
            </a:endParaRPr>
          </a:p>
          <a:p>
            <a:pPr marL="371475" indent="-285750">
              <a:buClr>
                <a:srgbClr val="1599A3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ЛПУ: «Вы нам штрафы – мы вам приписки!»</a:t>
            </a:r>
            <a:endParaRPr lang="ru-RU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371475" lvl="0" indent="-285750">
              <a:buClr>
                <a:srgbClr val="1599A3"/>
              </a:buClr>
              <a:buFont typeface="Wingdings" pitchFamily="2" charset="2"/>
              <a:buChar char="q"/>
            </a:pPr>
            <a:endParaRPr lang="ru-RU" b="1" dirty="0">
              <a:solidFill>
                <a:srgbClr val="800000"/>
              </a:solidFill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4855468"/>
            <a:ext cx="8280000" cy="288032"/>
            <a:chOff x="180528" y="4876006"/>
            <a:chExt cx="8280000" cy="288032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92052" y="4876006"/>
              <a:ext cx="1571636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en-US" sz="1050" dirty="0" smtClean="0">
                  <a:solidFill>
                    <a:srgbClr val="0070C0"/>
                  </a:solidFill>
                </a:rPr>
                <a:t>www.patients.ru </a:t>
              </a:r>
              <a:endPara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2" descr="G:\С рабочего стола\Инвалиды\ОООИБРС\конгресс ВСП\2017\Символика 8 конгресса\полоса.png"/>
            <p:cNvPicPr>
              <a:picLocks noChangeAspect="1" noChangeArrowheads="1"/>
            </p:cNvPicPr>
            <p:nvPr/>
          </p:nvPicPr>
          <p:blipFill>
            <a:blip r:embed="rId4" cstate="print"/>
            <a:srcRect t="6159" b="83547"/>
            <a:stretch>
              <a:fillRect/>
            </a:stretch>
          </p:blipFill>
          <p:spPr bwMode="auto">
            <a:xfrm>
              <a:off x="180528" y="4896544"/>
              <a:ext cx="8280000" cy="65205"/>
            </a:xfrm>
            <a:prstGeom prst="rect">
              <a:avLst/>
            </a:prstGeom>
            <a:noFill/>
          </p:spPr>
        </p:pic>
      </p:grpSp>
      <p:pic>
        <p:nvPicPr>
          <p:cNvPr id="19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13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9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C006C"/>
                </a:solidFill>
                <a:latin typeface="+mj-lt"/>
              </a:rPr>
              <a:t>Общественные объединения в здравоохранении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Всероссийский союз пациентов</a:t>
            </a: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467544" y="1131590"/>
            <a:ext cx="8064896" cy="3240360"/>
            <a:chOff x="467544" y="987574"/>
            <a:chExt cx="8352928" cy="3096344"/>
          </a:xfrm>
        </p:grpSpPr>
        <p:sp>
          <p:nvSpPr>
            <p:cNvPr id="17" name="Подзаголовок 2"/>
            <p:cNvSpPr txBox="1">
              <a:spLocks/>
            </p:cNvSpPr>
            <p:nvPr/>
          </p:nvSpPr>
          <p:spPr bwMode="auto">
            <a:xfrm>
              <a:off x="539552" y="1131590"/>
              <a:ext cx="8280920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Статья 28. Общественные объединения по защите прав граждан в сфере охраны здоровья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Граждане имеют право на создание общественных объединений по защите прав граждан в сфере охраны здоровья, формируемых на добровольной основе.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могут в установленном законодательством Российской Федерации порядке принимать участие в разработке норм и правил в сфере охраны здоровья и решении вопросов, связанных с нарушением таких норм и правил.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не вправе осуществлять рекламу конкретных торговых наименований лекарственных препаратов, биологически активных добавок, медицинских изделий, специализированных продуктов лечебного питания и заменителей грудного молока.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 bwMode="auto">
            <a:xfrm>
              <a:off x="467544" y="1059582"/>
              <a:ext cx="8280920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Статья 28. Общественные объединения по защите прав граждан в сфере охраны здоровья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Граждане имеют право на создание общественных объединений по защите прав граждан в сфере охраны здоровья, формируемых на добровольной основе.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могут в установленном законодательством Российской Федерации порядке принимать участие в разработке норм и правил в сфере охраны здоровья и решении вопросов, связанных с нарушением таких норм и правил.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не вправе осуществлять рекламу конкретных торговых наименований лекарственных препаратов, биологически активных добавок, медицинских изделий, специализированных продуктов лечебного питания и заменителей грудного молока.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4" name="Подзаголовок 2"/>
            <p:cNvSpPr txBox="1">
              <a:spLocks/>
            </p:cNvSpPr>
            <p:nvPr/>
          </p:nvSpPr>
          <p:spPr bwMode="auto">
            <a:xfrm>
              <a:off x="623237" y="987574"/>
              <a:ext cx="8053218" cy="309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lvl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ФЗ № 323-ФЗ «Об основах охраны здоровья граждан в Российской Федерации</a:t>
              </a:r>
              <a:r>
                <a:rPr lang="ru-RU" sz="1400" dirty="0">
                  <a:solidFill>
                    <a:srgbClr val="1C006C"/>
                  </a:solidFill>
                </a:rPr>
                <a:t/>
              </a:r>
              <a:br>
                <a:rPr lang="ru-RU" sz="1400" dirty="0">
                  <a:solidFill>
                    <a:srgbClr val="1C006C"/>
                  </a:solidFill>
                </a:rPr>
              </a:br>
              <a:endParaRPr lang="ru-RU" sz="1400" dirty="0" smtClean="0">
                <a:solidFill>
                  <a:srgbClr val="1C006C"/>
                </a:solidFill>
              </a:endParaRPr>
            </a:p>
            <a:p>
              <a:pPr lvl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Статья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28. Общественные объединения по защите прав граждан в сфере охраны здоровья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Граждане имеют право на создание общественных объединений по защите прав граждан в сфере охраны здоровья, формируемых на добровольной основе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граждан в сфере охраны здоровья могут в установленном законодательством Российской Федерации порядке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принимать участие в разработке норм и правил в сфере охраны здоровья и решении вопросов, связанных с нарушением таких норм и правил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не вправе осуществлять рекламу конкретных торговых наименований лекарственных препаратов, биологически активных добавок, медицинских изделий, специализированных продуктов лечебного питания и заменителей грудного молока.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18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123478"/>
            <a:ext cx="410702" cy="417273"/>
          </a:xfrm>
          <a:prstGeom prst="rect">
            <a:avLst/>
          </a:prstGeom>
          <a:noFill/>
        </p:spPr>
      </p:pic>
      <p:pic>
        <p:nvPicPr>
          <p:cNvPr id="20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2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6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54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23528" y="699542"/>
            <a:ext cx="8640960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 fov="1200000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Статья 3. Право граждан на участие в осуществлении общественного контроля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Российской Федерации (далее также - граждане) вправе участвовать в осуществлении общественного контроля как лично, так и в составе общественных объединений и иных негосударственных некоммерческих организаций.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Участие гражданина в осуществлении общественного контроля является добровольным. Никто не вправе оказывать воздействие на гражданина с целью принудить его к участию или неучастию в осуществлении общественного контроля, а также препятствовать реализации его права на участие в осуществлении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участвуют в осуществлении общественного контроля в качестве общественных инспекторов и общественных экспертов в порядке, установленном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вправе участвовать в осуществлении общественного контроля в соответствии с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могут являться организаторами таких форм общественного контроля,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как общественный мониторинг, общественное обсуждение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а также принимать участие в осуществлении общественного контроля в других формах, предусмотренных настоящим Федеральным законом.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случаях, предусмотренных федеральными законами, общественные объединения и иные негосударственные некоммерческие организации, осуществляющие деятельность в отдельных сферах общественных отношений, могут быть наделены указанными федеральными законами дополнительными полномочиями по осуществлению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Особенности осуществления общественного контроля профессиональными союзами и общественными объединениями потребителей могут устанавливаться соответствующими федеральными законами.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Всероссийский союз пациентов</a:t>
            </a: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51520" y="771550"/>
            <a:ext cx="8640960" cy="3816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 fov="1200000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ФЗ № 212-ФЗ от 21.07.2014 «Об основах общественного контроля в Российской Федерации»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Статья 3. Право граждан на участие в осуществлении общественного контроля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Российской Федерации (далее также - граждане) вправе участвовать в осуществлении общественного контроля как лично, так и в составе общественных объединений и иных негосударственных некоммерческих организаций.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Участие гражданина в осуществлении общественного контроля является добровольным. Никто не вправе оказывать воздействие на гражданина с целью принудить его к участию или неучастию в осуществлении общественного контроля, а также препятствовать реализации его права на участие в осуществлении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участвуют в осуществлении общественного контроля в качестве общественных инспекторов и общественных экспертов в порядке, установленном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вправе участвовать в осуществлении общественного контроля в соответствии с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могут являться организаторами таких форм общественного контроля,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как общественный мониторинг, общественное обсуждение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а также принимать участие в осуществлении общественного контроля в других формах, предусмотренных настоящим Федеральным законом.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случаях, предусмотренных федеральными законами, общественные объединения и иные негосударственные некоммерческие организации, осуществляющие деятельность в отдельных сферах общественных отношений, могут быть наделены указанными федеральными законами дополнительными полномочиями по осуществлению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Особенности осуществления общественного контроля профессиональными союзами и общественными объединениями потребителей могут устанавливаться соответствующими федеральными законами.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C006C"/>
                </a:solidFill>
                <a:latin typeface="+mj-lt"/>
              </a:rPr>
              <a:t>Общественный контроль в здравоохранении</a:t>
            </a:r>
          </a:p>
        </p:txBody>
      </p:sp>
      <p:pic>
        <p:nvPicPr>
          <p:cNvPr id="10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123478"/>
            <a:ext cx="410702" cy="417273"/>
          </a:xfrm>
          <a:prstGeom prst="rect">
            <a:avLst/>
          </a:prstGeom>
          <a:noFill/>
        </p:spPr>
      </p:pic>
      <p:pic>
        <p:nvPicPr>
          <p:cNvPr id="15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884368" y="4581828"/>
            <a:ext cx="1259632" cy="582209"/>
          </a:xfrm>
          <a:prstGeom prst="rect">
            <a:avLst/>
          </a:prstGeom>
          <a:noFill/>
        </p:spPr>
      </p:pic>
      <p:pic>
        <p:nvPicPr>
          <p:cNvPr id="1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6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2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3558"/>
            <a:ext cx="9137651" cy="36000"/>
          </a:xfrm>
          <a:prstGeom prst="rect">
            <a:avLst/>
          </a:prstGeom>
          <a:noFill/>
        </p:spPr>
      </p:pic>
      <p:pic>
        <p:nvPicPr>
          <p:cNvPr id="14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123478"/>
            <a:ext cx="468000" cy="4754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563888" y="3795886"/>
            <a:ext cx="4824536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Наиболее эффективно работают Советы Росздравнадзора и Министерства здравоохранения Российской Федерации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0"/>
            <a:ext cx="8534182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rgbClr val="342D7B"/>
                </a:solidFill>
                <a:latin typeface="Verdana"/>
                <a:ea typeface="+mj-ea"/>
                <a:cs typeface="Verdana"/>
              </a:rPr>
              <a:t>Указ Президента РФ N601 от 07.06.12</a:t>
            </a:r>
            <a:endParaRPr lang="ru-RU" sz="2400" b="1" dirty="0">
              <a:solidFill>
                <a:srgbClr val="342D7B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1151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srgbClr val="342D7B"/>
                </a:solidFill>
                <a:latin typeface="+mj-lt"/>
                <a:ea typeface="+mj-ea"/>
                <a:cs typeface="+mj-cs"/>
              </a:rPr>
              <a:t>«Об основных направлениях совершенствования системы государственного управления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39552" y="1275606"/>
            <a:ext cx="2592288" cy="3046988"/>
          </a:xfrm>
          <a:prstGeom prst="rect">
            <a:avLst/>
          </a:prstGeom>
          <a:solidFill>
            <a:schemeClr val="bg1"/>
          </a:solidFill>
          <a:ln w="9525">
            <a:solidFill>
              <a:srgbClr val="15959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7313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117981"/>
                </a:solidFill>
              </a:rPr>
              <a:t>Требование</a:t>
            </a:r>
          </a:p>
          <a:p>
            <a:pPr marL="87313" marR="0" lvl="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117981"/>
                </a:solidFill>
              </a:rPr>
              <a:t>Разработать новые механизмы формирования общественных советов при органах власти… Установить, что все НПА , которые федеральные органы исполнительной власти готовят, не могут быть приняты без обсуждения с общественностью.</a:t>
            </a:r>
          </a:p>
          <a:p>
            <a:pPr marL="87313" marR="0" lvl="0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lang="ru-RU" sz="1400" dirty="0" smtClean="0">
              <a:solidFill>
                <a:srgbClr val="117981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63888" y="1275606"/>
            <a:ext cx="4824536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87313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Реальность</a:t>
            </a:r>
          </a:p>
          <a:p>
            <a:pPr marL="88900" fontAlgn="base">
              <a:spcBef>
                <a:spcPct val="0"/>
              </a:spcBef>
              <a:spcAft>
                <a:spcPts val="1200"/>
              </a:spcAft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Общественные организации формально повсеместно входят в общественные советы, рабочие группы на федеральном и региональном уровне</a:t>
            </a:r>
          </a:p>
          <a:p>
            <a:pPr marL="8890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Наиболее ответственные решения принимаются без участия общественности. </a:t>
            </a:r>
          </a:p>
          <a:p>
            <a:pPr marL="88900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уровне Правительства РФ и МЗ регионов обсуждений предложений НКО практически не происходит.</a:t>
            </a:r>
          </a:p>
          <a:p>
            <a:pPr marL="87313" fontAlgn="base">
              <a:spcBef>
                <a:spcPct val="0"/>
              </a:spcBef>
              <a:spcAft>
                <a:spcPts val="1200"/>
              </a:spcAft>
            </a:pPr>
            <a:endParaRPr lang="ru-RU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  <p:pic>
        <p:nvPicPr>
          <p:cNvPr id="19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6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77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pic>
        <p:nvPicPr>
          <p:cNvPr id="1028" name="Picture 4" descr="H:\2016\Жулев\ru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539552" y="69390"/>
            <a:ext cx="8136904" cy="4593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34" y="0"/>
            <a:ext cx="8609766" cy="7715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C006C"/>
                </a:solidFill>
                <a:latin typeface="+mj-lt"/>
              </a:rPr>
              <a:t>Общественные советы в здравоохранении в регионах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Всероссийский союз пациентов</a:t>
            </a: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971600" y="1131590"/>
            <a:ext cx="3240000" cy="3024000"/>
          </a:xfrm>
          <a:prstGeom prst="roundRect">
            <a:avLst>
              <a:gd name="adj" fmla="val 0"/>
            </a:avLst>
          </a:prstGeom>
          <a:solidFill>
            <a:srgbClr val="FFFFFF">
              <a:alpha val="30196"/>
            </a:srgbClr>
          </a:solidFill>
          <a:ln w="12700">
            <a:solidFill>
              <a:schemeClr val="bg1">
                <a:lumMod val="75000"/>
              </a:schemeClr>
            </a:solidFill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Более чем в </a:t>
            </a:r>
            <a:r>
              <a:rPr lang="ru-RU" sz="1600" b="1" dirty="0">
                <a:solidFill>
                  <a:srgbClr val="1C006C"/>
                </a:solidFill>
                <a:latin typeface="Calibri" pitchFamily="34" charset="0"/>
              </a:rPr>
              <a:t>60</a:t>
            </a: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 регионах сформированы </a:t>
            </a:r>
            <a:r>
              <a:rPr lang="en-US" sz="1600" dirty="0">
                <a:solidFill>
                  <a:srgbClr val="1C006C"/>
                </a:solidFill>
                <a:latin typeface="Calibri" pitchFamily="34" charset="0"/>
              </a:rPr>
              <a:t/>
            </a:r>
            <a:br>
              <a:rPr lang="en-US" sz="1600" dirty="0">
                <a:solidFill>
                  <a:srgbClr val="1C006C"/>
                </a:solidFill>
                <a:latin typeface="Calibri" pitchFamily="34" charset="0"/>
              </a:rPr>
            </a:b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Советы пациентских организаций при региональных органах власти в сфере здравоохранения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1131590"/>
            <a:ext cx="3240000" cy="3024000"/>
          </a:xfrm>
          <a:prstGeom prst="roundRect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 w="12700">
            <a:solidFill>
              <a:schemeClr val="bg1">
                <a:lumMod val="75000"/>
              </a:schemeClr>
            </a:solidFill>
          </a:ln>
          <a:effectLst/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68FA8"/>
              </a:solidFill>
              <a:latin typeface="Calibri" pitchFamily="34" charset="0"/>
            </a:endParaRPr>
          </a:p>
          <a:p>
            <a:pPr algn="ctr"/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Организована работа </a:t>
            </a:r>
            <a:r>
              <a:rPr lang="ru-RU" sz="1600" b="1" dirty="0">
                <a:solidFill>
                  <a:srgbClr val="01656F"/>
                </a:solidFill>
                <a:latin typeface="Calibri" pitchFamily="34" charset="0"/>
              </a:rPr>
              <a:t>79</a:t>
            </a:r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 Советов </a:t>
            </a:r>
            <a:r>
              <a:rPr lang="en-US" sz="1600" dirty="0">
                <a:solidFill>
                  <a:srgbClr val="01656F"/>
                </a:solidFill>
                <a:latin typeface="Calibri" pitchFamily="34" charset="0"/>
              </a:rPr>
              <a:t/>
            </a:r>
            <a:br>
              <a:rPr lang="en-US" sz="1600" dirty="0">
                <a:solidFill>
                  <a:srgbClr val="01656F"/>
                </a:solidFill>
                <a:latin typeface="Calibri" pitchFamily="34" charset="0"/>
              </a:rPr>
            </a:br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по защите прав пациентов </a:t>
            </a:r>
            <a:r>
              <a:rPr lang="en-US" sz="1600" dirty="0">
                <a:solidFill>
                  <a:srgbClr val="01656F"/>
                </a:solidFill>
                <a:latin typeface="Calibri" pitchFamily="34" charset="0"/>
              </a:rPr>
              <a:t/>
            </a:r>
            <a:br>
              <a:rPr lang="en-US" sz="1600" dirty="0">
                <a:solidFill>
                  <a:srgbClr val="01656F"/>
                </a:solidFill>
                <a:latin typeface="Calibri" pitchFamily="34" charset="0"/>
              </a:rPr>
            </a:br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при Территориальных управлениях Росздравнадзора</a:t>
            </a:r>
          </a:p>
          <a:p>
            <a:pPr algn="ctr"/>
            <a:endParaRPr lang="ru-RU" sz="1600" dirty="0">
              <a:solidFill>
                <a:srgbClr val="268FA8"/>
              </a:solidFill>
              <a:latin typeface="Calibri" pitchFamily="34" charset="0"/>
            </a:endParaRPr>
          </a:p>
        </p:txBody>
      </p:sp>
      <p:pic>
        <p:nvPicPr>
          <p:cNvPr id="15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195486"/>
            <a:ext cx="410702" cy="417273"/>
          </a:xfrm>
          <a:prstGeom prst="rect">
            <a:avLst/>
          </a:prstGeom>
          <a:noFill/>
        </p:spPr>
      </p:pic>
      <p:pic>
        <p:nvPicPr>
          <p:cNvPr id="16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  <p:pic>
        <p:nvPicPr>
          <p:cNvPr id="1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7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61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pic>
        <p:nvPicPr>
          <p:cNvPr id="5138" name="Picture 18" descr="G:\С рабочего стола\Инвалиды\ОООИБРС\ОС РЗН\Территориальные ОС\14nov2013_Sovet_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5000" contrast="-20000"/>
          </a:blip>
          <a:srcRect l="7290" t="15616"/>
          <a:stretch>
            <a:fillRect/>
          </a:stretch>
        </p:blipFill>
        <p:spPr bwMode="auto">
          <a:xfrm>
            <a:off x="3275856" y="699542"/>
            <a:ext cx="5868145" cy="40058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4786313"/>
            <a:ext cx="360363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4743450"/>
            <a:ext cx="2357438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">
                <a:solidFill>
                  <a:srgbClr val="7F7F7F"/>
                </a:solidFill>
                <a:latin typeface="Cambria" charset="0"/>
                <a:ea typeface="Arial" charset="0"/>
              </a:rPr>
              <a:t>Тел.: 8 (499) 578-02-97,  </a:t>
            </a:r>
            <a:br>
              <a:rPr lang="ru-RU" sz="800">
                <a:solidFill>
                  <a:srgbClr val="7F7F7F"/>
                </a:solidFill>
                <a:latin typeface="Cambria" charset="0"/>
                <a:ea typeface="Arial" charset="0"/>
              </a:rPr>
            </a:br>
            <a:r>
              <a:rPr lang="en-US" sz="800">
                <a:solidFill>
                  <a:srgbClr val="7F7F7F"/>
                </a:solidFill>
                <a:latin typeface="Cambria" charset="0"/>
                <a:ea typeface="Arial" charset="0"/>
              </a:rPr>
              <a:t>e-mail</a:t>
            </a:r>
            <a:r>
              <a:rPr lang="ru-RU" sz="800">
                <a:solidFill>
                  <a:srgbClr val="7F7F7F"/>
                </a:solidFill>
                <a:latin typeface="Cambria" charset="0"/>
                <a:ea typeface="Arial" charset="0"/>
              </a:rPr>
              <a:t>: </a:t>
            </a:r>
            <a:r>
              <a:rPr lang="en-US" sz="800">
                <a:solidFill>
                  <a:srgbClr val="7F7F7F"/>
                </a:solidFill>
                <a:latin typeface="Cambria" charset="0"/>
                <a:ea typeface="Arial" charset="0"/>
              </a:rPr>
              <a:t>sovetrzn@yandex.ru</a:t>
            </a:r>
            <a:endParaRPr lang="ru-RU" sz="800">
              <a:solidFill>
                <a:srgbClr val="7F7F7F"/>
              </a:solidFill>
              <a:latin typeface="Cambria" charset="0"/>
              <a:ea typeface="Arial" charset="0"/>
            </a:endParaRPr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536433" cy="431800"/>
          </a:xfrm>
        </p:spPr>
        <p:txBody>
          <a:bodyPr>
            <a:normAutofit fontScale="90000"/>
          </a:bodyPr>
          <a:lstStyle/>
          <a:p>
            <a:pPr algn="l"/>
            <a:r>
              <a:rPr kumimoji="0" lang="ru-RU" sz="2700" b="1" dirty="0">
                <a:solidFill>
                  <a:srgbClr val="000090"/>
                </a:solidFill>
                <a:latin typeface="Calibri" charset="0"/>
              </a:rPr>
              <a:t>Региональная активность </a:t>
            </a:r>
            <a:r>
              <a:rPr lang="ru-RU" sz="2700" b="1" dirty="0">
                <a:solidFill>
                  <a:srgbClr val="000090"/>
                </a:solidFill>
                <a:latin typeface="Calibri" charset="0"/>
              </a:rPr>
              <a:t>С</a:t>
            </a:r>
            <a:r>
              <a:rPr lang="ru-RU" sz="2700" b="1" dirty="0" smtClean="0">
                <a:solidFill>
                  <a:srgbClr val="000090"/>
                </a:solidFill>
                <a:latin typeface="Calibri" charset="0"/>
              </a:rPr>
              <a:t>овета </a:t>
            </a:r>
            <a:r>
              <a:rPr kumimoji="0" lang="ru-RU" sz="2700" b="1" dirty="0" smtClean="0">
                <a:solidFill>
                  <a:srgbClr val="000090"/>
                </a:solidFill>
                <a:latin typeface="Calibri" charset="0"/>
              </a:rPr>
              <a:t>общественных организаций</a:t>
            </a:r>
            <a:endParaRPr kumimoji="0" lang="ru-RU" sz="2700" b="1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6149" name="Picture 8" descr="C:\Users\User-\Documents\ОООИБРС\МИША\лого-без-фона.png"/>
          <p:cNvPicPr>
            <a:picLocks noChangeAspect="1" noChangeArrowheads="1"/>
          </p:cNvPicPr>
          <p:nvPr/>
        </p:nvPicPr>
        <p:blipFill>
          <a:blip r:embed="rId4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7323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19700" y="4743450"/>
            <a:ext cx="3097213" cy="338138"/>
          </a:xfrm>
          <a:prstGeom prst="rect">
            <a:avLst/>
          </a:prstGeom>
          <a:noFill/>
          <a:ln>
            <a:noFill/>
          </a:ln>
          <a:effectLst>
            <a:outerShdw blurRad="63500" dist="25401" dir="2700000" sx="102000" sy="102000" algn="tl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Cambria" charset="0"/>
                <a:cs typeface="+mn-cs"/>
              </a:rPr>
              <a:t>Совет общественных организаций по защите прав пациентов</a:t>
            </a:r>
          </a:p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Cambria" charset="0"/>
              </a:rPr>
              <a:t>при Федеральной службе по надзору в сфере здравоохранения</a:t>
            </a:r>
          </a:p>
        </p:txBody>
      </p:sp>
      <p:pic>
        <p:nvPicPr>
          <p:cNvPr id="6151" name="Picture 2" descr="G:\С рабочего стола\Инвалиды\ОООИБРС\ОС РЗН\картинки\logo-rzn.png"/>
          <p:cNvPicPr>
            <a:picLocks noChangeAspect="1" noChangeArrowheads="1"/>
          </p:cNvPicPr>
          <p:nvPr/>
        </p:nvPicPr>
        <p:blipFill>
          <a:blip r:embed="rId5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 r="34933" b="36116"/>
          <a:stretch>
            <a:fillRect/>
          </a:stretch>
        </p:blipFill>
        <p:spPr bwMode="auto">
          <a:xfrm>
            <a:off x="395288" y="47323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642938"/>
            <a:ext cx="38512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4743450"/>
            <a:ext cx="2160588" cy="338138"/>
          </a:xfrm>
          <a:prstGeom prst="rect">
            <a:avLst/>
          </a:prstGeom>
          <a:noFill/>
          <a:ln>
            <a:noFill/>
          </a:ln>
          <a:effectLst>
            <a:outerShdw blurRad="63500" dist="25401" dir="2700000" sx="102000" sy="102000" algn="tl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Cambria" charset="0"/>
              </a:rPr>
              <a:t>Федеральная служба по надзору</a:t>
            </a:r>
            <a:br>
              <a:rPr lang="ru-RU" sz="800" smtClean="0">
                <a:solidFill>
                  <a:srgbClr val="7F7F7F"/>
                </a:solidFill>
                <a:latin typeface="Cambria" charset="0"/>
              </a:rPr>
            </a:br>
            <a:r>
              <a:rPr lang="ru-RU" sz="800" smtClean="0">
                <a:solidFill>
                  <a:srgbClr val="7F7F7F"/>
                </a:solidFill>
                <a:latin typeface="Cambria" charset="0"/>
              </a:rPr>
              <a:t>в  сфере  здравоохранения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83638" y="4786313"/>
            <a:ext cx="360362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539750" y="842963"/>
            <a:ext cx="2714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CC0000"/>
                </a:solidFill>
                <a:latin typeface="Calibri" charset="0"/>
              </a:rPr>
              <a:t>291 </a:t>
            </a:r>
            <a:r>
              <a:rPr lang="ru-RU" sz="1700" b="1">
                <a:solidFill>
                  <a:srgbClr val="404040"/>
                </a:solidFill>
                <a:latin typeface="Calibri" charset="0"/>
              </a:rPr>
              <a:t>заседание советов</a:t>
            </a:r>
          </a:p>
          <a:p>
            <a:pPr eaLnBrk="0" hangingPunct="0">
              <a:spcAft>
                <a:spcPct val="20000"/>
              </a:spcAft>
            </a:pPr>
            <a:r>
              <a:rPr lang="ru-RU" sz="1700" b="1">
                <a:solidFill>
                  <a:srgbClr val="404040"/>
                </a:solidFill>
                <a:latin typeface="Calibri" charset="0"/>
              </a:rPr>
              <a:t>2016 - 305</a:t>
            </a:r>
            <a:br>
              <a:rPr lang="ru-RU" sz="1700" b="1">
                <a:solidFill>
                  <a:srgbClr val="404040"/>
                </a:solidFill>
                <a:latin typeface="Calibri" charset="0"/>
              </a:rPr>
            </a:br>
            <a:r>
              <a:rPr lang="ru-RU" sz="1700" b="1">
                <a:solidFill>
                  <a:srgbClr val="404040"/>
                </a:solidFill>
                <a:latin typeface="Calibri" charset="0"/>
              </a:rPr>
              <a:t>2015 - 265 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3708400" y="842963"/>
            <a:ext cx="4714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12   Республика Адыгея (2016 - 12)</a:t>
            </a:r>
          </a:p>
          <a:p>
            <a:pPr algn="just"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9     Новосибирская область (2016 – 10, 2015 - 9)</a:t>
            </a:r>
          </a:p>
          <a:p>
            <a:pPr algn="just" eaLnBrk="0" hangingPunct="0">
              <a:buFontTx/>
              <a:buAutoNum type="arabicPlain" startAt="7"/>
              <a:defRPr/>
            </a:pPr>
            <a:r>
              <a:rPr lang="ru-RU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Ярославская область (2016 – 7, 2015 - 6)</a:t>
            </a:r>
          </a:p>
          <a:p>
            <a:pPr algn="just"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6      Воронежская область (2016 - 5)</a:t>
            </a: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539750" y="1995488"/>
            <a:ext cx="302418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CC0000"/>
                </a:solidFill>
                <a:latin typeface="Calibri" charset="0"/>
              </a:rPr>
              <a:t>517 </a:t>
            </a:r>
            <a:r>
              <a:rPr lang="ru-RU" sz="1700" b="1">
                <a:solidFill>
                  <a:srgbClr val="404040"/>
                </a:solidFill>
                <a:latin typeface="Calibri" charset="0"/>
              </a:rPr>
              <a:t>переписок с властями</a:t>
            </a:r>
            <a:br>
              <a:rPr lang="ru-RU" sz="1700" b="1">
                <a:solidFill>
                  <a:srgbClr val="404040"/>
                </a:solidFill>
                <a:latin typeface="Calibri" charset="0"/>
              </a:rPr>
            </a:br>
            <a:r>
              <a:rPr lang="ru-RU" sz="1700" b="1">
                <a:solidFill>
                  <a:srgbClr val="404040"/>
                </a:solidFill>
                <a:latin typeface="Calibri" charset="0"/>
              </a:rPr>
              <a:t>2016 - 360</a:t>
            </a:r>
            <a:br>
              <a:rPr lang="ru-RU" sz="1700" b="1">
                <a:solidFill>
                  <a:srgbClr val="404040"/>
                </a:solidFill>
                <a:latin typeface="Calibri" charset="0"/>
              </a:rPr>
            </a:br>
            <a:r>
              <a:rPr lang="ru-RU" sz="1700" b="1">
                <a:solidFill>
                  <a:srgbClr val="404040"/>
                </a:solidFill>
                <a:latin typeface="Calibri" charset="0"/>
              </a:rPr>
              <a:t>2015 - 269</a:t>
            </a:r>
            <a:br>
              <a:rPr lang="ru-RU" sz="1700" b="1">
                <a:solidFill>
                  <a:srgbClr val="404040"/>
                </a:solidFill>
                <a:latin typeface="Calibri" charset="0"/>
              </a:rPr>
            </a:br>
            <a:r>
              <a:rPr lang="ru-RU" sz="1700" b="1">
                <a:solidFill>
                  <a:srgbClr val="404040"/>
                </a:solidFill>
                <a:latin typeface="Calibri" charset="0"/>
              </a:rPr>
              <a:t> 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3708400" y="2211388"/>
            <a:ext cx="5111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Получено от властей 339 запросов (в 2016 - 195). Проведено 171 посещений  приемов представителей законодательной и исполнительной власти (2016 - 154)</a:t>
            </a: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539750" y="3271838"/>
            <a:ext cx="2714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CC0000"/>
                </a:solidFill>
                <a:latin typeface="Calibri" charset="0"/>
              </a:rPr>
              <a:t>66 </a:t>
            </a:r>
            <a:r>
              <a:rPr lang="ru-RU" sz="1700" b="1">
                <a:solidFill>
                  <a:srgbClr val="404040"/>
                </a:solidFill>
                <a:latin typeface="Calibri" charset="0"/>
              </a:rPr>
              <a:t>НПА подготовлено </a:t>
            </a:r>
          </a:p>
          <a:p>
            <a:pPr eaLnBrk="0" hangingPunct="0">
              <a:spcAft>
                <a:spcPct val="20000"/>
              </a:spcAft>
            </a:pPr>
            <a:r>
              <a:rPr lang="ru-RU" sz="1700" b="1">
                <a:solidFill>
                  <a:srgbClr val="404040"/>
                </a:solidFill>
                <a:latin typeface="Calibri" charset="0"/>
              </a:rPr>
              <a:t>2016 - 67</a:t>
            </a:r>
            <a:br>
              <a:rPr lang="ru-RU" sz="1700" b="1">
                <a:solidFill>
                  <a:srgbClr val="404040"/>
                </a:solidFill>
                <a:latin typeface="Calibri" charset="0"/>
              </a:rPr>
            </a:br>
            <a:r>
              <a:rPr lang="ru-RU" sz="1700" b="1">
                <a:solidFill>
                  <a:srgbClr val="404040"/>
                </a:solidFill>
                <a:latin typeface="Calibri" charset="0"/>
              </a:rPr>
              <a:t>2015 - 34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714750" y="3500438"/>
            <a:ext cx="4929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+mn-cs"/>
              </a:rPr>
              <a:t>19  Советов участвовали в разработке 38 региональных и 28 федеральных НПА. Внесены поправки в 13 региональных и 9 федеральных. </a:t>
            </a:r>
          </a:p>
        </p:txBody>
      </p:sp>
    </p:spTree>
    <p:extLst>
      <p:ext uri="{BB962C8B-B14F-4D97-AF65-F5344CB8AC3E}">
        <p14:creationId xmlns:p14="http://schemas.microsoft.com/office/powerpoint/2010/main" val="227778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Всероссийский союз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71550"/>
            <a:ext cx="9137651" cy="36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915566"/>
            <a:ext cx="8638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1717D"/>
                </a:solidFill>
                <a:latin typeface="+mn-lt"/>
              </a:rPr>
              <a:t>22-24 февраля 2006 года в Барселоне на Втором Всемирном Конгрессе Пациентов, организованном Международным альянсом пациентских организаций (IAPO), была принята </a:t>
            </a:r>
            <a:br>
              <a:rPr lang="ru-RU" sz="1400" b="1" dirty="0">
                <a:solidFill>
                  <a:srgbClr val="01717D"/>
                </a:solidFill>
                <a:latin typeface="+mn-lt"/>
              </a:rPr>
            </a:br>
            <a:r>
              <a:rPr lang="ru-RU" sz="1400" b="1" dirty="0">
                <a:solidFill>
                  <a:srgbClr val="01717D"/>
                </a:solidFill>
                <a:latin typeface="+mn-lt"/>
              </a:rPr>
              <a:t>Декларация о пациент-ориентированном здравоохранении. </a:t>
            </a:r>
            <a:endParaRPr lang="ru-RU" sz="1400" b="1" dirty="0">
              <a:solidFill>
                <a:srgbClr val="01717D"/>
              </a:solidFill>
              <a:effectLst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643758"/>
            <a:ext cx="4647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1C006C"/>
                </a:solidFill>
                <a:latin typeface="+mn-lt"/>
              </a:rPr>
              <a:t>Системы здравоохранения во всем мире не могут быть эффективными, если они ставят во главу угла болезнь, а не пациента; необходимо вовлекать пациентов и стремиться к повышению приверженности к лечению, отказу от вредных привычек и введению самоконтроля. Пациент-ориентированное здравоохранение может стать самым эффективным и оптимальным по затратам путем к улучшению результатов лечения для пациентов.</a:t>
            </a:r>
          </a:p>
        </p:txBody>
      </p:sp>
      <p:pic>
        <p:nvPicPr>
          <p:cNvPr id="5122" name="Picture 2" descr="H:\2016\Жулев\54d657f3837092b62bffb6316ef56ca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8064" y="1995686"/>
            <a:ext cx="3600400" cy="24007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195486"/>
            <a:ext cx="8710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006C"/>
                </a:solidFill>
                <a:latin typeface="+mn-lt"/>
              </a:rPr>
              <a:t>Декларация о пациент-ориентированном здравоохранении </a:t>
            </a:r>
            <a:endParaRPr lang="ru-RU" sz="2400" b="1" dirty="0">
              <a:solidFill>
                <a:srgbClr val="1C006C"/>
              </a:solidFill>
              <a:effectLst/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779662"/>
            <a:ext cx="4644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C006C"/>
                </a:solidFill>
                <a:latin typeface="+mn-lt"/>
              </a:rPr>
              <a:t>Пациент-ориентированное здравоохранение – </a:t>
            </a:r>
            <a:br>
              <a:rPr lang="ru-RU" sz="1400" dirty="0">
                <a:solidFill>
                  <a:srgbClr val="1C006C"/>
                </a:solidFill>
                <a:latin typeface="+mn-lt"/>
              </a:rPr>
            </a:br>
            <a:r>
              <a:rPr lang="ru-RU" sz="1400" dirty="0">
                <a:solidFill>
                  <a:srgbClr val="1C006C"/>
                </a:solidFill>
                <a:latin typeface="+mn-lt"/>
              </a:rPr>
              <a:t>путь к справедливой, эффективной и оптимальной </a:t>
            </a:r>
            <a:br>
              <a:rPr lang="ru-RU" sz="1400" dirty="0">
                <a:solidFill>
                  <a:srgbClr val="1C006C"/>
                </a:solidFill>
                <a:latin typeface="+mn-lt"/>
              </a:rPr>
            </a:br>
            <a:r>
              <a:rPr lang="ru-RU" sz="1400" dirty="0">
                <a:solidFill>
                  <a:srgbClr val="1C006C"/>
                </a:solidFill>
                <a:latin typeface="+mn-lt"/>
              </a:rPr>
              <a:t>по затратам системе общественного здравоохранения</a:t>
            </a:r>
          </a:p>
        </p:txBody>
      </p:sp>
      <p:pic>
        <p:nvPicPr>
          <p:cNvPr id="17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0000" y="4644000"/>
            <a:ext cx="410702" cy="417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84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ru-RU" sz="2400" b="1" dirty="0">
                <a:solidFill>
                  <a:srgbClr val="1C006C"/>
                </a:solidFill>
                <a:latin typeface="Calibri" pitchFamily="34" charset="0"/>
                <a:cs typeface="Arial" panose="020B0604020202020204" pitchFamily="34" charset="0"/>
              </a:rPr>
              <a:t>Основные площадки для взаимодействия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Всероссийский союз пациентов</a:t>
            </a: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sp>
        <p:nvSpPr>
          <p:cNvPr id="14" name="Объект 1"/>
          <p:cNvSpPr txBox="1">
            <a:spLocks/>
          </p:cNvSpPr>
          <p:nvPr/>
        </p:nvSpPr>
        <p:spPr>
          <a:xfrm>
            <a:off x="467544" y="915566"/>
            <a:ext cx="5544616" cy="35283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Общественный Совет при региональном Минздраве.</a:t>
            </a:r>
          </a:p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Совет пациентских организаций при региональном Минздраве.</a:t>
            </a:r>
          </a:p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Совет по защите прав пациентов при ТУ Росздравнадзора.</a:t>
            </a:r>
          </a:p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Общественная Палата региона.</a:t>
            </a:r>
          </a:p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Региональное отделение ОНФ.</a:t>
            </a:r>
          </a:p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Законодательное собрание региона.</a:t>
            </a:r>
          </a:p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Другие общественные и экспертные советы, комиссии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123478"/>
            <a:ext cx="410702" cy="417273"/>
          </a:xfrm>
          <a:prstGeom prst="rect">
            <a:avLst/>
          </a:prstGeom>
          <a:noFill/>
        </p:spPr>
      </p:pic>
      <p:pic>
        <p:nvPicPr>
          <p:cNvPr id="15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  <p:pic>
        <p:nvPicPr>
          <p:cNvPr id="16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6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41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  <p:pic>
        <p:nvPicPr>
          <p:cNvPr id="6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1935E2-D542-4C0E-A58A-379D670C2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6318"/>
            <a:ext cx="3681996" cy="5209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9548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3399"/>
                </a:solidFill>
                <a:latin typeface="Verdana"/>
                <a:cs typeface="Verdana"/>
              </a:rPr>
              <a:t>Письмо МЗ РФ №21-5/10/2-2130 от 14.05.2015  </a:t>
            </a:r>
            <a:endParaRPr lang="ru-RU" sz="2000" b="1" dirty="0">
              <a:solidFill>
                <a:srgbClr val="333399"/>
              </a:solidFill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1171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поддержке проведения  школ пациентов, проводимых профильными НКО в регионах участием «профильных специалистов… </a:t>
            </a:r>
            <a:endParaRPr lang="ru-RU" dirty="0"/>
          </a:p>
        </p:txBody>
      </p:sp>
      <p:pic>
        <p:nvPicPr>
          <p:cNvPr id="7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88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pic>
        <p:nvPicPr>
          <p:cNvPr id="17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Всероссийский союз пациентов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987574"/>
            <a:ext cx="34563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000" dirty="0">
                <a:solidFill>
                  <a:srgbClr val="1C006C"/>
                </a:solidFill>
                <a:latin typeface="Calibri"/>
              </a:rPr>
              <a:t>Вначале </a:t>
            </a:r>
            <a:r>
              <a:rPr lang="ru-RU" sz="2000" dirty="0" smtClean="0">
                <a:solidFill>
                  <a:srgbClr val="1C006C"/>
                </a:solidFill>
                <a:latin typeface="Calibri"/>
              </a:rPr>
              <a:t>Госдума в 2014г. </a:t>
            </a:r>
            <a:r>
              <a:rPr lang="ru-RU" sz="2000" dirty="0">
                <a:solidFill>
                  <a:srgbClr val="1C006C"/>
                </a:solidFill>
                <a:latin typeface="Calibri"/>
              </a:rPr>
              <a:t>отложила начало децентрализации закупок. </a:t>
            </a:r>
          </a:p>
          <a:p>
            <a:pPr lvl="0">
              <a:spcAft>
                <a:spcPts val="1200"/>
              </a:spcAft>
            </a:pPr>
            <a:r>
              <a:rPr lang="ru-RU" sz="2000" dirty="0">
                <a:solidFill>
                  <a:srgbClr val="1C006C"/>
                </a:solidFill>
                <a:latin typeface="Calibri"/>
              </a:rPr>
              <a:t>В 2016 Госдума приняла федеральный закон о сохранении процедуры централизованных закупок на постоянной основе.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C006C"/>
                </a:solidFill>
                <a:latin typeface="+mj-lt"/>
              </a:rPr>
              <a:t>Итог программы </a:t>
            </a:r>
            <a:r>
              <a:rPr lang="ru-RU" sz="2400" b="1" dirty="0" smtClean="0">
                <a:solidFill>
                  <a:srgbClr val="1C006C"/>
                </a:solidFill>
                <a:latin typeface="+mj-lt"/>
              </a:rPr>
              <a:t>действий против </a:t>
            </a:r>
            <a:r>
              <a:rPr lang="ru-RU" sz="2400" b="1" dirty="0" smtClean="0">
                <a:solidFill>
                  <a:srgbClr val="1C006C"/>
                </a:solidFill>
                <a:latin typeface="+mj-lt"/>
              </a:rPr>
              <a:t>децентрализации </a:t>
            </a:r>
            <a:r>
              <a:rPr lang="ru-RU" sz="2400" b="1" dirty="0" smtClean="0">
                <a:solidFill>
                  <a:srgbClr val="1C006C"/>
                </a:solidFill>
                <a:latin typeface="+mj-lt"/>
              </a:rPr>
              <a:t>7РЗ</a:t>
            </a:r>
            <a:endParaRPr lang="ru-RU" sz="2400" b="1" dirty="0">
              <a:solidFill>
                <a:srgbClr val="1C006C"/>
              </a:solidFill>
              <a:latin typeface="+mj-lt"/>
            </a:endParaRPr>
          </a:p>
        </p:txBody>
      </p:sp>
      <p:pic>
        <p:nvPicPr>
          <p:cNvPr id="16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195486"/>
            <a:ext cx="410702" cy="401291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EE4C05D-DE7F-459B-974F-69E39FA0B8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0" r="5763"/>
          <a:stretch/>
        </p:blipFill>
        <p:spPr>
          <a:xfrm>
            <a:off x="4287057" y="987574"/>
            <a:ext cx="4244429" cy="310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  <p:pic>
        <p:nvPicPr>
          <p:cNvPr id="18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7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10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C006C"/>
                </a:solidFill>
                <a:latin typeface="+mj-lt"/>
              </a:rPr>
              <a:t>Пресс-</a:t>
            </a:r>
            <a:r>
              <a:rPr lang="ru-RU" sz="2400" b="1" dirty="0" smtClean="0">
                <a:solidFill>
                  <a:srgbClr val="1C006C"/>
                </a:solidFill>
                <a:latin typeface="+mj-lt"/>
              </a:rPr>
              <a:t>конференция против «увода П-7РЗ» в регионы</a:t>
            </a:r>
            <a:endParaRPr lang="ru-RU" sz="2400" b="1" dirty="0">
              <a:solidFill>
                <a:srgbClr val="1C006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Всероссийский союз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67544" y="3723878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РИА «Новости», 05.31.13 </a:t>
            </a:r>
            <a:br>
              <a:rPr lang="ru-RU" sz="1500" dirty="0">
                <a:solidFill>
                  <a:srgbClr val="1C006C"/>
                </a:solidFill>
                <a:latin typeface="+mn-lt"/>
              </a:rPr>
            </a:br>
            <a:r>
              <a:rPr lang="ru-RU" sz="1500" dirty="0">
                <a:solidFill>
                  <a:srgbClr val="1C006C"/>
                </a:solidFill>
                <a:latin typeface="+mn-lt"/>
              </a:rPr>
              <a:t>более 18 информагентств, более 50 журналистов.</a:t>
            </a:r>
          </a:p>
        </p:txBody>
      </p:sp>
      <p:pic>
        <p:nvPicPr>
          <p:cNvPr id="18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000" y="4644000"/>
            <a:ext cx="410702" cy="417273"/>
          </a:xfrm>
          <a:prstGeom prst="rect">
            <a:avLst/>
          </a:prstGeom>
          <a:noFill/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F21F562-6818-4C45-BAF0-3B0FA1432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92" y="843559"/>
            <a:ext cx="3468502" cy="23204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6CF5A7A-ED2F-4AEF-82B8-07686A3B1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5" y="843558"/>
            <a:ext cx="3497869" cy="23400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44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123478"/>
            <a:ext cx="8686800" cy="63757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charset="0"/>
                <a:cs typeface="Cambria" charset="0"/>
              </a:rPr>
              <a:t>ФЗ </a:t>
            </a:r>
            <a:r>
              <a:rPr lang="ru-RU" sz="2000" b="1" dirty="0" err="1" smtClean="0">
                <a:solidFill>
                  <a:srgbClr val="002060"/>
                </a:solidFill>
                <a:latin typeface="Cambria" charset="0"/>
                <a:cs typeface="Cambria" charset="0"/>
              </a:rPr>
              <a:t>N</a:t>
            </a:r>
            <a:r>
              <a:rPr lang="ru-RU" sz="2000" b="1" dirty="0" smtClean="0">
                <a:solidFill>
                  <a:srgbClr val="002060"/>
                </a:solidFill>
                <a:latin typeface="Cambria" charset="0"/>
                <a:cs typeface="Cambria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  <a:t>323-</a:t>
            </a:r>
            <a:r>
              <a:rPr lang="ru-RU" sz="2000" b="1" dirty="0" smtClean="0">
                <a:solidFill>
                  <a:srgbClr val="002060"/>
                </a:solidFill>
                <a:latin typeface="Cambria" charset="0"/>
                <a:cs typeface="Cambria" charset="0"/>
              </a:rPr>
              <a:t>ФЗ от 21.11.2011</a:t>
            </a:r>
            <a: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  <a:t> «ОБ ОСНОВАХ ОХРАНЫ ЗДОРОВЬЯ ГРАЖДАН В РОССИЙСКОЙ ФЕДЕРАЦИИ»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BCE6B0-7553-495D-8A10-B817C145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176338"/>
            <a:ext cx="8362950" cy="3394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>Статья 44.	</a:t>
            </a:r>
            <a:r>
              <a:rPr lang="en-US" sz="1800" b="1" dirty="0" err="1">
                <a:solidFill>
                  <a:srgbClr val="2D2D8A"/>
                </a:solidFill>
                <a:latin typeface="Cambria" charset="0"/>
                <a:cs typeface="Cambria" charset="0"/>
              </a:rPr>
              <a:t>Медицинская</a:t>
            </a:r>
            <a:r>
              <a:rPr lang="en-US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> </a:t>
            </a:r>
            <a:r>
              <a:rPr lang="en-US" sz="1800" b="1" dirty="0" err="1">
                <a:solidFill>
                  <a:srgbClr val="2D2D8A"/>
                </a:solidFill>
                <a:latin typeface="Cambria" charset="0"/>
                <a:cs typeface="Cambria" charset="0"/>
              </a:rPr>
              <a:t>помощь</a:t>
            </a:r>
            <a:r>
              <a:rPr lang="en-US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> </a:t>
            </a:r>
            <a:r>
              <a:rPr lang="en-US" sz="1800" b="1" dirty="0" err="1">
                <a:solidFill>
                  <a:srgbClr val="2D2D8A"/>
                </a:solidFill>
                <a:latin typeface="Cambria" charset="0"/>
                <a:cs typeface="Cambria" charset="0"/>
              </a:rPr>
              <a:t>гражданам</a:t>
            </a:r>
            <a:r>
              <a:rPr lang="en-US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>, </a:t>
            </a:r>
            <a:r>
              <a:rPr lang="en-US" sz="1800" b="1" dirty="0" err="1">
                <a:solidFill>
                  <a:srgbClr val="2D2D8A"/>
                </a:solidFill>
                <a:latin typeface="Cambria" charset="0"/>
                <a:cs typeface="Cambria" charset="0"/>
              </a:rPr>
              <a:t>страдающим</a:t>
            </a:r>
            <a:r>
              <a:rPr lang="en-US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> </a:t>
            </a:r>
            <a:r>
              <a:rPr lang="en-US" sz="1800" b="1" dirty="0" err="1">
                <a:solidFill>
                  <a:srgbClr val="2D2D8A"/>
                </a:solidFill>
                <a:latin typeface="Cambria" charset="0"/>
                <a:cs typeface="Cambria" charset="0"/>
              </a:rPr>
              <a:t>редкими</a:t>
            </a:r>
            <a:r>
              <a:rPr lang="en-US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> (</a:t>
            </a:r>
            <a:r>
              <a:rPr lang="en-US" sz="1800" b="1" dirty="0" err="1">
                <a:solidFill>
                  <a:srgbClr val="2D2D8A"/>
                </a:solidFill>
                <a:latin typeface="Cambria" charset="0"/>
                <a:cs typeface="Cambria" charset="0"/>
              </a:rPr>
              <a:t>орфанными</a:t>
            </a:r>
            <a:r>
              <a:rPr lang="en-US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>) </a:t>
            </a:r>
            <a:r>
              <a:rPr lang="en-US" sz="1800" b="1" dirty="0" err="1">
                <a:solidFill>
                  <a:srgbClr val="2D2D8A"/>
                </a:solidFill>
                <a:latin typeface="Cambria" charset="0"/>
                <a:cs typeface="Cambria" charset="0"/>
              </a:rPr>
              <a:t>заболеваниями</a:t>
            </a:r>
            <a:r>
              <a:rPr lang="ru-RU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  <a:t/>
            </a:r>
            <a:br>
              <a:rPr lang="ru-RU" sz="1800" b="1" dirty="0">
                <a:solidFill>
                  <a:srgbClr val="2D2D8A"/>
                </a:solidFill>
                <a:latin typeface="Cambria" charset="0"/>
                <a:cs typeface="Cambria" charset="0"/>
              </a:rPr>
            </a:br>
            <a:r>
              <a:rPr lang="ru-RU" sz="1800" dirty="0">
                <a:latin typeface="Cambria" charset="0"/>
                <a:cs typeface="Cambria" charset="0"/>
              </a:rPr>
              <a:t/>
            </a:r>
            <a:br>
              <a:rPr lang="ru-RU" sz="1800" dirty="0">
                <a:latin typeface="Cambria" charset="0"/>
                <a:cs typeface="Cambria" charset="0"/>
              </a:rPr>
            </a:br>
            <a:r>
              <a:rPr lang="en-US" sz="1800" dirty="0">
                <a:latin typeface="Cambria" charset="0"/>
                <a:cs typeface="Cambria" charset="0"/>
              </a:rPr>
              <a:t>1. </a:t>
            </a:r>
            <a:r>
              <a:rPr lang="en-US" sz="1800" dirty="0" err="1">
                <a:latin typeface="Cambria" charset="0"/>
                <a:cs typeface="Cambria" charset="0"/>
              </a:rPr>
              <a:t>Редкими</a:t>
            </a:r>
            <a:r>
              <a:rPr lang="en-US" sz="1800" dirty="0">
                <a:latin typeface="Cambria" charset="0"/>
                <a:cs typeface="Cambria" charset="0"/>
              </a:rPr>
              <a:t> (</a:t>
            </a:r>
            <a:r>
              <a:rPr lang="en-US" sz="1800" dirty="0" err="1">
                <a:latin typeface="Cambria" charset="0"/>
                <a:cs typeface="Cambria" charset="0"/>
              </a:rPr>
              <a:t>орфанными</a:t>
            </a:r>
            <a:r>
              <a:rPr lang="en-US" sz="1800" dirty="0">
                <a:latin typeface="Cambria" charset="0"/>
                <a:cs typeface="Cambria" charset="0"/>
              </a:rPr>
              <a:t>)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заболеваниями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являются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заболевания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которые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имеют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распространенность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не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более</a:t>
            </a:r>
            <a:r>
              <a:rPr lang="en-US" sz="1800" dirty="0">
                <a:latin typeface="Cambria" charset="0"/>
                <a:cs typeface="Cambria" charset="0"/>
              </a:rPr>
              <a:t> 10 </a:t>
            </a:r>
            <a:r>
              <a:rPr lang="en-US" sz="1800" dirty="0" err="1">
                <a:latin typeface="Cambria" charset="0"/>
                <a:cs typeface="Cambria" charset="0"/>
              </a:rPr>
              <a:t>случаев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на</a:t>
            </a:r>
            <a:r>
              <a:rPr lang="en-US" sz="1800" dirty="0">
                <a:latin typeface="Cambria" charset="0"/>
                <a:cs typeface="Cambria" charset="0"/>
              </a:rPr>
              <a:t> 100 </a:t>
            </a:r>
            <a:r>
              <a:rPr lang="en-US" sz="1800" dirty="0" err="1">
                <a:latin typeface="Cambria" charset="0"/>
                <a:cs typeface="Cambria" charset="0"/>
              </a:rPr>
              <a:t>тысяч</a:t>
            </a:r>
            <a:r>
              <a:rPr lang="ru-RU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населения</a:t>
            </a:r>
            <a:r>
              <a:rPr lang="en-US" sz="1800" dirty="0">
                <a:latin typeface="Cambria" charset="0"/>
                <a:cs typeface="Cambria" charset="0"/>
              </a:rPr>
              <a:t>.</a:t>
            </a:r>
            <a:r>
              <a:rPr lang="ru-RU" sz="1800" b="1" dirty="0">
                <a:solidFill>
                  <a:srgbClr val="FF0000"/>
                </a:solidFill>
                <a:latin typeface="Cambria" charset="0"/>
                <a:cs typeface="Cambria" charset="0"/>
              </a:rPr>
              <a:t> (около 1 млн. пациентов)</a:t>
            </a:r>
            <a:r>
              <a:rPr lang="ru-RU" sz="1800" dirty="0">
                <a:latin typeface="Cambria" charset="0"/>
                <a:cs typeface="Cambria" charset="0"/>
              </a:rPr>
              <a:t/>
            </a:r>
            <a:br>
              <a:rPr lang="ru-RU" sz="1800" dirty="0">
                <a:latin typeface="Cambria" charset="0"/>
                <a:cs typeface="Cambria" charset="0"/>
              </a:rPr>
            </a:br>
            <a:r>
              <a:rPr lang="ru-RU" sz="1800" dirty="0">
                <a:latin typeface="Cambria" charset="0"/>
                <a:cs typeface="Cambria" charset="0"/>
              </a:rPr>
              <a:t/>
            </a:r>
            <a:br>
              <a:rPr lang="ru-RU" sz="1800" dirty="0">
                <a:latin typeface="Cambria" charset="0"/>
                <a:cs typeface="Cambria" charset="0"/>
              </a:rPr>
            </a:br>
            <a:r>
              <a:rPr lang="en-US" sz="1800" dirty="0">
                <a:latin typeface="Cambria" charset="0"/>
                <a:cs typeface="Cambria" charset="0"/>
              </a:rPr>
              <a:t>2. </a:t>
            </a:r>
            <a:r>
              <a:rPr lang="en-US" sz="1800" dirty="0" err="1">
                <a:latin typeface="Cambria" charset="0"/>
                <a:cs typeface="Cambria" charset="0"/>
              </a:rPr>
              <a:t>Перечень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редких</a:t>
            </a:r>
            <a:r>
              <a:rPr lang="en-US" sz="1800" dirty="0">
                <a:latin typeface="Cambria" charset="0"/>
                <a:cs typeface="Cambria" charset="0"/>
              </a:rPr>
              <a:t> (орфанных)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заболеваний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формируется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уполномоченным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федеральным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органом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исполнительной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власти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на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основании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статистических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данных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размещается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на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его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официальном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сайте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в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сети</a:t>
            </a:r>
            <a:r>
              <a:rPr lang="en-US" sz="1800" dirty="0">
                <a:latin typeface="Cambria" charset="0"/>
                <a:cs typeface="Cambria" charset="0"/>
              </a:rPr>
              <a:t> "</a:t>
            </a:r>
            <a:r>
              <a:rPr lang="en-US" sz="1800" dirty="0" err="1">
                <a:latin typeface="Cambria" charset="0"/>
                <a:cs typeface="Cambria" charset="0"/>
              </a:rPr>
              <a:t>Интернет</a:t>
            </a:r>
            <a:r>
              <a:rPr lang="en-US" sz="1800" dirty="0">
                <a:latin typeface="Cambria" charset="0"/>
                <a:cs typeface="Cambria" charset="0"/>
              </a:rPr>
              <a:t>".</a:t>
            </a:r>
            <a:endParaRPr lang="ru-RU" sz="1800" dirty="0">
              <a:latin typeface="Cambria" charset="0"/>
              <a:cs typeface="Cambria" charset="0"/>
            </a:endParaRPr>
          </a:p>
          <a:p>
            <a:pPr algn="just">
              <a:buFontTx/>
              <a:buNone/>
            </a:pPr>
            <a:r>
              <a:rPr lang="ru-RU" sz="1800" dirty="0">
                <a:latin typeface="Cambria" charset="0"/>
                <a:cs typeface="Cambria" charset="0"/>
              </a:rPr>
              <a:t> </a:t>
            </a:r>
            <a:r>
              <a:rPr lang="ru-RU" sz="1800" dirty="0" smtClean="0">
                <a:latin typeface="Cambria" charset="0"/>
                <a:cs typeface="Cambria" charset="0"/>
              </a:rPr>
              <a:t> </a:t>
            </a:r>
          </a:p>
          <a:p>
            <a:pPr algn="just">
              <a:buFontTx/>
              <a:buNone/>
            </a:pPr>
            <a:r>
              <a:rPr lang="ru-RU" sz="1800" dirty="0">
                <a:latin typeface="Cambria" charset="0"/>
                <a:cs typeface="Cambria" charset="0"/>
              </a:rPr>
              <a:t> </a:t>
            </a:r>
            <a:r>
              <a:rPr lang="ru-RU" sz="1800" dirty="0" smtClean="0">
                <a:latin typeface="Cambria" charset="0"/>
                <a:cs typeface="Cambria" charset="0"/>
              </a:rPr>
              <a:t> </a:t>
            </a:r>
            <a:r>
              <a:rPr lang="en-US" sz="1800" dirty="0" smtClean="0">
                <a:latin typeface="Cambria" charset="0"/>
                <a:cs typeface="Cambria" charset="0"/>
              </a:rPr>
              <a:t>3</a:t>
            </a:r>
            <a:r>
              <a:rPr lang="en-US" sz="1800" dirty="0">
                <a:latin typeface="Cambria" charset="0"/>
                <a:cs typeface="Cambria" charset="0"/>
              </a:rPr>
              <a:t>. </a:t>
            </a:r>
            <a:r>
              <a:rPr lang="en-US" sz="1800" dirty="0" err="1">
                <a:latin typeface="Cambria" charset="0"/>
                <a:cs typeface="Cambria" charset="0"/>
              </a:rPr>
              <a:t>Перечень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жизнеугрожающих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хронических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прогрессирующих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редких</a:t>
            </a:r>
            <a:r>
              <a:rPr lang="en-US" sz="1800" dirty="0">
                <a:latin typeface="Cambria" charset="0"/>
                <a:cs typeface="Cambria" charset="0"/>
              </a:rPr>
              <a:t> (орфанных)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заболеваний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приводящих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к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сокращению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продолжительности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жизни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граждан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или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инвалидности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из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числа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заболеваний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указанных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в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части</a:t>
            </a:r>
            <a:r>
              <a:rPr lang="en-US" sz="1800" dirty="0">
                <a:latin typeface="Cambria" charset="0"/>
                <a:cs typeface="Cambria" charset="0"/>
              </a:rPr>
              <a:t> 2 </a:t>
            </a:r>
            <a:r>
              <a:rPr lang="en-US" sz="1800" dirty="0" err="1">
                <a:latin typeface="Cambria" charset="0"/>
                <a:cs typeface="Cambria" charset="0"/>
              </a:rPr>
              <a:t>настоящей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статьи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утверждается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Правительством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Российской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Федерации</a:t>
            </a:r>
            <a:r>
              <a:rPr lang="en-US" sz="1800" dirty="0">
                <a:latin typeface="Cambria" charset="0"/>
                <a:cs typeface="Cambria" charset="0"/>
              </a:rPr>
              <a:t>.</a:t>
            </a:r>
            <a:endParaRPr lang="ru-RU" sz="1800" dirty="0"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33755"/>
            <a:ext cx="965448" cy="7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4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64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75BC78-E7B5-4D8C-8F88-710E381F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78"/>
            <a:ext cx="8697144" cy="648072"/>
          </a:xfrm>
        </p:spPr>
        <p:txBody>
          <a:bodyPr>
            <a:normAutofit fontScale="90000"/>
          </a:bodyPr>
          <a:lstStyle/>
          <a:p>
            <a:r>
              <a:rPr kumimoji="1" lang="ru-RU" sz="2000" b="1" dirty="0" smtClean="0">
                <a:solidFill>
                  <a:srgbClr val="222268"/>
                </a:solidFill>
                <a:latin typeface="Cambria" charset="0"/>
                <a:cs typeface="Cambria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  <a:t>ФЗ </a:t>
            </a:r>
            <a:r>
              <a:rPr lang="ru-RU" sz="2000" b="1" dirty="0" err="1">
                <a:solidFill>
                  <a:srgbClr val="002060"/>
                </a:solidFill>
                <a:latin typeface="Cambria" charset="0"/>
                <a:cs typeface="Cambria" charset="0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  <a:t> 323-ФЗ от 21.11.2011</a:t>
            </a:r>
            <a:b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mbria" charset="0"/>
                <a:cs typeface="Cambria" charset="0"/>
              </a:rPr>
              <a:t> «ОБ ОСНОВАХ ОХРАНЫ ЗДОРОВЬЯ ГРАЖДАН В РОССИЙСКОЙ ФЕДЕРАЦИИ» </a:t>
            </a:r>
            <a:endParaRPr lang="ru-RU" sz="2000" dirty="0">
              <a:latin typeface="Cambria" charset="0"/>
              <a:cs typeface="Cambria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CF7002-DD9E-4810-8727-3AED7084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634"/>
            <a:ext cx="8229600" cy="339447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222268"/>
                </a:solidFill>
                <a:latin typeface="Cambria" charset="0"/>
                <a:cs typeface="Cambria" charset="0"/>
              </a:rPr>
              <a:t>Статья 16.	Полномочия органов государственной власти субъектов Российской Федерации в сфере охраны здоровья</a:t>
            </a:r>
            <a:r>
              <a:rPr lang="ru-RU" sz="1800" dirty="0">
                <a:latin typeface="Cambria" charset="0"/>
                <a:cs typeface="Cambria" charset="0"/>
              </a:rPr>
              <a:t/>
            </a:r>
            <a:br>
              <a:rPr lang="ru-RU" sz="1800" dirty="0">
                <a:latin typeface="Cambria" charset="0"/>
                <a:cs typeface="Cambria" charset="0"/>
              </a:rPr>
            </a:br>
            <a:r>
              <a:rPr lang="ru-RU" sz="1800" dirty="0">
                <a:latin typeface="Cambria" charset="0"/>
                <a:cs typeface="Cambria" charset="0"/>
              </a:rPr>
              <a:t/>
            </a:r>
            <a:br>
              <a:rPr lang="ru-RU" sz="1800" dirty="0">
                <a:latin typeface="Cambria" charset="0"/>
                <a:cs typeface="Cambria" charset="0"/>
              </a:rPr>
            </a:br>
            <a:r>
              <a:rPr lang="en-US" sz="1800" dirty="0">
                <a:latin typeface="Cambria" charset="0"/>
                <a:cs typeface="Cambria" charset="0"/>
              </a:rPr>
              <a:t>10) </a:t>
            </a:r>
            <a:r>
              <a:rPr lang="en-US" sz="1800" dirty="0" err="1">
                <a:latin typeface="Cambria" charset="0"/>
                <a:cs typeface="Cambria" charset="0"/>
              </a:rPr>
              <a:t>организация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обеспечения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граждан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лекарственными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препаратами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для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лечения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заболеваний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включенных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в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перечень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жизнеугрожающих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хронических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прогрессирующих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редких</a:t>
            </a:r>
            <a:r>
              <a:rPr lang="en-US" sz="1800" dirty="0">
                <a:latin typeface="Cambria" charset="0"/>
                <a:cs typeface="Cambria" charset="0"/>
              </a:rPr>
              <a:t> (орфанных) </a:t>
            </a:r>
            <a:r>
              <a:rPr lang="en-US" sz="1800" dirty="0" err="1">
                <a:latin typeface="Cambria" charset="0"/>
                <a:cs typeface="Cambria" charset="0"/>
              </a:rPr>
              <a:t>заболеваний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приводящих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к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сокращению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продолжительности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жизни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гражданина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или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инвалидности</a:t>
            </a:r>
            <a:r>
              <a:rPr lang="en-US" sz="1800" dirty="0">
                <a:latin typeface="Cambria" charset="0"/>
                <a:cs typeface="Cambria" charset="0"/>
              </a:rPr>
              <a:t>, </a:t>
            </a:r>
            <a:r>
              <a:rPr lang="en-US" sz="1800" dirty="0" err="1">
                <a:latin typeface="Cambria" charset="0"/>
                <a:cs typeface="Cambria" charset="0"/>
              </a:rPr>
              <a:t>предусмотренный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частью</a:t>
            </a:r>
            <a:r>
              <a:rPr lang="en-US" sz="1800" dirty="0">
                <a:latin typeface="Cambria" charset="0"/>
                <a:cs typeface="Cambria" charset="0"/>
              </a:rPr>
              <a:t> 3 </a:t>
            </a:r>
            <a:r>
              <a:rPr lang="en-US" sz="1800" dirty="0" err="1">
                <a:latin typeface="Cambria" charset="0"/>
                <a:cs typeface="Cambria" charset="0"/>
              </a:rPr>
              <a:t>статьи</a:t>
            </a:r>
            <a:r>
              <a:rPr lang="en-US" sz="1800" dirty="0">
                <a:latin typeface="Cambria" charset="0"/>
                <a:cs typeface="Cambria" charset="0"/>
              </a:rPr>
              <a:t> 44 </a:t>
            </a:r>
            <a:r>
              <a:rPr lang="en-US" sz="1800" dirty="0" err="1">
                <a:latin typeface="Cambria" charset="0"/>
                <a:cs typeface="Cambria" charset="0"/>
              </a:rPr>
              <a:t>настоящего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Федерального</a:t>
            </a:r>
            <a:r>
              <a:rPr lang="en-US" sz="1800" dirty="0">
                <a:latin typeface="Cambria" charset="0"/>
                <a:cs typeface="Cambria" charset="0"/>
              </a:rPr>
              <a:t> </a:t>
            </a:r>
            <a:r>
              <a:rPr lang="en-US" sz="1800" dirty="0" err="1">
                <a:latin typeface="Cambria" charset="0"/>
                <a:cs typeface="Cambria" charset="0"/>
              </a:rPr>
              <a:t>закона</a:t>
            </a:r>
            <a:r>
              <a:rPr lang="en-US" sz="1800" dirty="0">
                <a:latin typeface="Cambria" charset="0"/>
                <a:cs typeface="Cambria" charset="0"/>
              </a:rPr>
              <a:t>;</a:t>
            </a:r>
            <a:r>
              <a:rPr lang="ru-RU" sz="1800" dirty="0">
                <a:latin typeface="Cambria" charset="0"/>
                <a:cs typeface="Cambria" charset="0"/>
              </a:rPr>
              <a:t/>
            </a:r>
            <a:br>
              <a:rPr lang="ru-RU" sz="1800" dirty="0">
                <a:latin typeface="Cambria" charset="0"/>
                <a:cs typeface="Cambria" charset="0"/>
              </a:rPr>
            </a:br>
            <a:endParaRPr lang="ru-RU" sz="1800" dirty="0">
              <a:latin typeface="Cambria" charset="0"/>
              <a:cs typeface="Cambria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33755"/>
            <a:ext cx="965448" cy="7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4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90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8762533F-9ED8-41C3-B6FF-3A28274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56" y="350875"/>
            <a:ext cx="8398392" cy="99417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CADABB-1A49-43E0-9BD0-9D1C95B42C64}"/>
              </a:ext>
            </a:extLst>
          </p:cNvPr>
          <p:cNvSpPr/>
          <p:nvPr/>
        </p:nvSpPr>
        <p:spPr>
          <a:xfrm>
            <a:off x="442580" y="1345046"/>
            <a:ext cx="764746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Льготные Рецепты на лекарственные препараты действительны в течение 30 дней со дня выписывания.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Льготные рецепты на лекарственные препараты гражданам, достигшим пенсионного возраста, инвалидам первой группы, детям-инвалидам, а также гражданам, страдающим хроническими заболеваниями, требующими длительного курсового лечения, действительны в течение 90 дней со дня выписывания.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Для лечения хронических заболеваний указанным категориям граждан рецепты на лекарственные препараты могут выписываться на курс лечения до 90 дней.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AB7E5C-C4D7-4F1C-9CC2-601EE24FEE40}"/>
              </a:ext>
            </a:extLst>
          </p:cNvPr>
          <p:cNvSpPr txBox="1"/>
          <p:nvPr/>
        </p:nvSpPr>
        <p:spPr>
          <a:xfrm>
            <a:off x="755576" y="123478"/>
            <a:ext cx="752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90"/>
                </a:solidFill>
                <a:latin typeface="Calibri Light" panose="020F0302020204030204"/>
                <a:cs typeface="+mn-cs"/>
              </a:rPr>
              <a:t>Приказ Минздрава России от 20.12.2012 N 1175н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6635445-E401-490E-9709-C0C1687855A1}"/>
              </a:ext>
            </a:extLst>
          </p:cNvPr>
          <p:cNvSpPr/>
          <p:nvPr/>
        </p:nvSpPr>
        <p:spPr>
          <a:xfrm>
            <a:off x="2775724" y="466182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Всероссийский союз пациентов</a:t>
            </a:r>
          </a:p>
        </p:txBody>
      </p:sp>
      <p:pic>
        <p:nvPicPr>
          <p:cNvPr id="7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3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  <p:pic>
        <p:nvPicPr>
          <p:cNvPr id="9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4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18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Всероссийский союз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39552" y="1059582"/>
            <a:ext cx="7992888" cy="3096344"/>
            <a:chOff x="370438" y="1059582"/>
            <a:chExt cx="8522042" cy="2736304"/>
          </a:xfrm>
        </p:grpSpPr>
        <p:sp>
          <p:nvSpPr>
            <p:cNvPr id="17" name="Содержимое 1"/>
            <p:cNvSpPr txBox="1">
              <a:spLocks/>
            </p:cNvSpPr>
            <p:nvPr/>
          </p:nvSpPr>
          <p:spPr>
            <a:xfrm>
              <a:off x="514455" y="2019686"/>
              <a:ext cx="8378025" cy="1776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 Совет общественных организаций по защите прав пациентов при Министерстве здравоохранения Российской Федерации (далее - Совет) является совещательным органом, осуществляющим рассмотрение и выработку предложений по вопросам организации и оказания медицинской помощи, включая лекарственное обеспечение, а также по вопросам повышения эффективности и безопасности медицинских технологий и медицинской продукции, совершенствования системы здравоохранения и государственной системы оказания медицинской помощи,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расширения общественного контроля в сфере здравоохранения.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Содержимое 1"/>
            <p:cNvSpPr txBox="1">
              <a:spLocks/>
            </p:cNvSpPr>
            <p:nvPr/>
          </p:nvSpPr>
          <p:spPr>
            <a:xfrm>
              <a:off x="442447" y="1947678"/>
              <a:ext cx="8378025" cy="1776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 Совет общественных организаций по защите прав пациентов при Министерстве здравоохранения Российской Федерации (далее - Совет) является совещательным органом, осуществляющим рассмотрение и выработку предложений по вопросам организации и оказания медицинской помощи, включая лекарственное обеспечение, а также по вопросам повышения эффективности и безопасности медицинских технологий и медицинской продукции, совершенствования системы здравоохранения и государственной системы оказания медицинской помощи,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расширения общественного контроля в сфере здравоохранения.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Содержимое 1"/>
            <p:cNvSpPr txBox="1">
              <a:spLocks/>
            </p:cNvSpPr>
            <p:nvPr/>
          </p:nvSpPr>
          <p:spPr>
            <a:xfrm>
              <a:off x="370438" y="1059582"/>
              <a:ext cx="8378025" cy="259228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 anchor="ctr">
              <a:noAutofit/>
            </a:bodyPr>
            <a:lstStyle/>
            <a:p>
              <a:pPr lvl="0">
                <a:defRPr/>
              </a:pP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endParaRPr>
            </a:p>
            <a:p>
              <a:pPr lvl="0">
                <a:spcAft>
                  <a:spcPts val="600"/>
                </a:spcAft>
                <a:defRPr/>
              </a:pPr>
              <a:r>
                <a:rPr lang="ru-RU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Положение о совете общественных организаций по защите прав пациентов при </a:t>
              </a:r>
              <a:r>
                <a:rPr lang="ru-RU" sz="17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Министерстве здравоохранения </a:t>
              </a:r>
              <a:r>
                <a:rPr lang="ru-RU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Российской Федерации</a:t>
              </a:r>
            </a:p>
            <a:p>
              <a:pPr lvl="0">
                <a:spcAft>
                  <a:spcPts val="300"/>
                </a:spcAft>
                <a:defRPr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в ред. Приказа Минздрава России от 30.10.2013 N 808  (приложение № 1 к приказу Министерства Здравоохранения Российской Федерации </a:t>
              </a:r>
              <a:b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</a:b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от 23 октября 2012 г. N 437)</a:t>
              </a:r>
            </a:p>
            <a:p>
              <a:pPr lvl="0">
                <a:defRPr/>
              </a:pP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 Совет общественных организаций по защите прав пациентов при Министерстве здравоохранения Российской Федерации (далее - Совет) является совещательным органом, осуществляющим рассмотрение и выработку предложений по вопросам организации и оказания медицинской помощи, включая лекарственное обеспечение, а также по вопросам повышения эффективности и безопасности медицинских технологий и медицинской продукции, совершенствования системы здравоохранения и государственной системы оказания медицинской помощи,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расширения общественного контроля в сфере здравоохранения.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1C006C"/>
                </a:solidFill>
                <a:latin typeface="+mj-lt"/>
              </a:rPr>
              <a:t>Общественные советы в здравоохранении</a:t>
            </a:r>
          </a:p>
        </p:txBody>
      </p:sp>
      <p:pic>
        <p:nvPicPr>
          <p:cNvPr id="15" name="Picture 6" descr="C:\Users\User-\Documents\ОООИБРС\ВСП\Презентация ВСП\элементы презентации 16х9\логоти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23478"/>
            <a:ext cx="410702" cy="417273"/>
          </a:xfrm>
          <a:prstGeom prst="rect">
            <a:avLst/>
          </a:prstGeom>
          <a:noFill/>
        </p:spPr>
      </p:pic>
      <p:pic>
        <p:nvPicPr>
          <p:cNvPr id="20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14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" y="0"/>
            <a:ext cx="9143999" cy="843558"/>
          </a:xfrm>
          <a:prstGeom prst="rect">
            <a:avLst/>
          </a:prstGeom>
          <a:noFill/>
        </p:spPr>
      </p:pic>
      <p:pic>
        <p:nvPicPr>
          <p:cNvPr id="4109" name="Picture 13" descr="G:\С рабочего стола\Инвалиды\ОООИБРС\ОС РЗН\Территориальные ОС\Ulyanovskaya_obl20.05.2014_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30000"/>
          </a:blip>
          <a:srcRect l="1724" t="44241" r="3448"/>
          <a:stretch>
            <a:fillRect/>
          </a:stretch>
        </p:blipFill>
        <p:spPr bwMode="auto">
          <a:xfrm>
            <a:off x="0" y="843558"/>
            <a:ext cx="9144000" cy="38164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4786313"/>
            <a:ext cx="360363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500" y="4743450"/>
            <a:ext cx="2357438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">
                <a:solidFill>
                  <a:srgbClr val="7F7F7F"/>
                </a:solidFill>
                <a:latin typeface="Cambria" charset="0"/>
                <a:ea typeface="Arial" charset="0"/>
              </a:rPr>
              <a:t>Тел.: 8 (499) 578-02-97,  </a:t>
            </a:r>
            <a:br>
              <a:rPr lang="ru-RU" sz="800">
                <a:solidFill>
                  <a:srgbClr val="7F7F7F"/>
                </a:solidFill>
                <a:latin typeface="Cambria" charset="0"/>
                <a:ea typeface="Arial" charset="0"/>
              </a:rPr>
            </a:br>
            <a:r>
              <a:rPr lang="en-US" sz="800">
                <a:solidFill>
                  <a:srgbClr val="7F7F7F"/>
                </a:solidFill>
                <a:latin typeface="Cambria" charset="0"/>
                <a:ea typeface="Arial" charset="0"/>
              </a:rPr>
              <a:t>e-mail</a:t>
            </a:r>
            <a:r>
              <a:rPr lang="ru-RU" sz="800">
                <a:solidFill>
                  <a:srgbClr val="7F7F7F"/>
                </a:solidFill>
                <a:latin typeface="Cambria" charset="0"/>
                <a:ea typeface="Arial" charset="0"/>
              </a:rPr>
              <a:t>: </a:t>
            </a:r>
            <a:r>
              <a:rPr lang="en-US" sz="800">
                <a:solidFill>
                  <a:srgbClr val="7F7F7F"/>
                </a:solidFill>
                <a:latin typeface="Cambria" charset="0"/>
                <a:ea typeface="Arial" charset="0"/>
              </a:rPr>
              <a:t>sovetrzn@yandex.ru</a:t>
            </a:r>
            <a:endParaRPr lang="ru-RU" sz="800">
              <a:solidFill>
                <a:srgbClr val="7F7F7F"/>
              </a:solidFill>
              <a:latin typeface="Cambria" charset="0"/>
              <a:ea typeface="Arial" charset="0"/>
            </a:endParaRPr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500063" y="142874"/>
            <a:ext cx="7858125" cy="556667"/>
          </a:xfrm>
        </p:spPr>
        <p:txBody>
          <a:bodyPr>
            <a:noAutofit/>
          </a:bodyPr>
          <a:lstStyle/>
          <a:p>
            <a:pPr algn="l"/>
            <a:r>
              <a:rPr kumimoji="0" lang="ru-RU" sz="2400" b="1" dirty="0">
                <a:solidFill>
                  <a:srgbClr val="000090"/>
                </a:solidFill>
                <a:latin typeface="Calibri" charset="0"/>
              </a:rPr>
              <a:t>Актуальные направления работы </a:t>
            </a:r>
            <a:r>
              <a:rPr lang="ru-RU" sz="2400" b="1" dirty="0" smtClean="0">
                <a:solidFill>
                  <a:srgbClr val="000090"/>
                </a:solidFill>
                <a:latin typeface="Calibri" charset="0"/>
              </a:rPr>
              <a:t>Общественных Советов в сфере здравоохранения</a:t>
            </a:r>
            <a:endParaRPr kumimoji="0" lang="ru-RU" sz="2400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19700" y="4743450"/>
            <a:ext cx="3097213" cy="338138"/>
          </a:xfrm>
          <a:prstGeom prst="rect">
            <a:avLst/>
          </a:prstGeom>
          <a:noFill/>
          <a:ln>
            <a:noFill/>
          </a:ln>
          <a:effectLst>
            <a:outerShdw blurRad="63500" dist="25401" dir="2700000" sx="102000" sy="102000" algn="tl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Cambria" charset="0"/>
                <a:cs typeface="+mn-cs"/>
              </a:rPr>
              <a:t>Совет общественных организаций по защите прав пациентов</a:t>
            </a:r>
          </a:p>
          <a:p>
            <a:pPr eaLnBrk="1" hangingPunct="1">
              <a:defRPr/>
            </a:pPr>
            <a:r>
              <a:rPr lang="ru-RU" sz="800" smtClean="0">
                <a:solidFill>
                  <a:srgbClr val="7F7F7F"/>
                </a:solidFill>
                <a:latin typeface="Cambria" charset="0"/>
              </a:rPr>
              <a:t>при Федеральной службе по надзору в сфере здравоохранения</a:t>
            </a:r>
          </a:p>
        </p:txBody>
      </p:sp>
      <p:pic>
        <p:nvPicPr>
          <p:cNvPr id="5127" name="Picture 2" descr="G:\С рабочего стола\Инвалиды\ОООИБРС\ОС РЗН\картинки\logo-rzn.png"/>
          <p:cNvPicPr>
            <a:picLocks noChangeAspect="1" noChangeArrowheads="1"/>
          </p:cNvPicPr>
          <p:nvPr/>
        </p:nvPicPr>
        <p:blipFill>
          <a:blip r:embed="rId4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 r="34933" b="36116"/>
          <a:stretch>
            <a:fillRect/>
          </a:stretch>
        </p:blipFill>
        <p:spPr bwMode="auto">
          <a:xfrm>
            <a:off x="395288" y="47323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5650" y="4743450"/>
            <a:ext cx="2160588" cy="338138"/>
          </a:xfrm>
          <a:prstGeom prst="rect">
            <a:avLst/>
          </a:prstGeom>
          <a:noFill/>
          <a:ln>
            <a:noFill/>
          </a:ln>
          <a:effectLst>
            <a:outerShdw blurRad="63500" dist="25401" dir="2700000" sx="102000" sy="102000" algn="tl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 smtClean="0">
                <a:solidFill>
                  <a:srgbClr val="7F7F7F"/>
                </a:solidFill>
                <a:latin typeface="Cambria" charset="0"/>
              </a:rPr>
              <a:t>Федеральная служба по надзору</a:t>
            </a:r>
            <a:br>
              <a:rPr lang="ru-RU" sz="800" dirty="0" smtClean="0">
                <a:solidFill>
                  <a:srgbClr val="7F7F7F"/>
                </a:solidFill>
                <a:latin typeface="Cambria" charset="0"/>
              </a:rPr>
            </a:br>
            <a:r>
              <a:rPr lang="ru-RU" sz="800" dirty="0" smtClean="0">
                <a:solidFill>
                  <a:srgbClr val="7F7F7F"/>
                </a:solidFill>
                <a:latin typeface="Cambria" charset="0"/>
              </a:rPr>
              <a:t>в  сфере  здравоохранения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83638" y="4786313"/>
            <a:ext cx="360362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132" name="Группа 41"/>
          <p:cNvGrpSpPr>
            <a:grpSpLocks/>
          </p:cNvGrpSpPr>
          <p:nvPr/>
        </p:nvGrpSpPr>
        <p:grpSpPr bwMode="auto">
          <a:xfrm>
            <a:off x="1590675" y="1058863"/>
            <a:ext cx="6076950" cy="3422650"/>
            <a:chOff x="1321010" y="877765"/>
            <a:chExt cx="6077287" cy="3422177"/>
          </a:xfrm>
        </p:grpSpPr>
        <p:sp>
          <p:nvSpPr>
            <p:cNvPr id="14" name="Полилиния 13"/>
            <p:cNvSpPr/>
            <p:nvPr/>
          </p:nvSpPr>
          <p:spPr>
            <a:xfrm>
              <a:off x="3056244" y="877765"/>
              <a:ext cx="2609995" cy="720625"/>
            </a:xfrm>
            <a:custGeom>
              <a:avLst/>
              <a:gdLst>
                <a:gd name="connsiteX0" fmla="*/ 0 w 2610976"/>
                <a:gd name="connsiteY0" fmla="*/ 133185 h 799096"/>
                <a:gd name="connsiteX1" fmla="*/ 39009 w 2610976"/>
                <a:gd name="connsiteY1" fmla="*/ 39009 h 799096"/>
                <a:gd name="connsiteX2" fmla="*/ 133185 w 2610976"/>
                <a:gd name="connsiteY2" fmla="*/ 0 h 799096"/>
                <a:gd name="connsiteX3" fmla="*/ 2477791 w 2610976"/>
                <a:gd name="connsiteY3" fmla="*/ 0 h 799096"/>
                <a:gd name="connsiteX4" fmla="*/ 2571967 w 2610976"/>
                <a:gd name="connsiteY4" fmla="*/ 39009 h 799096"/>
                <a:gd name="connsiteX5" fmla="*/ 2610976 w 2610976"/>
                <a:gd name="connsiteY5" fmla="*/ 133185 h 799096"/>
                <a:gd name="connsiteX6" fmla="*/ 2610976 w 2610976"/>
                <a:gd name="connsiteY6" fmla="*/ 665911 h 799096"/>
                <a:gd name="connsiteX7" fmla="*/ 2571967 w 2610976"/>
                <a:gd name="connsiteY7" fmla="*/ 760087 h 799096"/>
                <a:gd name="connsiteX8" fmla="*/ 2477791 w 2610976"/>
                <a:gd name="connsiteY8" fmla="*/ 799096 h 799096"/>
                <a:gd name="connsiteX9" fmla="*/ 133185 w 2610976"/>
                <a:gd name="connsiteY9" fmla="*/ 799096 h 799096"/>
                <a:gd name="connsiteX10" fmla="*/ 39009 w 2610976"/>
                <a:gd name="connsiteY10" fmla="*/ 760087 h 799096"/>
                <a:gd name="connsiteX11" fmla="*/ 0 w 2610976"/>
                <a:gd name="connsiteY11" fmla="*/ 665911 h 799096"/>
                <a:gd name="connsiteX12" fmla="*/ 0 w 2610976"/>
                <a:gd name="connsiteY12" fmla="*/ 133185 h 79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0976" h="799096">
                  <a:moveTo>
                    <a:pt x="0" y="133185"/>
                  </a:moveTo>
                  <a:cubicBezTo>
                    <a:pt x="0" y="97862"/>
                    <a:pt x="14032" y="63986"/>
                    <a:pt x="39009" y="39009"/>
                  </a:cubicBezTo>
                  <a:cubicBezTo>
                    <a:pt x="63986" y="14032"/>
                    <a:pt x="97862" y="0"/>
                    <a:pt x="133185" y="0"/>
                  </a:cubicBezTo>
                  <a:lnTo>
                    <a:pt x="2477791" y="0"/>
                  </a:lnTo>
                  <a:cubicBezTo>
                    <a:pt x="2513114" y="0"/>
                    <a:pt x="2546990" y="14032"/>
                    <a:pt x="2571967" y="39009"/>
                  </a:cubicBezTo>
                  <a:cubicBezTo>
                    <a:pt x="2596944" y="63986"/>
                    <a:pt x="2610976" y="97862"/>
                    <a:pt x="2610976" y="133185"/>
                  </a:cubicBezTo>
                  <a:lnTo>
                    <a:pt x="2610976" y="665911"/>
                  </a:lnTo>
                  <a:cubicBezTo>
                    <a:pt x="2610976" y="701234"/>
                    <a:pt x="2596944" y="735110"/>
                    <a:pt x="2571967" y="760087"/>
                  </a:cubicBezTo>
                  <a:cubicBezTo>
                    <a:pt x="2546990" y="785064"/>
                    <a:pt x="2513114" y="799096"/>
                    <a:pt x="2477791" y="799096"/>
                  </a:cubicBezTo>
                  <a:lnTo>
                    <a:pt x="133185" y="799096"/>
                  </a:lnTo>
                  <a:cubicBezTo>
                    <a:pt x="97862" y="799096"/>
                    <a:pt x="63986" y="785064"/>
                    <a:pt x="39009" y="760087"/>
                  </a:cubicBezTo>
                  <a:cubicBezTo>
                    <a:pt x="14032" y="735110"/>
                    <a:pt x="0" y="701234"/>
                    <a:pt x="0" y="665911"/>
                  </a:cubicBezTo>
                  <a:lnTo>
                    <a:pt x="0" y="1331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2349" tIns="92349" rIns="92349" bIns="92349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Calibri" charset="0"/>
                  <a:ea typeface="Arial" charset="0"/>
                </a:rPr>
                <a:t>Оценка и оптимизация нормативно правовых актов 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907372" y="1757118"/>
              <a:ext cx="2490925" cy="720625"/>
            </a:xfrm>
            <a:custGeom>
              <a:avLst/>
              <a:gdLst>
                <a:gd name="connsiteX0" fmla="*/ 0 w 2490413"/>
                <a:gd name="connsiteY0" fmla="*/ 131487 h 788908"/>
                <a:gd name="connsiteX1" fmla="*/ 38512 w 2490413"/>
                <a:gd name="connsiteY1" fmla="*/ 38512 h 788908"/>
                <a:gd name="connsiteX2" fmla="*/ 131487 w 2490413"/>
                <a:gd name="connsiteY2" fmla="*/ 0 h 788908"/>
                <a:gd name="connsiteX3" fmla="*/ 2358926 w 2490413"/>
                <a:gd name="connsiteY3" fmla="*/ 0 h 788908"/>
                <a:gd name="connsiteX4" fmla="*/ 2451901 w 2490413"/>
                <a:gd name="connsiteY4" fmla="*/ 38512 h 788908"/>
                <a:gd name="connsiteX5" fmla="*/ 2490413 w 2490413"/>
                <a:gd name="connsiteY5" fmla="*/ 131487 h 788908"/>
                <a:gd name="connsiteX6" fmla="*/ 2490413 w 2490413"/>
                <a:gd name="connsiteY6" fmla="*/ 657421 h 788908"/>
                <a:gd name="connsiteX7" fmla="*/ 2451901 w 2490413"/>
                <a:gd name="connsiteY7" fmla="*/ 750396 h 788908"/>
                <a:gd name="connsiteX8" fmla="*/ 2358926 w 2490413"/>
                <a:gd name="connsiteY8" fmla="*/ 788908 h 788908"/>
                <a:gd name="connsiteX9" fmla="*/ 131487 w 2490413"/>
                <a:gd name="connsiteY9" fmla="*/ 788908 h 788908"/>
                <a:gd name="connsiteX10" fmla="*/ 38512 w 2490413"/>
                <a:gd name="connsiteY10" fmla="*/ 750396 h 788908"/>
                <a:gd name="connsiteX11" fmla="*/ 0 w 2490413"/>
                <a:gd name="connsiteY11" fmla="*/ 657421 h 788908"/>
                <a:gd name="connsiteX12" fmla="*/ 0 w 2490413"/>
                <a:gd name="connsiteY12" fmla="*/ 131487 h 78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0413" h="788908">
                  <a:moveTo>
                    <a:pt x="0" y="131487"/>
                  </a:moveTo>
                  <a:cubicBezTo>
                    <a:pt x="0" y="96614"/>
                    <a:pt x="13853" y="63170"/>
                    <a:pt x="38512" y="38512"/>
                  </a:cubicBezTo>
                  <a:cubicBezTo>
                    <a:pt x="63171" y="13853"/>
                    <a:pt x="96615" y="0"/>
                    <a:pt x="131487" y="0"/>
                  </a:cubicBezTo>
                  <a:lnTo>
                    <a:pt x="2358926" y="0"/>
                  </a:lnTo>
                  <a:cubicBezTo>
                    <a:pt x="2393799" y="0"/>
                    <a:pt x="2427243" y="13853"/>
                    <a:pt x="2451901" y="38512"/>
                  </a:cubicBezTo>
                  <a:cubicBezTo>
                    <a:pt x="2476560" y="63171"/>
                    <a:pt x="2490413" y="96615"/>
                    <a:pt x="2490413" y="131487"/>
                  </a:cubicBezTo>
                  <a:lnTo>
                    <a:pt x="2490413" y="657421"/>
                  </a:lnTo>
                  <a:cubicBezTo>
                    <a:pt x="2490413" y="692294"/>
                    <a:pt x="2476560" y="725738"/>
                    <a:pt x="2451901" y="750396"/>
                  </a:cubicBezTo>
                  <a:cubicBezTo>
                    <a:pt x="2427242" y="775055"/>
                    <a:pt x="2393798" y="788908"/>
                    <a:pt x="2358926" y="788908"/>
                  </a:cubicBezTo>
                  <a:lnTo>
                    <a:pt x="131487" y="788908"/>
                  </a:lnTo>
                  <a:cubicBezTo>
                    <a:pt x="96614" y="788908"/>
                    <a:pt x="63170" y="775055"/>
                    <a:pt x="38512" y="750396"/>
                  </a:cubicBezTo>
                  <a:cubicBezTo>
                    <a:pt x="13853" y="725737"/>
                    <a:pt x="0" y="692293"/>
                    <a:pt x="0" y="657421"/>
                  </a:cubicBezTo>
                  <a:lnTo>
                    <a:pt x="0" y="1314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851" tIns="91851" rIns="91851" bIns="91851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Calibri" charset="0"/>
                  <a:ea typeface="Arial" charset="0"/>
                </a:rPr>
                <a:t>Проведение исследований сферы здравоохранения, мнений целевых групп  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908959" y="2699963"/>
              <a:ext cx="2487751" cy="720625"/>
            </a:xfrm>
            <a:custGeom>
              <a:avLst/>
              <a:gdLst>
                <a:gd name="connsiteX0" fmla="*/ 0 w 2488328"/>
                <a:gd name="connsiteY0" fmla="*/ 128033 h 768185"/>
                <a:gd name="connsiteX1" fmla="*/ 37500 w 2488328"/>
                <a:gd name="connsiteY1" fmla="*/ 37500 h 768185"/>
                <a:gd name="connsiteX2" fmla="*/ 128033 w 2488328"/>
                <a:gd name="connsiteY2" fmla="*/ 0 h 768185"/>
                <a:gd name="connsiteX3" fmla="*/ 2360295 w 2488328"/>
                <a:gd name="connsiteY3" fmla="*/ 0 h 768185"/>
                <a:gd name="connsiteX4" fmla="*/ 2450828 w 2488328"/>
                <a:gd name="connsiteY4" fmla="*/ 37500 h 768185"/>
                <a:gd name="connsiteX5" fmla="*/ 2488328 w 2488328"/>
                <a:gd name="connsiteY5" fmla="*/ 128033 h 768185"/>
                <a:gd name="connsiteX6" fmla="*/ 2488328 w 2488328"/>
                <a:gd name="connsiteY6" fmla="*/ 640152 h 768185"/>
                <a:gd name="connsiteX7" fmla="*/ 2450828 w 2488328"/>
                <a:gd name="connsiteY7" fmla="*/ 730685 h 768185"/>
                <a:gd name="connsiteX8" fmla="*/ 2360295 w 2488328"/>
                <a:gd name="connsiteY8" fmla="*/ 768185 h 768185"/>
                <a:gd name="connsiteX9" fmla="*/ 128033 w 2488328"/>
                <a:gd name="connsiteY9" fmla="*/ 768185 h 768185"/>
                <a:gd name="connsiteX10" fmla="*/ 37500 w 2488328"/>
                <a:gd name="connsiteY10" fmla="*/ 730685 h 768185"/>
                <a:gd name="connsiteX11" fmla="*/ 0 w 2488328"/>
                <a:gd name="connsiteY11" fmla="*/ 640152 h 768185"/>
                <a:gd name="connsiteX12" fmla="*/ 0 w 2488328"/>
                <a:gd name="connsiteY12" fmla="*/ 128033 h 76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8328" h="768185">
                  <a:moveTo>
                    <a:pt x="0" y="128033"/>
                  </a:moveTo>
                  <a:cubicBezTo>
                    <a:pt x="0" y="94077"/>
                    <a:pt x="13489" y="61511"/>
                    <a:pt x="37500" y="37500"/>
                  </a:cubicBezTo>
                  <a:cubicBezTo>
                    <a:pt x="61511" y="13489"/>
                    <a:pt x="94077" y="0"/>
                    <a:pt x="128033" y="0"/>
                  </a:cubicBezTo>
                  <a:lnTo>
                    <a:pt x="2360295" y="0"/>
                  </a:lnTo>
                  <a:cubicBezTo>
                    <a:pt x="2394251" y="0"/>
                    <a:pt x="2426817" y="13489"/>
                    <a:pt x="2450828" y="37500"/>
                  </a:cubicBezTo>
                  <a:cubicBezTo>
                    <a:pt x="2474839" y="61511"/>
                    <a:pt x="2488328" y="94077"/>
                    <a:pt x="2488328" y="128033"/>
                  </a:cubicBezTo>
                  <a:lnTo>
                    <a:pt x="2488328" y="640152"/>
                  </a:lnTo>
                  <a:cubicBezTo>
                    <a:pt x="2488328" y="674108"/>
                    <a:pt x="2474839" y="706674"/>
                    <a:pt x="2450828" y="730685"/>
                  </a:cubicBezTo>
                  <a:cubicBezTo>
                    <a:pt x="2426817" y="754696"/>
                    <a:pt x="2394251" y="768185"/>
                    <a:pt x="2360295" y="768185"/>
                  </a:cubicBezTo>
                  <a:lnTo>
                    <a:pt x="128033" y="768185"/>
                  </a:lnTo>
                  <a:cubicBezTo>
                    <a:pt x="94077" y="768185"/>
                    <a:pt x="61511" y="754696"/>
                    <a:pt x="37500" y="730685"/>
                  </a:cubicBezTo>
                  <a:cubicBezTo>
                    <a:pt x="13489" y="706674"/>
                    <a:pt x="0" y="674108"/>
                    <a:pt x="0" y="640152"/>
                  </a:cubicBezTo>
                  <a:lnTo>
                    <a:pt x="0" y="12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840" tIns="90840" rIns="90840" bIns="908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Calibri" charset="0"/>
                  <a:ea typeface="Arial" charset="0"/>
                </a:rPr>
                <a:t>Развитие идеологии и механизмов общественного участия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970514" y="3579317"/>
              <a:ext cx="2779866" cy="720625"/>
            </a:xfrm>
            <a:custGeom>
              <a:avLst/>
              <a:gdLst>
                <a:gd name="connsiteX0" fmla="*/ 0 w 2780071"/>
                <a:gd name="connsiteY0" fmla="*/ 129732 h 778374"/>
                <a:gd name="connsiteX1" fmla="*/ 37998 w 2780071"/>
                <a:gd name="connsiteY1" fmla="*/ 37998 h 778374"/>
                <a:gd name="connsiteX2" fmla="*/ 129732 w 2780071"/>
                <a:gd name="connsiteY2" fmla="*/ 1 h 778374"/>
                <a:gd name="connsiteX3" fmla="*/ 2650339 w 2780071"/>
                <a:gd name="connsiteY3" fmla="*/ 0 h 778374"/>
                <a:gd name="connsiteX4" fmla="*/ 2742073 w 2780071"/>
                <a:gd name="connsiteY4" fmla="*/ 37998 h 778374"/>
                <a:gd name="connsiteX5" fmla="*/ 2780070 w 2780071"/>
                <a:gd name="connsiteY5" fmla="*/ 129732 h 778374"/>
                <a:gd name="connsiteX6" fmla="*/ 2780071 w 2780071"/>
                <a:gd name="connsiteY6" fmla="*/ 648642 h 778374"/>
                <a:gd name="connsiteX7" fmla="*/ 2742073 w 2780071"/>
                <a:gd name="connsiteY7" fmla="*/ 740376 h 778374"/>
                <a:gd name="connsiteX8" fmla="*/ 2650339 w 2780071"/>
                <a:gd name="connsiteY8" fmla="*/ 778374 h 778374"/>
                <a:gd name="connsiteX9" fmla="*/ 129732 w 2780071"/>
                <a:gd name="connsiteY9" fmla="*/ 778374 h 778374"/>
                <a:gd name="connsiteX10" fmla="*/ 37998 w 2780071"/>
                <a:gd name="connsiteY10" fmla="*/ 740376 h 778374"/>
                <a:gd name="connsiteX11" fmla="*/ 0 w 2780071"/>
                <a:gd name="connsiteY11" fmla="*/ 648642 h 778374"/>
                <a:gd name="connsiteX12" fmla="*/ 0 w 2780071"/>
                <a:gd name="connsiteY12" fmla="*/ 129732 h 7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0071" h="778374">
                  <a:moveTo>
                    <a:pt x="0" y="129732"/>
                  </a:moveTo>
                  <a:cubicBezTo>
                    <a:pt x="0" y="95325"/>
                    <a:pt x="13668" y="62327"/>
                    <a:pt x="37998" y="37998"/>
                  </a:cubicBezTo>
                  <a:cubicBezTo>
                    <a:pt x="62328" y="13669"/>
                    <a:pt x="95325" y="0"/>
                    <a:pt x="129732" y="1"/>
                  </a:cubicBezTo>
                  <a:lnTo>
                    <a:pt x="2650339" y="0"/>
                  </a:lnTo>
                  <a:cubicBezTo>
                    <a:pt x="2684746" y="0"/>
                    <a:pt x="2717744" y="13668"/>
                    <a:pt x="2742073" y="37998"/>
                  </a:cubicBezTo>
                  <a:cubicBezTo>
                    <a:pt x="2766402" y="62328"/>
                    <a:pt x="2780071" y="95325"/>
                    <a:pt x="2780070" y="129732"/>
                  </a:cubicBezTo>
                  <a:cubicBezTo>
                    <a:pt x="2780070" y="302702"/>
                    <a:pt x="2780071" y="475672"/>
                    <a:pt x="2780071" y="648642"/>
                  </a:cubicBezTo>
                  <a:cubicBezTo>
                    <a:pt x="2780071" y="683049"/>
                    <a:pt x="2766403" y="716047"/>
                    <a:pt x="2742073" y="740376"/>
                  </a:cubicBezTo>
                  <a:cubicBezTo>
                    <a:pt x="2717744" y="764705"/>
                    <a:pt x="2684746" y="778374"/>
                    <a:pt x="2650339" y="778374"/>
                  </a:cubicBezTo>
                  <a:lnTo>
                    <a:pt x="129732" y="778374"/>
                  </a:lnTo>
                  <a:cubicBezTo>
                    <a:pt x="95325" y="778374"/>
                    <a:pt x="62327" y="764706"/>
                    <a:pt x="37998" y="740376"/>
                  </a:cubicBezTo>
                  <a:cubicBezTo>
                    <a:pt x="13669" y="716047"/>
                    <a:pt x="0" y="683049"/>
                    <a:pt x="0" y="648642"/>
                  </a:cubicBezTo>
                  <a:lnTo>
                    <a:pt x="0" y="1297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337" tIns="91337" rIns="91337" bIns="91337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Calibri" charset="0"/>
                  <a:ea typeface="Arial" charset="0"/>
                </a:rPr>
                <a:t>Просвещение и обучение граждан, как пациентов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321010" y="2699963"/>
              <a:ext cx="2509977" cy="720625"/>
            </a:xfrm>
            <a:custGeom>
              <a:avLst/>
              <a:gdLst>
                <a:gd name="connsiteX0" fmla="*/ 0 w 2509297"/>
                <a:gd name="connsiteY0" fmla="*/ 128033 h 768185"/>
                <a:gd name="connsiteX1" fmla="*/ 37500 w 2509297"/>
                <a:gd name="connsiteY1" fmla="*/ 37500 h 768185"/>
                <a:gd name="connsiteX2" fmla="*/ 128033 w 2509297"/>
                <a:gd name="connsiteY2" fmla="*/ 0 h 768185"/>
                <a:gd name="connsiteX3" fmla="*/ 2381264 w 2509297"/>
                <a:gd name="connsiteY3" fmla="*/ 0 h 768185"/>
                <a:gd name="connsiteX4" fmla="*/ 2471797 w 2509297"/>
                <a:gd name="connsiteY4" fmla="*/ 37500 h 768185"/>
                <a:gd name="connsiteX5" fmla="*/ 2509297 w 2509297"/>
                <a:gd name="connsiteY5" fmla="*/ 128033 h 768185"/>
                <a:gd name="connsiteX6" fmla="*/ 2509297 w 2509297"/>
                <a:gd name="connsiteY6" fmla="*/ 640152 h 768185"/>
                <a:gd name="connsiteX7" fmla="*/ 2471797 w 2509297"/>
                <a:gd name="connsiteY7" fmla="*/ 730685 h 768185"/>
                <a:gd name="connsiteX8" fmla="*/ 2381264 w 2509297"/>
                <a:gd name="connsiteY8" fmla="*/ 768185 h 768185"/>
                <a:gd name="connsiteX9" fmla="*/ 128033 w 2509297"/>
                <a:gd name="connsiteY9" fmla="*/ 768185 h 768185"/>
                <a:gd name="connsiteX10" fmla="*/ 37500 w 2509297"/>
                <a:gd name="connsiteY10" fmla="*/ 730685 h 768185"/>
                <a:gd name="connsiteX11" fmla="*/ 0 w 2509297"/>
                <a:gd name="connsiteY11" fmla="*/ 640152 h 768185"/>
                <a:gd name="connsiteX12" fmla="*/ 0 w 2509297"/>
                <a:gd name="connsiteY12" fmla="*/ 128033 h 76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9297" h="768185">
                  <a:moveTo>
                    <a:pt x="0" y="128033"/>
                  </a:moveTo>
                  <a:cubicBezTo>
                    <a:pt x="0" y="94077"/>
                    <a:pt x="13489" y="61511"/>
                    <a:pt x="37500" y="37500"/>
                  </a:cubicBezTo>
                  <a:cubicBezTo>
                    <a:pt x="61511" y="13489"/>
                    <a:pt x="94077" y="0"/>
                    <a:pt x="128033" y="0"/>
                  </a:cubicBezTo>
                  <a:lnTo>
                    <a:pt x="2381264" y="0"/>
                  </a:lnTo>
                  <a:cubicBezTo>
                    <a:pt x="2415220" y="0"/>
                    <a:pt x="2447786" y="13489"/>
                    <a:pt x="2471797" y="37500"/>
                  </a:cubicBezTo>
                  <a:cubicBezTo>
                    <a:pt x="2495808" y="61511"/>
                    <a:pt x="2509297" y="94077"/>
                    <a:pt x="2509297" y="128033"/>
                  </a:cubicBezTo>
                  <a:lnTo>
                    <a:pt x="2509297" y="640152"/>
                  </a:lnTo>
                  <a:cubicBezTo>
                    <a:pt x="2509297" y="674108"/>
                    <a:pt x="2495808" y="706674"/>
                    <a:pt x="2471797" y="730685"/>
                  </a:cubicBezTo>
                  <a:cubicBezTo>
                    <a:pt x="2447786" y="754696"/>
                    <a:pt x="2415220" y="768185"/>
                    <a:pt x="2381264" y="768185"/>
                  </a:cubicBezTo>
                  <a:lnTo>
                    <a:pt x="128033" y="768185"/>
                  </a:lnTo>
                  <a:cubicBezTo>
                    <a:pt x="94077" y="768185"/>
                    <a:pt x="61511" y="754696"/>
                    <a:pt x="37500" y="730685"/>
                  </a:cubicBezTo>
                  <a:cubicBezTo>
                    <a:pt x="13489" y="706674"/>
                    <a:pt x="0" y="674108"/>
                    <a:pt x="0" y="640152"/>
                  </a:cubicBezTo>
                  <a:lnTo>
                    <a:pt x="0" y="12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0840" tIns="90840" rIns="90840" bIns="908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Calibri" charset="0"/>
                  <a:ea typeface="Arial" charset="0"/>
                </a:rPr>
                <a:t>Защита прав пациентов, противодействие нарушениям закона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321010" y="1757118"/>
              <a:ext cx="2509977" cy="720625"/>
            </a:xfrm>
            <a:custGeom>
              <a:avLst/>
              <a:gdLst>
                <a:gd name="connsiteX0" fmla="*/ 0 w 2510344"/>
                <a:gd name="connsiteY0" fmla="*/ 131487 h 788908"/>
                <a:gd name="connsiteX1" fmla="*/ 38512 w 2510344"/>
                <a:gd name="connsiteY1" fmla="*/ 38512 h 788908"/>
                <a:gd name="connsiteX2" fmla="*/ 131487 w 2510344"/>
                <a:gd name="connsiteY2" fmla="*/ 0 h 788908"/>
                <a:gd name="connsiteX3" fmla="*/ 2378857 w 2510344"/>
                <a:gd name="connsiteY3" fmla="*/ 0 h 788908"/>
                <a:gd name="connsiteX4" fmla="*/ 2471832 w 2510344"/>
                <a:gd name="connsiteY4" fmla="*/ 38512 h 788908"/>
                <a:gd name="connsiteX5" fmla="*/ 2510344 w 2510344"/>
                <a:gd name="connsiteY5" fmla="*/ 131487 h 788908"/>
                <a:gd name="connsiteX6" fmla="*/ 2510344 w 2510344"/>
                <a:gd name="connsiteY6" fmla="*/ 657421 h 788908"/>
                <a:gd name="connsiteX7" fmla="*/ 2471832 w 2510344"/>
                <a:gd name="connsiteY7" fmla="*/ 750396 h 788908"/>
                <a:gd name="connsiteX8" fmla="*/ 2378857 w 2510344"/>
                <a:gd name="connsiteY8" fmla="*/ 788908 h 788908"/>
                <a:gd name="connsiteX9" fmla="*/ 131487 w 2510344"/>
                <a:gd name="connsiteY9" fmla="*/ 788908 h 788908"/>
                <a:gd name="connsiteX10" fmla="*/ 38512 w 2510344"/>
                <a:gd name="connsiteY10" fmla="*/ 750396 h 788908"/>
                <a:gd name="connsiteX11" fmla="*/ 0 w 2510344"/>
                <a:gd name="connsiteY11" fmla="*/ 657421 h 788908"/>
                <a:gd name="connsiteX12" fmla="*/ 0 w 2510344"/>
                <a:gd name="connsiteY12" fmla="*/ 131487 h 78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0344" h="788908">
                  <a:moveTo>
                    <a:pt x="0" y="131487"/>
                  </a:moveTo>
                  <a:cubicBezTo>
                    <a:pt x="0" y="96614"/>
                    <a:pt x="13853" y="63170"/>
                    <a:pt x="38512" y="38512"/>
                  </a:cubicBezTo>
                  <a:cubicBezTo>
                    <a:pt x="63171" y="13853"/>
                    <a:pt x="96615" y="0"/>
                    <a:pt x="131487" y="0"/>
                  </a:cubicBezTo>
                  <a:lnTo>
                    <a:pt x="2378857" y="0"/>
                  </a:lnTo>
                  <a:cubicBezTo>
                    <a:pt x="2413730" y="0"/>
                    <a:pt x="2447174" y="13853"/>
                    <a:pt x="2471832" y="38512"/>
                  </a:cubicBezTo>
                  <a:cubicBezTo>
                    <a:pt x="2496491" y="63171"/>
                    <a:pt x="2510344" y="96615"/>
                    <a:pt x="2510344" y="131487"/>
                  </a:cubicBezTo>
                  <a:lnTo>
                    <a:pt x="2510344" y="657421"/>
                  </a:lnTo>
                  <a:cubicBezTo>
                    <a:pt x="2510344" y="692294"/>
                    <a:pt x="2496491" y="725738"/>
                    <a:pt x="2471832" y="750396"/>
                  </a:cubicBezTo>
                  <a:cubicBezTo>
                    <a:pt x="2447173" y="775055"/>
                    <a:pt x="2413729" y="788908"/>
                    <a:pt x="2378857" y="788908"/>
                  </a:cubicBezTo>
                  <a:lnTo>
                    <a:pt x="131487" y="788908"/>
                  </a:lnTo>
                  <a:cubicBezTo>
                    <a:pt x="96614" y="788908"/>
                    <a:pt x="63170" y="775055"/>
                    <a:pt x="38512" y="750396"/>
                  </a:cubicBezTo>
                  <a:cubicBezTo>
                    <a:pt x="13853" y="725737"/>
                    <a:pt x="0" y="692293"/>
                    <a:pt x="0" y="657421"/>
                  </a:cubicBezTo>
                  <a:lnTo>
                    <a:pt x="0" y="13148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851" tIns="91851" rIns="91851" bIns="91851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>
                  <a:solidFill>
                    <a:srgbClr val="FFFFFF"/>
                  </a:solidFill>
                  <a:latin typeface="Calibri" charset="0"/>
                  <a:ea typeface="Arial" charset="0"/>
                </a:rPr>
                <a:t>Представление системных проблем здравоохранения и предложений оптимизации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2987977" y="1563470"/>
              <a:ext cx="215912" cy="21587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507480" y="1563470"/>
              <a:ext cx="215912" cy="21587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2987977" y="3363446"/>
              <a:ext cx="215912" cy="21587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5507480" y="3363446"/>
              <a:ext cx="215912" cy="21587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843507" y="2426951"/>
              <a:ext cx="0" cy="2888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940891" y="2426951"/>
              <a:ext cx="0" cy="2888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90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  <p:pic>
        <p:nvPicPr>
          <p:cNvPr id="1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085" y="-50800"/>
            <a:ext cx="9143999" cy="84355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4DDBEF-720D-4063-AFA6-28989FA7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0"/>
            <a:ext cx="4196240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09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90"/>
                </a:solidFill>
                <a:latin typeface="+mn-lt"/>
              </a:rPr>
              <a:t>Опыт работы ОС МЗ с ТФОСМ (</a:t>
            </a:r>
            <a:r>
              <a:rPr lang="ru-RU" altLang="ru-RU" sz="2400" dirty="0" smtClean="0">
                <a:solidFill>
                  <a:srgbClr val="000090"/>
                </a:solidFill>
                <a:latin typeface="+mn-lt"/>
              </a:rPr>
              <a:t>опыт Свердловской области</a:t>
            </a:r>
            <a:r>
              <a:rPr lang="ru-RU" altLang="ru-RU" sz="2400" b="1" dirty="0" smtClean="0">
                <a:solidFill>
                  <a:srgbClr val="000090"/>
                </a:solidFill>
                <a:latin typeface="+mn-lt"/>
              </a:rPr>
              <a:t>)</a:t>
            </a:r>
            <a:endParaRPr lang="en-US" altLang="ru-RU" sz="2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220B8A-1C0B-4F94-9E5E-2BDE5F53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95486"/>
            <a:ext cx="45719" cy="4511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 defTabSz="457121">
              <a:defRPr/>
            </a:pPr>
            <a:endParaRPr lang="en-US">
              <a:solidFill>
                <a:srgbClr val="1EA185"/>
              </a:solidFill>
              <a:ea typeface="MS PGothic" panose="020B0600070205080204" pitchFamily="34" charset="-128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98"/>
            <a:ext cx="776895" cy="738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9582"/>
            <a:ext cx="5112568" cy="3512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15566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90"/>
                </a:solidFill>
                <a:latin typeface="Roboto Black" charset="0"/>
              </a:rPr>
              <a:t>РАЗГРУППИРОВКА КСГ </a:t>
            </a:r>
            <a:r>
              <a:rPr lang="ru-RU" altLang="ru-RU" dirty="0">
                <a:solidFill>
                  <a:srgbClr val="000090"/>
                </a:solidFill>
                <a:latin typeface="Roboto Black" charset="0"/>
              </a:rPr>
              <a:t>В 2014-2018 ГГ.</a:t>
            </a:r>
            <a:endParaRPr lang="en-US" altLang="ru-RU" dirty="0">
              <a:solidFill>
                <a:srgbClr val="000090"/>
              </a:solidFill>
              <a:latin typeface="Roboto Black" charset="0"/>
            </a:endParaRPr>
          </a:p>
          <a:p>
            <a:endParaRPr lang="ru-RU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последних четырех лет ТФОМС Свердловской области и экспертным сообществом была проведена работа по разгруппировке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уникальных профилей заболеваний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наиболее влияющих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инвалидизацию и смертность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в субъекте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627534"/>
            <a:ext cx="0" cy="4248472"/>
          </a:xfrm>
          <a:prstGeom prst="line">
            <a:avLst/>
          </a:prstGeom>
          <a:ln w="3175">
            <a:solidFill>
              <a:schemeClr val="accent6">
                <a:lumMod val="75000"/>
                <a:alpha val="91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7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851212"/>
      </p:ext>
    </p:extLst>
  </p:cSld>
  <p:clrMapOvr>
    <a:masterClrMapping/>
  </p:clrMapOvr>
  <p:transition xmlns:p14="http://schemas.microsoft.com/office/powerpoint/2010/main" spd="med" advClick="0" advTm="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ятиугольник 51"/>
          <p:cNvSpPr/>
          <p:nvPr/>
        </p:nvSpPr>
        <p:spPr>
          <a:xfrm>
            <a:off x="2915816" y="987574"/>
            <a:ext cx="3384376" cy="3456384"/>
          </a:xfrm>
          <a:prstGeom prst="homePlate">
            <a:avLst>
              <a:gd name="adj" fmla="val 23290"/>
            </a:avLst>
          </a:prstGeom>
          <a:solidFill>
            <a:srgbClr val="8EB4E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FEEB"/>
              </a:solidFill>
            </a:endParaRPr>
          </a:p>
        </p:txBody>
      </p:sp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70C0"/>
                </a:solidFill>
              </a:rPr>
              <a:t>Позитивные изменения среды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67544" y="915566"/>
            <a:ext cx="1980000" cy="3600398"/>
            <a:chOff x="431760" y="967944"/>
            <a:chExt cx="1980000" cy="3548022"/>
          </a:xfrm>
          <a:solidFill>
            <a:srgbClr val="CCC1DA"/>
          </a:solidFill>
        </p:grpSpPr>
        <p:sp>
          <p:nvSpPr>
            <p:cNvPr id="16" name="TextBox 15"/>
            <p:cNvSpPr txBox="1"/>
            <p:nvPr/>
          </p:nvSpPr>
          <p:spPr>
            <a:xfrm>
              <a:off x="431760" y="967944"/>
              <a:ext cx="1980000" cy="738664"/>
            </a:xfrm>
            <a:prstGeom prst="homePlate">
              <a:avLst>
                <a:gd name="adj" fmla="val 30514"/>
              </a:avLst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Рост качества лекарственного обеспечения</a:t>
              </a:r>
              <a:endParaRPr lang="ru-RU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1760" y="1893421"/>
              <a:ext cx="1980000" cy="523220"/>
            </a:xfrm>
            <a:prstGeom prst="homePlate">
              <a:avLst>
                <a:gd name="adj" fmla="val 43549"/>
              </a:avLst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Рост качества стандартов</a:t>
              </a:r>
              <a:endParaRPr lang="ru-RU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1760" y="2603456"/>
              <a:ext cx="1980000" cy="523220"/>
            </a:xfrm>
            <a:prstGeom prst="homePlate">
              <a:avLst>
                <a:gd name="adj" fmla="val 43357"/>
              </a:avLst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Развитие ранней диагностики</a:t>
              </a:r>
              <a:endParaRPr lang="ru-RU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1760" y="3313490"/>
              <a:ext cx="1980000" cy="492444"/>
            </a:xfrm>
            <a:prstGeom prst="homePlate">
              <a:avLst>
                <a:gd name="adj" fmla="val 43208"/>
              </a:avLst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endParaRPr lang="ru-RU" sz="600" dirty="0" smtClean="0"/>
            </a:p>
            <a:p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Развитие НКО</a:t>
              </a:r>
            </a:p>
            <a:p>
              <a:endParaRPr lang="ru-RU" sz="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760" y="3992746"/>
              <a:ext cx="1980000" cy="523220"/>
            </a:xfrm>
            <a:prstGeom prst="homePlate">
              <a:avLst>
                <a:gd name="adj" fmla="val 36841"/>
              </a:avLst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Взаимодействие </a:t>
              </a:r>
              <a:b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с властью</a:t>
              </a:r>
            </a:p>
          </p:txBody>
        </p:sp>
      </p:grpSp>
      <p:grpSp>
        <p:nvGrpSpPr>
          <p:cNvPr id="4" name="Группа 66"/>
          <p:cNvGrpSpPr/>
          <p:nvPr/>
        </p:nvGrpSpPr>
        <p:grpSpPr>
          <a:xfrm>
            <a:off x="3131840" y="915566"/>
            <a:ext cx="2448272" cy="3600400"/>
            <a:chOff x="3203848" y="915566"/>
            <a:chExt cx="2448272" cy="3600400"/>
          </a:xfrm>
        </p:grpSpPr>
        <p:grpSp>
          <p:nvGrpSpPr>
            <p:cNvPr id="5" name="Группа 65"/>
            <p:cNvGrpSpPr/>
            <p:nvPr/>
          </p:nvGrpSpPr>
          <p:grpSpPr>
            <a:xfrm>
              <a:off x="3203848" y="915566"/>
              <a:ext cx="2448272" cy="648000"/>
              <a:chOff x="3203848" y="915566"/>
              <a:chExt cx="2448272" cy="648000"/>
            </a:xfrm>
          </p:grpSpPr>
          <p:sp>
            <p:nvSpPr>
              <p:cNvPr id="53" name="Пятиугольник 52"/>
              <p:cNvSpPr/>
              <p:nvPr/>
            </p:nvSpPr>
            <p:spPr>
              <a:xfrm>
                <a:off x="3203848" y="915566"/>
                <a:ext cx="2448272" cy="648000"/>
              </a:xfrm>
              <a:prstGeom prst="homePlate">
                <a:avLst>
                  <a:gd name="adj" fmla="val 23290"/>
                </a:avLst>
              </a:prstGeom>
              <a:solidFill>
                <a:srgbClr val="8EB4E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C2FEEB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03848" y="915566"/>
                <a:ext cx="2412000" cy="5847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Рост продолжительности и качества жизни.</a:t>
                </a:r>
              </a:p>
            </p:txBody>
          </p:sp>
        </p:grpSp>
        <p:grpSp>
          <p:nvGrpSpPr>
            <p:cNvPr id="6" name="Группа 64"/>
            <p:cNvGrpSpPr/>
            <p:nvPr/>
          </p:nvGrpSpPr>
          <p:grpSpPr>
            <a:xfrm>
              <a:off x="3203848" y="1653648"/>
              <a:ext cx="2448272" cy="648018"/>
              <a:chOff x="3203848" y="1653648"/>
              <a:chExt cx="2448272" cy="648018"/>
            </a:xfrm>
          </p:grpSpPr>
          <p:sp>
            <p:nvSpPr>
              <p:cNvPr id="55" name="Пятиугольник 54"/>
              <p:cNvSpPr/>
              <p:nvPr/>
            </p:nvSpPr>
            <p:spPr>
              <a:xfrm>
                <a:off x="3203848" y="1653666"/>
                <a:ext cx="2448272" cy="648000"/>
              </a:xfrm>
              <a:prstGeom prst="homePlate">
                <a:avLst>
                  <a:gd name="adj" fmla="val 23290"/>
                </a:avLst>
              </a:prstGeom>
              <a:solidFill>
                <a:srgbClr val="8EB4E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C2FEEB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03848" y="1653648"/>
                <a:ext cx="2412000" cy="5847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Улучшение социальных аспектов: труда, семей</a:t>
                </a: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</p:grpSp>
        <p:grpSp>
          <p:nvGrpSpPr>
            <p:cNvPr id="7" name="Группа 63"/>
            <p:cNvGrpSpPr/>
            <p:nvPr/>
          </p:nvGrpSpPr>
          <p:grpSpPr>
            <a:xfrm>
              <a:off x="3203848" y="2391730"/>
              <a:ext cx="2448272" cy="648036"/>
              <a:chOff x="3203848" y="2391730"/>
              <a:chExt cx="2448272" cy="648036"/>
            </a:xfrm>
          </p:grpSpPr>
          <p:sp>
            <p:nvSpPr>
              <p:cNvPr id="57" name="Пятиугольник 56"/>
              <p:cNvSpPr/>
              <p:nvPr/>
            </p:nvSpPr>
            <p:spPr>
              <a:xfrm>
                <a:off x="3203848" y="2391766"/>
                <a:ext cx="2448272" cy="648000"/>
              </a:xfrm>
              <a:prstGeom prst="homePlate">
                <a:avLst>
                  <a:gd name="adj" fmla="val 23290"/>
                </a:avLst>
              </a:prstGeom>
              <a:solidFill>
                <a:srgbClr val="8EB4E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C2FEEB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03848" y="2391730"/>
                <a:ext cx="2412000" cy="5847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Снижение  </a:t>
                </a:r>
                <a:r>
                  <a:rPr lang="ru-RU" sz="1600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инвалидизации</a:t>
                </a:r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</p:grpSp>
        <p:grpSp>
          <p:nvGrpSpPr>
            <p:cNvPr id="8" name="Группа 62"/>
            <p:cNvGrpSpPr/>
            <p:nvPr/>
          </p:nvGrpSpPr>
          <p:grpSpPr>
            <a:xfrm>
              <a:off x="3203848" y="3129812"/>
              <a:ext cx="2448272" cy="648054"/>
              <a:chOff x="3203848" y="3129812"/>
              <a:chExt cx="2448272" cy="648054"/>
            </a:xfrm>
          </p:grpSpPr>
          <p:sp>
            <p:nvSpPr>
              <p:cNvPr id="59" name="Пятиугольник 58"/>
              <p:cNvSpPr/>
              <p:nvPr/>
            </p:nvSpPr>
            <p:spPr>
              <a:xfrm>
                <a:off x="3203848" y="3129866"/>
                <a:ext cx="2448272" cy="648000"/>
              </a:xfrm>
              <a:prstGeom prst="homePlate">
                <a:avLst>
                  <a:gd name="adj" fmla="val 23290"/>
                </a:avLst>
              </a:prstGeom>
              <a:solidFill>
                <a:srgbClr val="8EB4E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C2FEEB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203848" y="3129812"/>
                <a:ext cx="2412000" cy="5847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Развитие системы здравоохранения.</a:t>
                </a:r>
              </a:p>
            </p:txBody>
          </p:sp>
        </p:grpSp>
        <p:grpSp>
          <p:nvGrpSpPr>
            <p:cNvPr id="9" name="Группа 61"/>
            <p:cNvGrpSpPr/>
            <p:nvPr/>
          </p:nvGrpSpPr>
          <p:grpSpPr>
            <a:xfrm>
              <a:off x="3203848" y="3867894"/>
              <a:ext cx="2448272" cy="648072"/>
              <a:chOff x="3203848" y="3867894"/>
              <a:chExt cx="2448272" cy="648072"/>
            </a:xfrm>
          </p:grpSpPr>
          <p:sp>
            <p:nvSpPr>
              <p:cNvPr id="61" name="Пятиугольник 60"/>
              <p:cNvSpPr/>
              <p:nvPr/>
            </p:nvSpPr>
            <p:spPr>
              <a:xfrm>
                <a:off x="3203848" y="3867966"/>
                <a:ext cx="2448272" cy="648000"/>
              </a:xfrm>
              <a:prstGeom prst="homePlate">
                <a:avLst>
                  <a:gd name="adj" fmla="val 23290"/>
                </a:avLst>
              </a:prstGeom>
              <a:solidFill>
                <a:srgbClr val="8EB4E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C2FEEB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03848" y="3867894"/>
                <a:ext cx="2412000" cy="58477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Рост взаимопонимания</a:t>
                </a:r>
                <a:b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ru-RU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в обществе</a:t>
                </a:r>
              </a:p>
            </p:txBody>
          </p:sp>
        </p:grpSp>
      </p:grpSp>
      <p:sp>
        <p:nvSpPr>
          <p:cNvPr id="71" name="Пятиугольник 70"/>
          <p:cNvSpPr/>
          <p:nvPr/>
        </p:nvSpPr>
        <p:spPr>
          <a:xfrm>
            <a:off x="6516216" y="1491630"/>
            <a:ext cx="2160240" cy="2592288"/>
          </a:xfrm>
          <a:prstGeom prst="homePlate">
            <a:avLst>
              <a:gd name="adj" fmla="val 21958"/>
            </a:avLst>
          </a:prstGeom>
          <a:solidFill>
            <a:srgbClr val="87D9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1995686"/>
            <a:ext cx="1728192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Значительные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моральные,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социальные,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экономические,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управленческие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эффекты </a:t>
            </a:r>
          </a:p>
        </p:txBody>
      </p:sp>
      <p:pic>
        <p:nvPicPr>
          <p:cNvPr id="45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30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4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3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5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085" y="-50800"/>
            <a:ext cx="9143999" cy="84355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4DDBEF-720D-4063-AFA6-28989FA7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8388424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09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cap="all" dirty="0">
                <a:solidFill>
                  <a:schemeClr val="tx2"/>
                </a:solidFill>
                <a:latin typeface="+mn-lt"/>
              </a:rPr>
              <a:t>Модель оплаты случаев оказания помощи </a:t>
            </a:r>
            <a:r>
              <a:rPr lang="ru-RU" altLang="ru-RU" sz="1600" b="1" cap="all" dirty="0">
                <a:solidFill>
                  <a:schemeClr val="tx2"/>
                </a:solidFill>
                <a:latin typeface="+mn-lt"/>
              </a:rPr>
              <a:t>с применением генно-инженерных препаратов</a:t>
            </a:r>
            <a:r>
              <a:rPr lang="ru-RU" altLang="ru-RU" sz="1600" cap="all" dirty="0">
                <a:solidFill>
                  <a:schemeClr val="tx2"/>
                </a:solidFill>
                <a:latin typeface="+mn-lt"/>
              </a:rPr>
              <a:t>  в условиях дневного </a:t>
            </a:r>
            <a:r>
              <a:rPr lang="ru-RU" altLang="ru-RU" sz="1600" cap="all" dirty="0" smtClean="0">
                <a:solidFill>
                  <a:schemeClr val="tx2"/>
                </a:solidFill>
                <a:latin typeface="+mn-lt"/>
              </a:rPr>
              <a:t>стационара (</a:t>
            </a:r>
            <a:r>
              <a:rPr lang="ru-RU" altLang="ru-RU" sz="1600" dirty="0" smtClean="0">
                <a:solidFill>
                  <a:schemeClr val="tx2"/>
                </a:solidFill>
                <a:latin typeface="+mn-lt"/>
              </a:rPr>
              <a:t>Свердловская область</a:t>
            </a:r>
            <a:r>
              <a:rPr lang="ru-RU" altLang="ru-RU" sz="1600" cap="all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altLang="ru-RU" sz="1600" cap="all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220B8A-1C0B-4F94-9E5E-2BDE5F53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04338"/>
            <a:ext cx="45719" cy="4511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/>
          <a:p>
            <a:pPr algn="ctr" defTabSz="457121">
              <a:defRPr/>
            </a:pPr>
            <a:endParaRPr lang="en-US">
              <a:solidFill>
                <a:srgbClr val="1EA185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E952A0A-3C31-48EA-9D93-0198A71D4411}"/>
              </a:ext>
            </a:extLst>
          </p:cNvPr>
          <p:cNvSpPr/>
          <p:nvPr/>
        </p:nvSpPr>
        <p:spPr>
          <a:xfrm>
            <a:off x="107504" y="771550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u="sng" dirty="0">
                <a:solidFill>
                  <a:schemeClr val="accent4">
                    <a:lumMod val="75000"/>
                  </a:schemeClr>
                </a:solidFill>
                <a:latin typeface="Roboto Regular" charset="0"/>
              </a:rPr>
              <a:t>ФЕДЕРАЛЬНАЯ</a:t>
            </a:r>
            <a:r>
              <a:rPr lang="ru-RU" altLang="ru-RU" sz="1400" b="1" u="sng" dirty="0">
                <a:solidFill>
                  <a:schemeClr val="accent4">
                    <a:lumMod val="75000"/>
                  </a:schemeClr>
                </a:solidFill>
                <a:latin typeface="Roboto Regular" charset="0"/>
              </a:rPr>
              <a:t> </a:t>
            </a:r>
            <a:r>
              <a:rPr lang="ru-RU" altLang="ru-RU" sz="1200" b="1" u="sng" dirty="0">
                <a:solidFill>
                  <a:schemeClr val="accent4">
                    <a:lumMod val="75000"/>
                  </a:schemeClr>
                </a:solidFill>
                <a:latin typeface="Roboto Regular" charset="0"/>
              </a:rPr>
              <a:t>МОДЕЛЬ</a:t>
            </a:r>
            <a:endParaRPr lang="en-US" altLang="ru-RU" sz="1200" b="1" u="sng" dirty="0">
              <a:solidFill>
                <a:schemeClr val="accent4">
                  <a:lumMod val="75000"/>
                </a:schemeClr>
              </a:solidFill>
              <a:latin typeface="Roboto Regular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698288B-1B5F-4AF8-B668-303FB4149386}"/>
              </a:ext>
            </a:extLst>
          </p:cNvPr>
          <p:cNvSpPr/>
          <p:nvPr/>
        </p:nvSpPr>
        <p:spPr>
          <a:xfrm>
            <a:off x="3275856" y="771550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200" b="1" u="sng" dirty="0">
                <a:solidFill>
                  <a:schemeClr val="accent4">
                    <a:lumMod val="75000"/>
                  </a:schemeClr>
                </a:solidFill>
                <a:latin typeface="Roboto Regular" charset="0"/>
              </a:rPr>
              <a:t>РЕГИОНАЛЬНАЯ МОДЕЛЬ</a:t>
            </a:r>
            <a:endParaRPr lang="en-US" altLang="ru-RU" sz="1200" b="1" u="sng" dirty="0">
              <a:solidFill>
                <a:schemeClr val="accent4">
                  <a:lumMod val="75000"/>
                </a:schemeClr>
              </a:solidFill>
              <a:latin typeface="Roboto Regular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461016" y="1719268"/>
            <a:ext cx="5449215" cy="530021"/>
            <a:chOff x="4023049" y="2322262"/>
            <a:chExt cx="4941439" cy="71391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A8BC3A2-19E9-44E3-A94A-0E77C0BAF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049" y="2322262"/>
              <a:ext cx="2052228" cy="66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8</a:t>
              </a:r>
              <a:r>
                <a:rPr lang="en-US" altLang="ru-RU" sz="1300" b="1" dirty="0">
                  <a:solidFill>
                    <a:srgbClr val="C00000"/>
                  </a:solidFill>
                  <a:latin typeface="Roboto Regular" charset="0"/>
                </a:rPr>
                <a:t> </a:t>
              </a:r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КСГ </a:t>
              </a:r>
              <a:r>
                <a:rPr lang="ru-RU" altLang="ru-RU" sz="1300" dirty="0">
                  <a:latin typeface="Roboto Regular" charset="0"/>
                </a:rPr>
                <a:t>– </a:t>
              </a:r>
              <a:r>
                <a:rPr lang="ru-RU" altLang="ru-RU" sz="1300" dirty="0">
                  <a:solidFill>
                    <a:schemeClr val="tx1">
                      <a:lumMod val="50000"/>
                    </a:schemeClr>
                  </a:solidFill>
                  <a:latin typeface="Roboto Regular" charset="0"/>
                </a:rPr>
                <a:t>Коэффициенты затрат </a:t>
              </a:r>
              <a:r>
                <a:rPr lang="ru-RU" altLang="ru-RU" sz="1300" b="1" dirty="0">
                  <a:solidFill>
                    <a:srgbClr val="FF0000"/>
                  </a:solidFill>
                  <a:latin typeface="Roboto Regular" charset="0"/>
                </a:rPr>
                <a:t>от 1,07 до 16,37</a:t>
              </a:r>
              <a:endParaRPr lang="en-US" altLang="ru-RU" sz="1300" b="1" dirty="0">
                <a:solidFill>
                  <a:srgbClr val="FF0000"/>
                </a:solidFill>
                <a:latin typeface="Roboto Light" charset="0"/>
              </a:endParaRPr>
            </a:p>
          </p:txBody>
        </p:sp>
        <p:sp>
          <p:nvSpPr>
            <p:cNvPr id="29" name="AutoShape 9"/>
            <p:cNvSpPr>
              <a:spLocks/>
            </p:cNvSpPr>
            <p:nvPr/>
          </p:nvSpPr>
          <p:spPr bwMode="auto">
            <a:xfrm>
              <a:off x="6462724" y="2403614"/>
              <a:ext cx="2501764" cy="632560"/>
            </a:xfrm>
            <a:prstGeom prst="roundRect">
              <a:avLst>
                <a:gd name="adj" fmla="val 50000"/>
              </a:avLst>
            </a:prstGeom>
            <a:no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defTabSz="15579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50000"/>
                    </a:schemeClr>
                  </a:solidFill>
                  <a:latin typeface="Roboto Light" charset="0"/>
                </a:rPr>
                <a:t>Тарифы дифференцированы по нозологиям. В ревматологии дополнительно дифференцированы в зависимости от курсовой стоимости препарата</a:t>
              </a:r>
              <a:r>
                <a:rPr lang="en-US" altLang="ru-RU" sz="900" b="1" dirty="0">
                  <a:solidFill>
                    <a:schemeClr val="tx1">
                      <a:lumMod val="50000"/>
                    </a:schemeClr>
                  </a:solidFill>
                  <a:latin typeface="Roboto Light" charset="0"/>
                </a:rPr>
                <a:t>. </a:t>
              </a:r>
              <a:endParaRPr lang="en-US" sz="9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491881" y="2655370"/>
            <a:ext cx="5289005" cy="492444"/>
            <a:chOff x="4141360" y="3295567"/>
            <a:chExt cx="4823128" cy="671813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7A8BC3A2-19E9-44E3-A94A-0E77C0BAF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360" y="3295567"/>
              <a:ext cx="2052228" cy="6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11</a:t>
              </a:r>
              <a:r>
                <a:rPr lang="en-US" altLang="ru-RU" sz="1300" b="1" dirty="0">
                  <a:solidFill>
                    <a:srgbClr val="C00000"/>
                  </a:solidFill>
                  <a:latin typeface="Roboto Regular" charset="0"/>
                </a:rPr>
                <a:t> </a:t>
              </a:r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КСГ </a:t>
              </a:r>
              <a:r>
                <a:rPr lang="ru-RU" altLang="ru-RU" sz="1300" dirty="0">
                  <a:latin typeface="Roboto Regular" charset="0"/>
                </a:rPr>
                <a:t>– </a:t>
              </a:r>
              <a:r>
                <a:rPr lang="ru-RU" altLang="ru-RU" sz="1300" dirty="0">
                  <a:solidFill>
                    <a:schemeClr val="tx1">
                      <a:lumMod val="50000"/>
                    </a:schemeClr>
                  </a:solidFill>
                  <a:latin typeface="Roboto Regular" charset="0"/>
                </a:rPr>
                <a:t>Коэффициенты затрат </a:t>
              </a:r>
              <a:r>
                <a:rPr lang="ru-RU" altLang="ru-RU" sz="1300" b="1" dirty="0">
                  <a:solidFill>
                    <a:srgbClr val="FF0000"/>
                  </a:solidFill>
                  <a:latin typeface="Roboto Regular" charset="0"/>
                </a:rPr>
                <a:t>от 1,66 до 19,58</a:t>
              </a:r>
              <a:endParaRPr lang="en-US" altLang="ru-RU" sz="1300" b="1" dirty="0">
                <a:solidFill>
                  <a:srgbClr val="FF0000"/>
                </a:solidFill>
                <a:latin typeface="Roboto Light" charset="0"/>
              </a:endParaRPr>
            </a:p>
          </p:txBody>
        </p:sp>
        <p:sp>
          <p:nvSpPr>
            <p:cNvPr id="45" name="AutoShape 9"/>
            <p:cNvSpPr>
              <a:spLocks/>
            </p:cNvSpPr>
            <p:nvPr/>
          </p:nvSpPr>
          <p:spPr bwMode="auto">
            <a:xfrm>
              <a:off x="6588042" y="3324976"/>
              <a:ext cx="2376446" cy="632561"/>
            </a:xfrm>
            <a:prstGeom prst="roundRect">
              <a:avLst>
                <a:gd name="adj" fmla="val 50000"/>
              </a:avLst>
            </a:prstGeom>
            <a:no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defTabSz="15579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50000"/>
                    </a:schemeClr>
                  </a:solidFill>
                  <a:latin typeface="Roboto Light" charset="0"/>
                </a:rPr>
                <a:t>Тарифы дифференцированы по нозологиям, а внутри каждой нозологии -  по курсовой стоимости препарата</a:t>
              </a:r>
              <a:r>
                <a:rPr lang="en-US" altLang="ru-RU" sz="900" b="1" dirty="0">
                  <a:solidFill>
                    <a:schemeClr val="tx1">
                      <a:lumMod val="50000"/>
                    </a:schemeClr>
                  </a:solidFill>
                  <a:latin typeface="Roboto Light" charset="0"/>
                </a:rPr>
                <a:t>. </a:t>
              </a:r>
              <a:endParaRPr lang="en-US" sz="9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A8BC3A2-19E9-44E3-A94A-0E77C0BA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613923"/>
            <a:ext cx="2752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sz="1200" b="1" dirty="0">
                <a:solidFill>
                  <a:srgbClr val="C00000"/>
                </a:solidFill>
                <a:latin typeface="Roboto Regular" charset="0"/>
              </a:rPr>
              <a:t>1 </a:t>
            </a:r>
            <a:r>
              <a:rPr lang="ru-RU" altLang="ru-RU" sz="1200" b="1" dirty="0">
                <a:solidFill>
                  <a:srgbClr val="C00000"/>
                </a:solidFill>
                <a:latin typeface="Roboto Regular" charset="0"/>
              </a:rPr>
              <a:t>КСГ </a:t>
            </a:r>
            <a:r>
              <a:rPr lang="ru-RU" altLang="ru-RU" sz="1200" b="1" dirty="0">
                <a:solidFill>
                  <a:schemeClr val="tx1">
                    <a:lumMod val="50000"/>
                  </a:schemeClr>
                </a:solidFill>
                <a:latin typeface="Roboto Regular" charset="0"/>
              </a:rPr>
              <a:t>– Коэффициент затрат</a:t>
            </a:r>
            <a:r>
              <a:rPr lang="ru-RU" altLang="ru-RU" sz="1200" b="1" dirty="0">
                <a:latin typeface="Roboto Regular" charset="0"/>
              </a:rPr>
              <a:t> </a:t>
            </a:r>
            <a:r>
              <a:rPr lang="ru-RU" altLang="ru-RU" sz="1200" b="1" dirty="0">
                <a:solidFill>
                  <a:srgbClr val="FF0000"/>
                </a:solidFill>
                <a:latin typeface="Roboto Regular" charset="0"/>
              </a:rPr>
              <a:t>9,74 </a:t>
            </a:r>
            <a:r>
              <a:rPr lang="ru-RU" altLang="ru-RU" sz="1200" b="1" dirty="0">
                <a:latin typeface="Roboto Regular" charset="0"/>
              </a:rPr>
              <a:t> </a:t>
            </a:r>
            <a:endParaRPr lang="en-US" altLang="ru-RU" sz="1050" b="1" dirty="0">
              <a:latin typeface="Roboto Light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491881" y="3517293"/>
            <a:ext cx="4906649" cy="492443"/>
            <a:chOff x="3590498" y="4301995"/>
            <a:chExt cx="5014132" cy="595074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7A8BC3A2-19E9-44E3-A94A-0E77C0BAF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498" y="4301995"/>
              <a:ext cx="2166962" cy="595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12</a:t>
              </a:r>
              <a:r>
                <a:rPr lang="en-US" altLang="ru-RU" sz="1300" b="1" dirty="0">
                  <a:solidFill>
                    <a:srgbClr val="C00000"/>
                  </a:solidFill>
                  <a:latin typeface="Roboto Regular" charset="0"/>
                </a:rPr>
                <a:t> </a:t>
              </a:r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КСГ </a:t>
              </a:r>
              <a:r>
                <a:rPr lang="ru-RU" altLang="ru-RU" sz="1300" dirty="0">
                  <a:latin typeface="Roboto Regular" charset="0"/>
                </a:rPr>
                <a:t>– </a:t>
              </a:r>
              <a:r>
                <a:rPr lang="ru-RU" altLang="ru-RU" sz="1300" dirty="0">
                  <a:solidFill>
                    <a:schemeClr val="tx1">
                      <a:lumMod val="50000"/>
                    </a:schemeClr>
                  </a:solidFill>
                  <a:latin typeface="Roboto Regular" charset="0"/>
                </a:rPr>
                <a:t>Коэффициенты затрат </a:t>
              </a:r>
              <a:r>
                <a:rPr lang="ru-RU" altLang="ru-RU" sz="1300" b="1" dirty="0">
                  <a:solidFill>
                    <a:srgbClr val="FF0000"/>
                  </a:solidFill>
                  <a:latin typeface="Roboto Regular" charset="0"/>
                </a:rPr>
                <a:t>от 1,96 до 31,33</a:t>
              </a:r>
              <a:endParaRPr lang="en-US" altLang="ru-RU" sz="1300" b="1" dirty="0">
                <a:solidFill>
                  <a:srgbClr val="FF0000"/>
                </a:solidFill>
                <a:latin typeface="Roboto Light" charset="0"/>
              </a:endParaRPr>
            </a:p>
          </p:txBody>
        </p:sp>
        <p:sp>
          <p:nvSpPr>
            <p:cNvPr id="51" name="AutoShape 9"/>
            <p:cNvSpPr>
              <a:spLocks/>
            </p:cNvSpPr>
            <p:nvPr/>
          </p:nvSpPr>
          <p:spPr bwMode="auto">
            <a:xfrm>
              <a:off x="6315076" y="4371950"/>
              <a:ext cx="2289554" cy="326894"/>
            </a:xfrm>
            <a:prstGeom prst="roundRect">
              <a:avLst>
                <a:gd name="adj" fmla="val 50000"/>
              </a:avLst>
            </a:prstGeom>
            <a:no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defTabSz="15579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50000"/>
                    </a:schemeClr>
                  </a:solidFill>
                  <a:latin typeface="Roboto Light" charset="0"/>
                </a:rPr>
                <a:t>Тарифы дифференцированы исходя из курсовой стоимости препарата</a:t>
              </a:r>
              <a:endParaRPr lang="en-US" sz="9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pic>
        <p:nvPicPr>
          <p:cNvPr id="54" name="Picture 2" descr="http://www.clipartbest.com/cliparts/ace/Xxd/aceXxd8ki.jpg">
            <a:extLst>
              <a:ext uri="{FF2B5EF4-FFF2-40B4-BE49-F238E27FC236}">
                <a16:creationId xmlns="" xmlns:a16="http://schemas.microsoft.com/office/drawing/2014/main" id="{0C507441-4617-4DFB-B5FE-5FF4754C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75806"/>
            <a:ext cx="443154" cy="4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2915816" y="483518"/>
            <a:ext cx="504056" cy="3577242"/>
            <a:chOff x="3478018" y="771552"/>
            <a:chExt cx="504056" cy="3577242"/>
          </a:xfrm>
        </p:grpSpPr>
        <p:pic>
          <p:nvPicPr>
            <p:cNvPr id="5122" name="Picture 2" descr="http://www.clipartbest.com/cliparts/ace/Xxd/aceXxd8ki.jpg">
              <a:extLst>
                <a:ext uri="{FF2B5EF4-FFF2-40B4-BE49-F238E27FC236}">
                  <a16:creationId xmlns="" xmlns:a16="http://schemas.microsoft.com/office/drawing/2014/main" id="{0C507441-4617-4DFB-B5FE-5FF4754CC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920" y="1635648"/>
              <a:ext cx="443154" cy="44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A5A536DC-2AA9-44F8-B9E8-21625F6AB2E2}"/>
                </a:ext>
              </a:extLst>
            </p:cNvPr>
            <p:cNvSpPr/>
            <p:nvPr/>
          </p:nvSpPr>
          <p:spPr>
            <a:xfrm rot="16200000">
              <a:off x="3163855" y="1085715"/>
              <a:ext cx="936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ru-RU" sz="1400" b="1" dirty="0">
                  <a:solidFill>
                    <a:schemeClr val="tx2">
                      <a:lumMod val="75000"/>
                    </a:schemeClr>
                  </a:solidFill>
                  <a:latin typeface="Roboto Regular" charset="0"/>
                </a:rPr>
                <a:t>201</a:t>
              </a:r>
              <a:r>
                <a:rPr lang="ru-RU" altLang="ru-RU" sz="1400" b="1" dirty="0">
                  <a:solidFill>
                    <a:schemeClr val="tx2">
                      <a:lumMod val="75000"/>
                    </a:schemeClr>
                  </a:solidFill>
                  <a:latin typeface="Roboto Regular" charset="0"/>
                </a:rPr>
                <a:t>4</a:t>
              </a:r>
              <a:endParaRPr lang="ru-RU" sz="140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6B3D294E-79EB-43B5-A0C3-C7A037BAF46D}"/>
                </a:ext>
              </a:extLst>
            </p:cNvPr>
            <p:cNvSpPr/>
            <p:nvPr/>
          </p:nvSpPr>
          <p:spPr>
            <a:xfrm rot="16200000">
              <a:off x="3277747" y="2051942"/>
              <a:ext cx="7083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ru-RU" sz="1400" b="1" dirty="0">
                  <a:solidFill>
                    <a:srgbClr val="445469">
                      <a:lumMod val="75000"/>
                    </a:srgbClr>
                  </a:solidFill>
                  <a:latin typeface="Roboto Regular" charset="0"/>
                </a:rPr>
                <a:t>201</a:t>
              </a:r>
              <a:r>
                <a:rPr lang="ru-RU" altLang="ru-RU" sz="1400" b="1" dirty="0">
                  <a:solidFill>
                    <a:srgbClr val="445469">
                      <a:lumMod val="75000"/>
                    </a:srgbClr>
                  </a:solidFill>
                  <a:latin typeface="Roboto Regular" charset="0"/>
                </a:rPr>
                <a:t>5</a:t>
              </a:r>
              <a:endParaRPr lang="en-US" altLang="ru-RU" sz="1400" dirty="0">
                <a:solidFill>
                  <a:srgbClr val="737572"/>
                </a:solidFill>
                <a:latin typeface="Roboto Regular" charset="0"/>
              </a:endParaRPr>
            </a:p>
          </p:txBody>
        </p:sp>
        <p:pic>
          <p:nvPicPr>
            <p:cNvPr id="5128" name="Picture 8" descr="http://cdn.onlinewebfonts.com/svg/img_460260.png">
              <a:extLst>
                <a:ext uri="{FF2B5EF4-FFF2-40B4-BE49-F238E27FC236}">
                  <a16:creationId xmlns="" xmlns:a16="http://schemas.microsoft.com/office/drawing/2014/main" id="{9DE2E7FA-4B13-4135-BAEF-93C0C4494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387" y="2571752"/>
              <a:ext cx="382687" cy="35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31F4D6E0-E866-41B3-9149-E2D552E9532D}"/>
                </a:ext>
              </a:extLst>
            </p:cNvPr>
            <p:cNvSpPr/>
            <p:nvPr/>
          </p:nvSpPr>
          <p:spPr>
            <a:xfrm rot="16200000">
              <a:off x="3285461" y="2962697"/>
              <a:ext cx="6928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ru-RU" sz="1400" b="1" dirty="0">
                  <a:solidFill>
                    <a:srgbClr val="445469">
                      <a:lumMod val="75000"/>
                    </a:srgbClr>
                  </a:solidFill>
                  <a:latin typeface="Roboto Regular" charset="0"/>
                </a:rPr>
                <a:t>201</a:t>
              </a:r>
              <a:r>
                <a:rPr lang="ru-RU" altLang="ru-RU" sz="1400" b="1" dirty="0">
                  <a:solidFill>
                    <a:srgbClr val="445469">
                      <a:lumMod val="75000"/>
                    </a:srgbClr>
                  </a:solidFill>
                  <a:latin typeface="Roboto Regular" charset="0"/>
                </a:rPr>
                <a:t>6</a:t>
              </a:r>
              <a:endParaRPr lang="en-US" altLang="ru-RU" sz="1400" dirty="0">
                <a:solidFill>
                  <a:srgbClr val="737572"/>
                </a:solidFill>
                <a:latin typeface="Roboto Regular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84D54D7D-ED80-42D9-A9E2-8BBEC60D1EEC}"/>
                </a:ext>
              </a:extLst>
            </p:cNvPr>
            <p:cNvSpPr/>
            <p:nvPr/>
          </p:nvSpPr>
          <p:spPr>
            <a:xfrm rot="16200000">
              <a:off x="3331571" y="3894569"/>
              <a:ext cx="6006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ru-RU" sz="1400" b="1" dirty="0">
                  <a:solidFill>
                    <a:srgbClr val="445469">
                      <a:lumMod val="75000"/>
                    </a:srgbClr>
                  </a:solidFill>
                  <a:latin typeface="Roboto Regular" charset="0"/>
                </a:rPr>
                <a:t>201</a:t>
              </a:r>
              <a:r>
                <a:rPr lang="ru-RU" altLang="ru-RU" sz="1400" b="1" dirty="0">
                  <a:solidFill>
                    <a:srgbClr val="445469">
                      <a:lumMod val="75000"/>
                    </a:srgbClr>
                  </a:solidFill>
                  <a:latin typeface="Roboto Regular" charset="0"/>
                </a:rPr>
                <a:t>7</a:t>
              </a:r>
              <a:endParaRPr lang="en-US" altLang="ru-RU" sz="1400" dirty="0">
                <a:solidFill>
                  <a:srgbClr val="737572"/>
                </a:solidFill>
                <a:latin typeface="Roboto Regular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374337" y="1020727"/>
            <a:ext cx="2853847" cy="326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ru-RU" sz="1200" b="1" dirty="0">
                <a:solidFill>
                  <a:srgbClr val="C00000"/>
                </a:solidFill>
                <a:latin typeface="Roboto Regular" charset="0"/>
              </a:rPr>
              <a:t>1 </a:t>
            </a:r>
            <a:r>
              <a:rPr lang="ru-RU" altLang="ru-RU" sz="1200" b="1" dirty="0">
                <a:solidFill>
                  <a:srgbClr val="C00000"/>
                </a:solidFill>
                <a:latin typeface="Roboto Regular" charset="0"/>
              </a:rPr>
              <a:t>КСГ </a:t>
            </a:r>
            <a:r>
              <a:rPr lang="ru-RU" altLang="ru-RU" sz="1200" b="1" dirty="0">
                <a:solidFill>
                  <a:srgbClr val="737572">
                    <a:lumMod val="50000"/>
                  </a:srgbClr>
                </a:solidFill>
                <a:latin typeface="Roboto Regular" charset="0"/>
              </a:rPr>
              <a:t>– Коэффициент затрат</a:t>
            </a:r>
            <a:r>
              <a:rPr lang="ru-RU" altLang="ru-RU" sz="1200" b="1" dirty="0">
                <a:solidFill>
                  <a:srgbClr val="737572"/>
                </a:solidFill>
                <a:latin typeface="Roboto Regular" charset="0"/>
              </a:rPr>
              <a:t> </a:t>
            </a:r>
            <a:r>
              <a:rPr lang="ru-RU" altLang="ru-RU" sz="1200" b="1" dirty="0">
                <a:solidFill>
                  <a:srgbClr val="FF0000"/>
                </a:solidFill>
                <a:latin typeface="Roboto Regular" charset="0"/>
              </a:rPr>
              <a:t>9,54 </a:t>
            </a:r>
            <a:r>
              <a:rPr lang="ru-RU" altLang="ru-RU" sz="1200" b="1" dirty="0">
                <a:solidFill>
                  <a:srgbClr val="737572"/>
                </a:solidFill>
                <a:latin typeface="Roboto Regular" charset="0"/>
              </a:rPr>
              <a:t> </a:t>
            </a:r>
            <a:endParaRPr lang="en-US" altLang="ru-RU" sz="1050" b="1" dirty="0">
              <a:solidFill>
                <a:srgbClr val="737572"/>
              </a:solidFill>
              <a:latin typeface="Roboto Light" charset="0"/>
            </a:endParaRPr>
          </a:p>
        </p:txBody>
      </p:sp>
      <p:sp>
        <p:nvSpPr>
          <p:cNvPr id="61" name="Freeform 16"/>
          <p:cNvSpPr>
            <a:spLocks noChangeArrowheads="1"/>
          </p:cNvSpPr>
          <p:nvPr/>
        </p:nvSpPr>
        <p:spPr bwMode="auto">
          <a:xfrm>
            <a:off x="3779916" y="2216594"/>
            <a:ext cx="194361" cy="272963"/>
          </a:xfrm>
          <a:custGeom>
            <a:avLst/>
            <a:gdLst>
              <a:gd name="T0" fmla="*/ 389838 w 657"/>
              <a:gd name="T1" fmla="*/ 909010 h 1032"/>
              <a:gd name="T2" fmla="*/ 319744 w 657"/>
              <a:gd name="T3" fmla="*/ 989640 h 1032"/>
              <a:gd name="T4" fmla="*/ 240048 w 657"/>
              <a:gd name="T5" fmla="*/ 909010 h 1032"/>
              <a:gd name="T6" fmla="*/ 430167 w 657"/>
              <a:gd name="T7" fmla="*/ 879253 h 1032"/>
              <a:gd name="T8" fmla="*/ 190118 w 657"/>
              <a:gd name="T9" fmla="*/ 799583 h 1032"/>
              <a:gd name="T10" fmla="*/ 629887 w 657"/>
              <a:gd name="T11" fmla="*/ 319641 h 1032"/>
              <a:gd name="T12" fmla="*/ 539629 w 657"/>
              <a:gd name="T13" fmla="*/ 539455 h 1032"/>
              <a:gd name="T14" fmla="*/ 509863 w 657"/>
              <a:gd name="T15" fmla="*/ 609526 h 1032"/>
              <a:gd name="T16" fmla="*/ 480097 w 657"/>
              <a:gd name="T17" fmla="*/ 679598 h 1032"/>
              <a:gd name="T18" fmla="*/ 480097 w 657"/>
              <a:gd name="T19" fmla="*/ 699755 h 1032"/>
              <a:gd name="T20" fmla="*/ 159392 w 657"/>
              <a:gd name="T21" fmla="*/ 759268 h 1032"/>
              <a:gd name="T22" fmla="*/ 149790 w 657"/>
              <a:gd name="T23" fmla="*/ 679598 h 1032"/>
              <a:gd name="T24" fmla="*/ 129626 w 657"/>
              <a:gd name="T25" fmla="*/ 609526 h 1032"/>
              <a:gd name="T26" fmla="*/ 89298 w 657"/>
              <a:gd name="T27" fmla="*/ 529856 h 1032"/>
              <a:gd name="T28" fmla="*/ 0 w 657"/>
              <a:gd name="T29" fmla="*/ 319641 h 1032"/>
              <a:gd name="T30" fmla="*/ 319744 w 657"/>
              <a:gd name="T31" fmla="*/ 0 h 1032"/>
              <a:gd name="T32" fmla="*/ 629887 w 657"/>
              <a:gd name="T33" fmla="*/ 319641 h 1032"/>
              <a:gd name="T34" fmla="*/ 489699 w 657"/>
              <a:gd name="T35" fmla="*/ 149742 h 1032"/>
              <a:gd name="T36" fmla="*/ 149790 w 657"/>
              <a:gd name="T37" fmla="*/ 149742 h 1032"/>
              <a:gd name="T38" fmla="*/ 140188 w 657"/>
              <a:gd name="T39" fmla="*/ 478982 h 1032"/>
              <a:gd name="T40" fmla="*/ 159392 w 657"/>
              <a:gd name="T41" fmla="*/ 519297 h 1032"/>
              <a:gd name="T42" fmla="*/ 219884 w 657"/>
              <a:gd name="T43" fmla="*/ 639283 h 1032"/>
              <a:gd name="T44" fmla="*/ 410003 w 657"/>
              <a:gd name="T45" fmla="*/ 689197 h 1032"/>
              <a:gd name="T46" fmla="*/ 439769 w 657"/>
              <a:gd name="T47" fmla="*/ 579770 h 1032"/>
              <a:gd name="T48" fmla="*/ 489699 w 657"/>
              <a:gd name="T49" fmla="*/ 499140 h 1032"/>
              <a:gd name="T50" fmla="*/ 559793 w 657"/>
              <a:gd name="T51" fmla="*/ 319641 h 1032"/>
              <a:gd name="T52" fmla="*/ 339908 w 657"/>
              <a:gd name="T53" fmla="*/ 339799 h 1032"/>
              <a:gd name="T54" fmla="*/ 289978 w 657"/>
              <a:gd name="T55" fmla="*/ 339799 h 1032"/>
              <a:gd name="T56" fmla="*/ 229486 w 657"/>
              <a:gd name="T57" fmla="*/ 339799 h 1032"/>
              <a:gd name="T58" fmla="*/ 240048 w 657"/>
              <a:gd name="T59" fmla="*/ 478982 h 1032"/>
              <a:gd name="T60" fmla="*/ 289978 w 657"/>
              <a:gd name="T61" fmla="*/ 478982 h 1032"/>
              <a:gd name="T62" fmla="*/ 349510 w 657"/>
              <a:gd name="T63" fmla="*/ 478982 h 1032"/>
              <a:gd name="T64" fmla="*/ 399440 w 657"/>
              <a:gd name="T65" fmla="*/ 478982 h 1032"/>
              <a:gd name="T66" fmla="*/ 410003 w 657"/>
              <a:gd name="T67" fmla="*/ 339799 h 1032"/>
              <a:gd name="T68" fmla="*/ 369674 w 657"/>
              <a:gd name="T69" fmla="*/ 399312 h 10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43852" tIns="121926" rIns="243852" bIns="121926" anchor="ctr"/>
          <a:lstStyle/>
          <a:p>
            <a:endParaRPr lang="ru-RU"/>
          </a:p>
        </p:txBody>
      </p:sp>
      <p:sp>
        <p:nvSpPr>
          <p:cNvPr id="62" name="Freeform 16"/>
          <p:cNvSpPr>
            <a:spLocks noChangeArrowheads="1"/>
          </p:cNvSpPr>
          <p:nvPr/>
        </p:nvSpPr>
        <p:spPr bwMode="auto">
          <a:xfrm>
            <a:off x="3801576" y="3234908"/>
            <a:ext cx="194361" cy="272963"/>
          </a:xfrm>
          <a:custGeom>
            <a:avLst/>
            <a:gdLst>
              <a:gd name="T0" fmla="*/ 389838 w 657"/>
              <a:gd name="T1" fmla="*/ 909010 h 1032"/>
              <a:gd name="T2" fmla="*/ 319744 w 657"/>
              <a:gd name="T3" fmla="*/ 989640 h 1032"/>
              <a:gd name="T4" fmla="*/ 240048 w 657"/>
              <a:gd name="T5" fmla="*/ 909010 h 1032"/>
              <a:gd name="T6" fmla="*/ 430167 w 657"/>
              <a:gd name="T7" fmla="*/ 879253 h 1032"/>
              <a:gd name="T8" fmla="*/ 190118 w 657"/>
              <a:gd name="T9" fmla="*/ 799583 h 1032"/>
              <a:gd name="T10" fmla="*/ 629887 w 657"/>
              <a:gd name="T11" fmla="*/ 319641 h 1032"/>
              <a:gd name="T12" fmla="*/ 539629 w 657"/>
              <a:gd name="T13" fmla="*/ 539455 h 1032"/>
              <a:gd name="T14" fmla="*/ 509863 w 657"/>
              <a:gd name="T15" fmla="*/ 609526 h 1032"/>
              <a:gd name="T16" fmla="*/ 480097 w 657"/>
              <a:gd name="T17" fmla="*/ 679598 h 1032"/>
              <a:gd name="T18" fmla="*/ 480097 w 657"/>
              <a:gd name="T19" fmla="*/ 699755 h 1032"/>
              <a:gd name="T20" fmla="*/ 159392 w 657"/>
              <a:gd name="T21" fmla="*/ 759268 h 1032"/>
              <a:gd name="T22" fmla="*/ 149790 w 657"/>
              <a:gd name="T23" fmla="*/ 679598 h 1032"/>
              <a:gd name="T24" fmla="*/ 129626 w 657"/>
              <a:gd name="T25" fmla="*/ 609526 h 1032"/>
              <a:gd name="T26" fmla="*/ 89298 w 657"/>
              <a:gd name="T27" fmla="*/ 529856 h 1032"/>
              <a:gd name="T28" fmla="*/ 0 w 657"/>
              <a:gd name="T29" fmla="*/ 319641 h 1032"/>
              <a:gd name="T30" fmla="*/ 319744 w 657"/>
              <a:gd name="T31" fmla="*/ 0 h 1032"/>
              <a:gd name="T32" fmla="*/ 629887 w 657"/>
              <a:gd name="T33" fmla="*/ 319641 h 1032"/>
              <a:gd name="T34" fmla="*/ 489699 w 657"/>
              <a:gd name="T35" fmla="*/ 149742 h 1032"/>
              <a:gd name="T36" fmla="*/ 149790 w 657"/>
              <a:gd name="T37" fmla="*/ 149742 h 1032"/>
              <a:gd name="T38" fmla="*/ 140188 w 657"/>
              <a:gd name="T39" fmla="*/ 478982 h 1032"/>
              <a:gd name="T40" fmla="*/ 159392 w 657"/>
              <a:gd name="T41" fmla="*/ 519297 h 1032"/>
              <a:gd name="T42" fmla="*/ 219884 w 657"/>
              <a:gd name="T43" fmla="*/ 639283 h 1032"/>
              <a:gd name="T44" fmla="*/ 410003 w 657"/>
              <a:gd name="T45" fmla="*/ 689197 h 1032"/>
              <a:gd name="T46" fmla="*/ 439769 w 657"/>
              <a:gd name="T47" fmla="*/ 579770 h 1032"/>
              <a:gd name="T48" fmla="*/ 489699 w 657"/>
              <a:gd name="T49" fmla="*/ 499140 h 1032"/>
              <a:gd name="T50" fmla="*/ 559793 w 657"/>
              <a:gd name="T51" fmla="*/ 319641 h 1032"/>
              <a:gd name="T52" fmla="*/ 339908 w 657"/>
              <a:gd name="T53" fmla="*/ 339799 h 1032"/>
              <a:gd name="T54" fmla="*/ 289978 w 657"/>
              <a:gd name="T55" fmla="*/ 339799 h 1032"/>
              <a:gd name="T56" fmla="*/ 229486 w 657"/>
              <a:gd name="T57" fmla="*/ 339799 h 1032"/>
              <a:gd name="T58" fmla="*/ 240048 w 657"/>
              <a:gd name="T59" fmla="*/ 478982 h 1032"/>
              <a:gd name="T60" fmla="*/ 289978 w 657"/>
              <a:gd name="T61" fmla="*/ 478982 h 1032"/>
              <a:gd name="T62" fmla="*/ 349510 w 657"/>
              <a:gd name="T63" fmla="*/ 478982 h 1032"/>
              <a:gd name="T64" fmla="*/ 399440 w 657"/>
              <a:gd name="T65" fmla="*/ 478982 h 1032"/>
              <a:gd name="T66" fmla="*/ 410003 w 657"/>
              <a:gd name="T67" fmla="*/ 339799 h 1032"/>
              <a:gd name="T68" fmla="*/ 369674 w 657"/>
              <a:gd name="T69" fmla="*/ 399312 h 10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43852" tIns="121926" rIns="243852" bIns="121926" anchor="ctr"/>
          <a:lstStyle/>
          <a:p>
            <a:endParaRPr lang="ru-RU"/>
          </a:p>
        </p:txBody>
      </p:sp>
      <p:sp>
        <p:nvSpPr>
          <p:cNvPr id="64" name="Freeform 16"/>
          <p:cNvSpPr>
            <a:spLocks noChangeArrowheads="1"/>
          </p:cNvSpPr>
          <p:nvPr/>
        </p:nvSpPr>
        <p:spPr bwMode="auto">
          <a:xfrm>
            <a:off x="3846739" y="4397134"/>
            <a:ext cx="194361" cy="272963"/>
          </a:xfrm>
          <a:custGeom>
            <a:avLst/>
            <a:gdLst>
              <a:gd name="T0" fmla="*/ 389838 w 657"/>
              <a:gd name="T1" fmla="*/ 909010 h 1032"/>
              <a:gd name="T2" fmla="*/ 319744 w 657"/>
              <a:gd name="T3" fmla="*/ 989640 h 1032"/>
              <a:gd name="T4" fmla="*/ 240048 w 657"/>
              <a:gd name="T5" fmla="*/ 909010 h 1032"/>
              <a:gd name="T6" fmla="*/ 430167 w 657"/>
              <a:gd name="T7" fmla="*/ 879253 h 1032"/>
              <a:gd name="T8" fmla="*/ 190118 w 657"/>
              <a:gd name="T9" fmla="*/ 799583 h 1032"/>
              <a:gd name="T10" fmla="*/ 629887 w 657"/>
              <a:gd name="T11" fmla="*/ 319641 h 1032"/>
              <a:gd name="T12" fmla="*/ 539629 w 657"/>
              <a:gd name="T13" fmla="*/ 539455 h 1032"/>
              <a:gd name="T14" fmla="*/ 509863 w 657"/>
              <a:gd name="T15" fmla="*/ 609526 h 1032"/>
              <a:gd name="T16" fmla="*/ 480097 w 657"/>
              <a:gd name="T17" fmla="*/ 679598 h 1032"/>
              <a:gd name="T18" fmla="*/ 480097 w 657"/>
              <a:gd name="T19" fmla="*/ 699755 h 1032"/>
              <a:gd name="T20" fmla="*/ 159392 w 657"/>
              <a:gd name="T21" fmla="*/ 759268 h 1032"/>
              <a:gd name="T22" fmla="*/ 149790 w 657"/>
              <a:gd name="T23" fmla="*/ 679598 h 1032"/>
              <a:gd name="T24" fmla="*/ 129626 w 657"/>
              <a:gd name="T25" fmla="*/ 609526 h 1032"/>
              <a:gd name="T26" fmla="*/ 89298 w 657"/>
              <a:gd name="T27" fmla="*/ 529856 h 1032"/>
              <a:gd name="T28" fmla="*/ 0 w 657"/>
              <a:gd name="T29" fmla="*/ 319641 h 1032"/>
              <a:gd name="T30" fmla="*/ 319744 w 657"/>
              <a:gd name="T31" fmla="*/ 0 h 1032"/>
              <a:gd name="T32" fmla="*/ 629887 w 657"/>
              <a:gd name="T33" fmla="*/ 319641 h 1032"/>
              <a:gd name="T34" fmla="*/ 489699 w 657"/>
              <a:gd name="T35" fmla="*/ 149742 h 1032"/>
              <a:gd name="T36" fmla="*/ 149790 w 657"/>
              <a:gd name="T37" fmla="*/ 149742 h 1032"/>
              <a:gd name="T38" fmla="*/ 140188 w 657"/>
              <a:gd name="T39" fmla="*/ 478982 h 1032"/>
              <a:gd name="T40" fmla="*/ 159392 w 657"/>
              <a:gd name="T41" fmla="*/ 519297 h 1032"/>
              <a:gd name="T42" fmla="*/ 219884 w 657"/>
              <a:gd name="T43" fmla="*/ 639283 h 1032"/>
              <a:gd name="T44" fmla="*/ 410003 w 657"/>
              <a:gd name="T45" fmla="*/ 689197 h 1032"/>
              <a:gd name="T46" fmla="*/ 439769 w 657"/>
              <a:gd name="T47" fmla="*/ 579770 h 1032"/>
              <a:gd name="T48" fmla="*/ 489699 w 657"/>
              <a:gd name="T49" fmla="*/ 499140 h 1032"/>
              <a:gd name="T50" fmla="*/ 559793 w 657"/>
              <a:gd name="T51" fmla="*/ 319641 h 1032"/>
              <a:gd name="T52" fmla="*/ 339908 w 657"/>
              <a:gd name="T53" fmla="*/ 339799 h 1032"/>
              <a:gd name="T54" fmla="*/ 289978 w 657"/>
              <a:gd name="T55" fmla="*/ 339799 h 1032"/>
              <a:gd name="T56" fmla="*/ 229486 w 657"/>
              <a:gd name="T57" fmla="*/ 339799 h 1032"/>
              <a:gd name="T58" fmla="*/ 240048 w 657"/>
              <a:gd name="T59" fmla="*/ 478982 h 1032"/>
              <a:gd name="T60" fmla="*/ 289978 w 657"/>
              <a:gd name="T61" fmla="*/ 478982 h 1032"/>
              <a:gd name="T62" fmla="*/ 349510 w 657"/>
              <a:gd name="T63" fmla="*/ 478982 h 1032"/>
              <a:gd name="T64" fmla="*/ 399440 w 657"/>
              <a:gd name="T65" fmla="*/ 478982 h 1032"/>
              <a:gd name="T66" fmla="*/ 410003 w 657"/>
              <a:gd name="T67" fmla="*/ 339799 h 1032"/>
              <a:gd name="T68" fmla="*/ 369674 w 657"/>
              <a:gd name="T69" fmla="*/ 399312 h 10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43852" tIns="121926" rIns="243852" bIns="121926" anchor="ctr"/>
          <a:lstStyle/>
          <a:p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A8BC3A2-19E9-44E3-A94A-0E77C0BA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70615"/>
            <a:ext cx="2808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sz="1200" b="1" dirty="0">
                <a:solidFill>
                  <a:srgbClr val="C00000"/>
                </a:solidFill>
                <a:latin typeface="Roboto Regular" charset="0"/>
              </a:rPr>
              <a:t>1 </a:t>
            </a:r>
            <a:r>
              <a:rPr lang="ru-RU" altLang="ru-RU" sz="1200" b="1" dirty="0">
                <a:solidFill>
                  <a:srgbClr val="C00000"/>
                </a:solidFill>
                <a:latin typeface="Roboto Regular" charset="0"/>
              </a:rPr>
              <a:t>КСГ </a:t>
            </a:r>
            <a:r>
              <a:rPr lang="ru-RU" altLang="ru-RU" sz="1200" b="1" dirty="0">
                <a:solidFill>
                  <a:schemeClr val="tx1">
                    <a:lumMod val="50000"/>
                  </a:schemeClr>
                </a:solidFill>
                <a:latin typeface="Roboto Regular" charset="0"/>
              </a:rPr>
              <a:t>– Коэффициент затрат</a:t>
            </a:r>
            <a:r>
              <a:rPr lang="ru-RU" altLang="ru-RU" sz="1200" b="1" dirty="0">
                <a:latin typeface="Roboto Regular" charset="0"/>
              </a:rPr>
              <a:t> </a:t>
            </a:r>
            <a:r>
              <a:rPr lang="ru-RU" altLang="ru-RU" sz="1200" b="1" dirty="0">
                <a:solidFill>
                  <a:srgbClr val="FF0000"/>
                </a:solidFill>
                <a:latin typeface="Roboto Regular" charset="0"/>
              </a:rPr>
              <a:t>9,54 </a:t>
            </a:r>
            <a:r>
              <a:rPr lang="ru-RU" altLang="ru-RU" sz="1200" b="1" dirty="0">
                <a:latin typeface="Roboto Regular" charset="0"/>
              </a:rPr>
              <a:t> </a:t>
            </a:r>
            <a:endParaRPr lang="en-US" altLang="ru-RU" sz="1050" b="1" dirty="0">
              <a:latin typeface="Roboto Light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A8BC3A2-19E9-44E3-A94A-0E77C0BA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23695"/>
            <a:ext cx="27363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ru-RU" sz="1200" b="1" dirty="0">
                <a:solidFill>
                  <a:srgbClr val="C00000"/>
                </a:solidFill>
                <a:latin typeface="Roboto Regular" charset="0"/>
              </a:rPr>
              <a:t>1 </a:t>
            </a:r>
            <a:r>
              <a:rPr lang="ru-RU" altLang="ru-RU" sz="1200" b="1" dirty="0">
                <a:solidFill>
                  <a:srgbClr val="C00000"/>
                </a:solidFill>
                <a:latin typeface="Roboto Regular" charset="0"/>
              </a:rPr>
              <a:t>КСГ </a:t>
            </a:r>
            <a:r>
              <a:rPr lang="ru-RU" altLang="ru-RU" sz="1200" b="1" dirty="0">
                <a:solidFill>
                  <a:schemeClr val="tx1">
                    <a:lumMod val="50000"/>
                  </a:schemeClr>
                </a:solidFill>
                <a:latin typeface="Roboto Regular" charset="0"/>
              </a:rPr>
              <a:t>– Коэффициент затрат</a:t>
            </a:r>
            <a:r>
              <a:rPr lang="ru-RU" altLang="ru-RU" sz="1200" b="1" dirty="0">
                <a:latin typeface="Roboto Regular" charset="0"/>
              </a:rPr>
              <a:t> </a:t>
            </a:r>
            <a:r>
              <a:rPr lang="ru-RU" altLang="ru-RU" sz="1200" b="1" dirty="0">
                <a:solidFill>
                  <a:srgbClr val="FF0000"/>
                </a:solidFill>
                <a:latin typeface="Roboto Regular" charset="0"/>
              </a:rPr>
              <a:t>9,54 </a:t>
            </a:r>
            <a:r>
              <a:rPr lang="ru-RU" altLang="ru-RU" sz="1200" b="1" dirty="0">
                <a:latin typeface="Roboto Regular" charset="0"/>
              </a:rPr>
              <a:t> </a:t>
            </a:r>
            <a:endParaRPr lang="en-US" altLang="ru-RU" sz="1050" b="1" dirty="0">
              <a:latin typeface="Roboto 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2609094" y="4298887"/>
            <a:ext cx="881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ru-RU" sz="1400" b="1" dirty="0">
                <a:solidFill>
                  <a:srgbClr val="445469">
                    <a:lumMod val="75000"/>
                  </a:srgbClr>
                </a:solidFill>
                <a:latin typeface="Roboto Regular" charset="0"/>
              </a:rPr>
              <a:t>201</a:t>
            </a:r>
            <a:r>
              <a:rPr lang="ru-RU" altLang="ru-RU" sz="1400" b="1" dirty="0">
                <a:solidFill>
                  <a:srgbClr val="445469">
                    <a:lumMod val="75000"/>
                  </a:srgbClr>
                </a:solidFill>
                <a:latin typeface="Roboto Regular" charset="0"/>
              </a:rPr>
              <a:t>8</a:t>
            </a:r>
            <a:endParaRPr lang="en-US" altLang="ru-RU" sz="1400" dirty="0">
              <a:solidFill>
                <a:srgbClr val="737572"/>
              </a:solidFill>
              <a:latin typeface="Roboto Regular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3563888" y="4371950"/>
            <a:ext cx="4913618" cy="493173"/>
            <a:chOff x="3616856" y="4211689"/>
            <a:chExt cx="4987774" cy="617989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7A8BC3A2-19E9-44E3-A94A-0E77C0BAF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856" y="4211689"/>
              <a:ext cx="2166962" cy="617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15</a:t>
              </a:r>
              <a:r>
                <a:rPr lang="en-US" altLang="ru-RU" sz="1300" b="1" dirty="0">
                  <a:solidFill>
                    <a:srgbClr val="C00000"/>
                  </a:solidFill>
                  <a:latin typeface="Roboto Regular" charset="0"/>
                </a:rPr>
                <a:t> </a:t>
              </a:r>
              <a:r>
                <a:rPr lang="ru-RU" altLang="ru-RU" sz="1300" b="1" dirty="0">
                  <a:solidFill>
                    <a:srgbClr val="C00000"/>
                  </a:solidFill>
                  <a:latin typeface="Roboto Regular" charset="0"/>
                </a:rPr>
                <a:t>КСГ </a:t>
              </a:r>
              <a:r>
                <a:rPr lang="ru-RU" altLang="ru-RU" sz="1300" dirty="0">
                  <a:latin typeface="Roboto Regular" charset="0"/>
                </a:rPr>
                <a:t>– </a:t>
              </a:r>
              <a:r>
                <a:rPr lang="ru-RU" altLang="ru-RU" sz="1300" dirty="0">
                  <a:solidFill>
                    <a:schemeClr val="tx1">
                      <a:lumMod val="50000"/>
                    </a:schemeClr>
                  </a:solidFill>
                  <a:latin typeface="Roboto Regular" charset="0"/>
                </a:rPr>
                <a:t>Коэффициенты затрат </a:t>
              </a:r>
              <a:r>
                <a:rPr lang="ru-RU" altLang="ru-RU" sz="1300" b="1" dirty="0">
                  <a:solidFill>
                    <a:srgbClr val="FF0000"/>
                  </a:solidFill>
                  <a:latin typeface="Roboto Regular" charset="0"/>
                </a:rPr>
                <a:t>от 1,43 до 23,44</a:t>
              </a:r>
              <a:endParaRPr lang="en-US" altLang="ru-RU" sz="1300" b="1" dirty="0">
                <a:solidFill>
                  <a:srgbClr val="FF0000"/>
                </a:solidFill>
                <a:latin typeface="Roboto Light" charset="0"/>
              </a:endParaRPr>
            </a:p>
          </p:txBody>
        </p:sp>
        <p:sp>
          <p:nvSpPr>
            <p:cNvPr id="76" name="AutoShape 9"/>
            <p:cNvSpPr>
              <a:spLocks/>
            </p:cNvSpPr>
            <p:nvPr/>
          </p:nvSpPr>
          <p:spPr bwMode="auto">
            <a:xfrm>
              <a:off x="6315076" y="4371950"/>
              <a:ext cx="2289554" cy="326894"/>
            </a:xfrm>
            <a:prstGeom prst="roundRect">
              <a:avLst>
                <a:gd name="adj" fmla="val 50000"/>
              </a:avLst>
            </a:prstGeom>
            <a:noFill/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/>
          </p:spPr>
          <p:txBody>
            <a:bodyPr lIns="0" tIns="0" rIns="0" bIns="0" anchor="ctr"/>
            <a:lstStyle/>
            <a:p>
              <a:pPr defTabSz="155794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900" b="1" dirty="0">
                  <a:solidFill>
                    <a:schemeClr val="tx1">
                      <a:lumMod val="50000"/>
                    </a:schemeClr>
                  </a:solidFill>
                  <a:latin typeface="Roboto Light" charset="0"/>
                </a:rPr>
                <a:t>Тарифы дифференцированы исходя из курсовой стоимости препарата, в ряде случаев – исходя из курсовой дозировки</a:t>
              </a:r>
              <a:endParaRPr lang="en-US" sz="9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0538"/>
            <a:ext cx="632879" cy="601235"/>
          </a:xfrm>
          <a:prstGeom prst="rect">
            <a:avLst/>
          </a:prstGeom>
        </p:spPr>
      </p:pic>
      <p:cxnSp>
        <p:nvCxnSpPr>
          <p:cNvPr id="81" name="Straight Connector 17">
            <a:extLst>
              <a:ext uri="{FF2B5EF4-FFF2-40B4-BE49-F238E27FC236}">
                <a16:creationId xmlns="" xmlns:a16="http://schemas.microsoft.com/office/drawing/2014/main" id="{6B2A61C9-5220-4B74-98CB-B8DC81F3CE51}"/>
              </a:ext>
            </a:extLst>
          </p:cNvPr>
          <p:cNvCxnSpPr>
            <a:cxnSpLocks/>
          </p:cNvCxnSpPr>
          <p:nvPr/>
        </p:nvCxnSpPr>
        <p:spPr>
          <a:xfrm>
            <a:off x="3203848" y="915566"/>
            <a:ext cx="555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7">
            <a:extLst>
              <a:ext uri="{FF2B5EF4-FFF2-40B4-BE49-F238E27FC236}">
                <a16:creationId xmlns="" xmlns:a16="http://schemas.microsoft.com/office/drawing/2014/main" id="{6B2A61C9-5220-4B74-98CB-B8DC81F3CE51}"/>
              </a:ext>
            </a:extLst>
          </p:cNvPr>
          <p:cNvCxnSpPr>
            <a:cxnSpLocks/>
          </p:cNvCxnSpPr>
          <p:nvPr/>
        </p:nvCxnSpPr>
        <p:spPr>
          <a:xfrm>
            <a:off x="3203848" y="1779662"/>
            <a:ext cx="555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7">
            <a:extLst>
              <a:ext uri="{FF2B5EF4-FFF2-40B4-BE49-F238E27FC236}">
                <a16:creationId xmlns="" xmlns:a16="http://schemas.microsoft.com/office/drawing/2014/main" id="{6B2A61C9-5220-4B74-98CB-B8DC81F3CE51}"/>
              </a:ext>
            </a:extLst>
          </p:cNvPr>
          <p:cNvCxnSpPr>
            <a:cxnSpLocks/>
          </p:cNvCxnSpPr>
          <p:nvPr/>
        </p:nvCxnSpPr>
        <p:spPr>
          <a:xfrm>
            <a:off x="3203848" y="2643758"/>
            <a:ext cx="555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7">
            <a:extLst>
              <a:ext uri="{FF2B5EF4-FFF2-40B4-BE49-F238E27FC236}">
                <a16:creationId xmlns="" xmlns:a16="http://schemas.microsoft.com/office/drawing/2014/main" id="{6B2A61C9-5220-4B74-98CB-B8DC81F3CE51}"/>
              </a:ext>
            </a:extLst>
          </p:cNvPr>
          <p:cNvCxnSpPr>
            <a:cxnSpLocks/>
          </p:cNvCxnSpPr>
          <p:nvPr/>
        </p:nvCxnSpPr>
        <p:spPr>
          <a:xfrm>
            <a:off x="3203848" y="3507854"/>
            <a:ext cx="555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" descr="http://cdn.onlinewebfonts.com/svg/img_460260.png">
            <a:extLst>
              <a:ext uri="{FF2B5EF4-FFF2-40B4-BE49-F238E27FC236}">
                <a16:creationId xmlns="" xmlns:a16="http://schemas.microsoft.com/office/drawing/2014/main" id="{9DE2E7FA-4B13-4135-BAEF-93C0C449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20503"/>
            <a:ext cx="382687" cy="35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17">
            <a:extLst>
              <a:ext uri="{FF2B5EF4-FFF2-40B4-BE49-F238E27FC236}">
                <a16:creationId xmlns="" xmlns:a16="http://schemas.microsoft.com/office/drawing/2014/main" id="{6B2A61C9-5220-4B74-98CB-B8DC81F3CE51}"/>
              </a:ext>
            </a:extLst>
          </p:cNvPr>
          <p:cNvCxnSpPr>
            <a:cxnSpLocks/>
          </p:cNvCxnSpPr>
          <p:nvPr/>
        </p:nvCxnSpPr>
        <p:spPr>
          <a:xfrm>
            <a:off x="3203848" y="4371950"/>
            <a:ext cx="555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Диагональная полоса 87"/>
          <p:cNvSpPr/>
          <p:nvPr/>
        </p:nvSpPr>
        <p:spPr>
          <a:xfrm>
            <a:off x="5724128" y="2571750"/>
            <a:ext cx="360040" cy="504056"/>
          </a:xfrm>
          <a:prstGeom prst="diagStripe">
            <a:avLst/>
          </a:prstGeom>
          <a:solidFill>
            <a:srgbClr val="1BA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Диагональная полоса 88"/>
          <p:cNvSpPr/>
          <p:nvPr/>
        </p:nvSpPr>
        <p:spPr>
          <a:xfrm>
            <a:off x="5724128" y="3507854"/>
            <a:ext cx="360040" cy="504056"/>
          </a:xfrm>
          <a:prstGeom prst="diagStripe">
            <a:avLst/>
          </a:prstGeom>
          <a:solidFill>
            <a:srgbClr val="1BA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Диагональная полоса 89"/>
          <p:cNvSpPr/>
          <p:nvPr/>
        </p:nvSpPr>
        <p:spPr>
          <a:xfrm>
            <a:off x="5724128" y="4371950"/>
            <a:ext cx="360040" cy="576064"/>
          </a:xfrm>
          <a:prstGeom prst="diagStripe">
            <a:avLst/>
          </a:prstGeom>
          <a:solidFill>
            <a:srgbClr val="1BA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Диагональная полоса 90"/>
          <p:cNvSpPr/>
          <p:nvPr/>
        </p:nvSpPr>
        <p:spPr>
          <a:xfrm>
            <a:off x="5724128" y="1779662"/>
            <a:ext cx="360040" cy="504056"/>
          </a:xfrm>
          <a:prstGeom prst="diagStripe">
            <a:avLst/>
          </a:prstGeom>
          <a:solidFill>
            <a:srgbClr val="1BA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7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  <p:pic>
        <p:nvPicPr>
          <p:cNvPr id="49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8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998626"/>
      </p:ext>
    </p:extLst>
  </p:cSld>
  <p:clrMapOvr>
    <a:masterClrMapping/>
  </p:clrMapOvr>
  <p:transition xmlns:p14="http://schemas.microsoft.com/office/powerpoint/2010/main" spd="med" advClick="0" advTm="2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 рабочего стола\Инвалиды\ОООИБРС\конгресс ВСП\2017\картинки\healthcare-options-small-business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5000" contrast="-60000"/>
          </a:blip>
          <a:srcRect t="19809" b="5128"/>
          <a:stretch>
            <a:fillRect/>
          </a:stretch>
        </p:blipFill>
        <p:spPr bwMode="auto">
          <a:xfrm flipH="1">
            <a:off x="3491880" y="834410"/>
            <a:ext cx="5652120" cy="3177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Перспективные вопросы </a:t>
            </a:r>
            <a:endParaRPr lang="ru-RU" sz="2000" dirty="0">
              <a:solidFill>
                <a:srgbClr val="00009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9542"/>
            <a:ext cx="8568952" cy="43396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28625" indent="-342900">
              <a:buFont typeface="Wingdings" charset="2"/>
              <a:buChar char="q"/>
            </a:pPr>
            <a:r>
              <a:rPr lang="en-US" dirty="0" err="1">
                <a:solidFill>
                  <a:schemeClr val="tx2"/>
                </a:solidFill>
              </a:rPr>
              <a:t>Будущий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бюджет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создает</a:t>
            </a:r>
            <a:r>
              <a:rPr lang="en-US" dirty="0">
                <a:solidFill>
                  <a:schemeClr val="tx2"/>
                </a:solidFill>
              </a:rPr>
              <a:t> «</a:t>
            </a:r>
            <a:r>
              <a:rPr lang="en-US" dirty="0" err="1">
                <a:solidFill>
                  <a:schemeClr val="tx2"/>
                </a:solidFill>
              </a:rPr>
              <a:t>непреодолимые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препятствия</a:t>
            </a:r>
            <a:r>
              <a:rPr lang="en-US" dirty="0">
                <a:solidFill>
                  <a:schemeClr val="tx2"/>
                </a:solidFill>
              </a:rPr>
              <a:t>» </a:t>
            </a:r>
            <a:r>
              <a:rPr lang="en-US" dirty="0" err="1">
                <a:solidFill>
                  <a:schemeClr val="tx2"/>
                </a:solidFill>
              </a:rPr>
              <a:t>для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достижения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целей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в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сфере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здравоохранения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сформулированных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в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майском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указе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президента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Владимира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Путина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(ВШЭ, 2018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85725"/>
            <a:endParaRPr lang="ru-RU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71475" indent="-285750">
              <a:buFont typeface="Wingdings" charset="2"/>
              <a:buChar char="q"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Т.А.Голикова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: «износ основных фондов высокий…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71475" indent="-285750">
              <a:buFont typeface="Arial"/>
              <a:buChar char="•"/>
            </a:pPr>
            <a:r>
              <a:rPr lang="en-US" dirty="0" err="1">
                <a:solidFill>
                  <a:srgbClr val="1F497D"/>
                </a:solidFill>
              </a:rPr>
              <a:t>в</a:t>
            </a:r>
            <a:r>
              <a:rPr lang="en-US" dirty="0">
                <a:solidFill>
                  <a:srgbClr val="1F497D"/>
                </a:solidFill>
              </a:rPr>
              <a:t> 31% </a:t>
            </a:r>
            <a:r>
              <a:rPr lang="en-US" dirty="0" err="1">
                <a:solidFill>
                  <a:srgbClr val="1F497D"/>
                </a:solidFill>
              </a:rPr>
              <a:t>медицинских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организаций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нет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водопровода</a:t>
            </a:r>
            <a:r>
              <a:rPr lang="en-US" dirty="0">
                <a:solidFill>
                  <a:srgbClr val="1F497D"/>
                </a:solidFill>
              </a:rPr>
              <a:t>, </a:t>
            </a:r>
            <a:endParaRPr lang="ru-RU" dirty="0" smtClean="0">
              <a:solidFill>
                <a:srgbClr val="1F497D"/>
              </a:solidFill>
            </a:endParaRPr>
          </a:p>
          <a:p>
            <a:pPr marL="371475" indent="-285750">
              <a:buFont typeface="Arial"/>
              <a:buChar char="•"/>
            </a:pPr>
            <a:r>
              <a:rPr lang="en-US" dirty="0" err="1" smtClean="0">
                <a:solidFill>
                  <a:srgbClr val="1F497D"/>
                </a:solidFill>
              </a:rPr>
              <a:t>в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35,5% </a:t>
            </a:r>
            <a:r>
              <a:rPr lang="en-US" dirty="0" err="1">
                <a:solidFill>
                  <a:srgbClr val="1F497D"/>
                </a:solidFill>
              </a:rPr>
              <a:t>медицинских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организаций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нет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канализации</a:t>
            </a:r>
            <a:r>
              <a:rPr lang="en-US" dirty="0">
                <a:solidFill>
                  <a:srgbClr val="1F497D"/>
                </a:solidFill>
              </a:rPr>
              <a:t>, </a:t>
            </a:r>
            <a:endParaRPr lang="ru-RU" dirty="0" smtClean="0">
              <a:solidFill>
                <a:srgbClr val="1F497D"/>
              </a:solidFill>
            </a:endParaRPr>
          </a:p>
          <a:p>
            <a:pPr marL="371475" indent="-285750">
              <a:buFont typeface="Arial"/>
              <a:buChar char="•"/>
            </a:pPr>
            <a:r>
              <a:rPr lang="en-US" dirty="0" err="1" smtClean="0">
                <a:solidFill>
                  <a:srgbClr val="1F497D"/>
                </a:solidFill>
              </a:rPr>
              <a:t>в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40,5% </a:t>
            </a:r>
            <a:r>
              <a:rPr lang="en-US" dirty="0" err="1">
                <a:solidFill>
                  <a:srgbClr val="1F497D"/>
                </a:solidFill>
              </a:rPr>
              <a:t>медицинских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организаций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нет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центрального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отопления</a:t>
            </a:r>
            <a:r>
              <a:rPr lang="en-US" dirty="0" smtClean="0">
                <a:solidFill>
                  <a:srgbClr val="1F497D"/>
                </a:solidFill>
              </a:rPr>
              <a:t>, </a:t>
            </a:r>
            <a:endParaRPr lang="ru-RU" dirty="0" smtClean="0">
              <a:solidFill>
                <a:srgbClr val="1F497D"/>
              </a:solidFill>
            </a:endParaRPr>
          </a:p>
          <a:p>
            <a:pPr marL="371475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33</a:t>
            </a:r>
            <a:r>
              <a:rPr lang="en-US" dirty="0">
                <a:solidFill>
                  <a:srgbClr val="1F497D"/>
                </a:solidFill>
              </a:rPr>
              <a:t>% </a:t>
            </a:r>
            <a:r>
              <a:rPr lang="en-US" dirty="0" err="1">
                <a:solidFill>
                  <a:srgbClr val="1F497D"/>
                </a:solidFill>
              </a:rPr>
              <a:t>рентгеновских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аппаратов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работают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больше</a:t>
            </a:r>
            <a:r>
              <a:rPr lang="en-US" dirty="0">
                <a:solidFill>
                  <a:srgbClr val="1F497D"/>
                </a:solidFill>
              </a:rPr>
              <a:t> 10 </a:t>
            </a:r>
            <a:r>
              <a:rPr lang="en-US" dirty="0" err="1">
                <a:solidFill>
                  <a:srgbClr val="1F497D"/>
                </a:solidFill>
              </a:rPr>
              <a:t>лет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и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нуждаются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в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замене</a:t>
            </a:r>
            <a:r>
              <a:rPr lang="en-US" dirty="0">
                <a:solidFill>
                  <a:srgbClr val="1F497D"/>
                </a:solidFill>
              </a:rPr>
              <a:t>, </a:t>
            </a:r>
            <a:endParaRPr lang="ru-RU" dirty="0" smtClean="0">
              <a:solidFill>
                <a:srgbClr val="1F497D"/>
              </a:solidFill>
            </a:endParaRPr>
          </a:p>
          <a:p>
            <a:pPr marL="371475" indent="-285750">
              <a:buFont typeface="Arial"/>
              <a:buChar char="•"/>
            </a:pPr>
            <a:r>
              <a:rPr lang="ru-RU" dirty="0">
                <a:solidFill>
                  <a:srgbClr val="1F497D"/>
                </a:solidFill>
              </a:rPr>
              <a:t>2</a:t>
            </a:r>
            <a:r>
              <a:rPr lang="en-US" dirty="0" smtClean="0">
                <a:solidFill>
                  <a:srgbClr val="1F497D"/>
                </a:solidFill>
              </a:rPr>
              <a:t>4,6</a:t>
            </a:r>
            <a:r>
              <a:rPr lang="en-US" dirty="0">
                <a:solidFill>
                  <a:srgbClr val="1F497D"/>
                </a:solidFill>
              </a:rPr>
              <a:t>% </a:t>
            </a:r>
            <a:r>
              <a:rPr lang="en-US" dirty="0" err="1">
                <a:solidFill>
                  <a:srgbClr val="1F497D"/>
                </a:solidFill>
              </a:rPr>
              <a:t>аппаратов</a:t>
            </a:r>
            <a:r>
              <a:rPr lang="en-US" dirty="0">
                <a:solidFill>
                  <a:srgbClr val="1F497D"/>
                </a:solidFill>
              </a:rPr>
              <a:t> УЗИ </a:t>
            </a:r>
            <a:r>
              <a:rPr lang="en-US" dirty="0" err="1">
                <a:solidFill>
                  <a:srgbClr val="1F497D"/>
                </a:solidFill>
              </a:rPr>
              <a:t>нуждаются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в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замене</a:t>
            </a:r>
            <a:r>
              <a:rPr lang="ru-RU" dirty="0" smtClean="0">
                <a:solidFill>
                  <a:srgbClr val="1F497D"/>
                </a:solidFill>
              </a:rPr>
              <a:t>,</a:t>
            </a:r>
          </a:p>
          <a:p>
            <a:pPr marL="371475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52,7</a:t>
            </a:r>
            <a:r>
              <a:rPr lang="en-US" dirty="0">
                <a:solidFill>
                  <a:srgbClr val="1F497D"/>
                </a:solidFill>
              </a:rPr>
              <a:t>% </a:t>
            </a:r>
            <a:r>
              <a:rPr lang="en-US" dirty="0" err="1">
                <a:solidFill>
                  <a:srgbClr val="1F497D"/>
                </a:solidFill>
              </a:rPr>
              <a:t>оборудования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для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лабораторной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диагностики</a:t>
            </a:r>
            <a:r>
              <a:rPr lang="ru-RU" dirty="0" smtClean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нуждаются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в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err="1">
                <a:solidFill>
                  <a:srgbClr val="1F497D"/>
                </a:solidFill>
              </a:rPr>
              <a:t>замене</a:t>
            </a:r>
            <a:r>
              <a:rPr lang="ru-RU" dirty="0" smtClean="0">
                <a:solidFill>
                  <a:srgbClr val="1F497D"/>
                </a:solidFill>
              </a:rPr>
              <a:t>.</a:t>
            </a:r>
          </a:p>
          <a:p>
            <a:pPr marL="371475" indent="-285750">
              <a:buFont typeface="Arial"/>
              <a:buChar char="•"/>
            </a:pPr>
            <a:endParaRPr lang="ru-RU" dirty="0">
              <a:solidFill>
                <a:srgbClr val="1F497D"/>
              </a:solidFill>
            </a:endParaRPr>
          </a:p>
          <a:p>
            <a:pPr marL="371475" indent="-285750">
              <a:buFont typeface="Wingdings" charset="2"/>
              <a:buChar char="q"/>
            </a:pPr>
            <a:r>
              <a:rPr lang="en-US" dirty="0" err="1"/>
              <a:t>Пилотные</a:t>
            </a:r>
            <a:r>
              <a:rPr lang="en-US" dirty="0"/>
              <a:t> </a:t>
            </a:r>
            <a:r>
              <a:rPr lang="en-US" dirty="0" err="1"/>
              <a:t>проекты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улучшению</a:t>
            </a:r>
            <a:r>
              <a:rPr lang="en-US" dirty="0"/>
              <a:t> </a:t>
            </a:r>
            <a:r>
              <a:rPr lang="en-US" dirty="0" err="1"/>
              <a:t>лекарственного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проведены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отдельных</a:t>
            </a:r>
            <a:r>
              <a:rPr lang="en-US" dirty="0"/>
              <a:t> </a:t>
            </a:r>
            <a:r>
              <a:rPr lang="en-US" dirty="0" err="1"/>
              <a:t>социальных</a:t>
            </a:r>
            <a:r>
              <a:rPr lang="en-US" dirty="0"/>
              <a:t> </a:t>
            </a:r>
            <a:r>
              <a:rPr lang="en-US" dirty="0" err="1"/>
              <a:t>групп</a:t>
            </a:r>
            <a:r>
              <a:rPr lang="en-US" dirty="0"/>
              <a:t> (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детей</a:t>
            </a:r>
            <a:r>
              <a:rPr lang="en-US" dirty="0"/>
              <a:t>),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людей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определенными</a:t>
            </a:r>
            <a:r>
              <a:rPr lang="en-US" dirty="0"/>
              <a:t> </a:t>
            </a:r>
            <a:r>
              <a:rPr lang="en-US" dirty="0" err="1" smtClean="0"/>
              <a:t>болезнями</a:t>
            </a:r>
            <a:r>
              <a:rPr lang="en-US" dirty="0" smtClean="0"/>
              <a:t>…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1F497D"/>
                </a:solidFill>
              </a:rPr>
              <a:t> (</a:t>
            </a:r>
            <a:r>
              <a:rPr lang="en-US" b="1" dirty="0" err="1"/>
              <a:t>РАНХиГС</a:t>
            </a:r>
            <a:r>
              <a:rPr lang="en-US" b="1" dirty="0"/>
              <a:t> </a:t>
            </a:r>
            <a:r>
              <a:rPr lang="en-US" b="1" dirty="0" err="1"/>
              <a:t>и</a:t>
            </a:r>
            <a:r>
              <a:rPr lang="en-US" b="1" dirty="0"/>
              <a:t> </a:t>
            </a:r>
            <a:r>
              <a:rPr lang="en-US" b="1" dirty="0" err="1"/>
              <a:t>Институт</a:t>
            </a:r>
            <a:r>
              <a:rPr lang="en-US" b="1" dirty="0"/>
              <a:t> </a:t>
            </a:r>
            <a:r>
              <a:rPr lang="en-US" b="1" dirty="0" err="1"/>
              <a:t>Гайдара</a:t>
            </a:r>
            <a:r>
              <a:rPr lang="ru-RU" b="1" dirty="0"/>
              <a:t> </a:t>
            </a:r>
            <a:r>
              <a:rPr lang="ru-RU" dirty="0" smtClean="0">
                <a:solidFill>
                  <a:srgbClr val="1F497D"/>
                </a:solidFill>
              </a:rPr>
              <a:t>)</a:t>
            </a:r>
            <a:endParaRPr lang="ru-RU" b="1" dirty="0" smtClean="0">
              <a:solidFill>
                <a:srgbClr val="1F497D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4855468"/>
            <a:ext cx="8280000" cy="288032"/>
            <a:chOff x="180528" y="4876006"/>
            <a:chExt cx="8280000" cy="288032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92052" y="4876006"/>
              <a:ext cx="1571636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en-US" sz="1050" dirty="0" smtClean="0">
                  <a:solidFill>
                    <a:srgbClr val="0070C0"/>
                  </a:solidFill>
                </a:rPr>
                <a:t>www.patients.ru </a:t>
              </a:r>
              <a:endPara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5" name="Picture 2" descr="G:\С рабочего стола\Инвалиды\ОООИБРС\конгресс ВСП\2017\Символика 8 конгресса\полоса.png"/>
            <p:cNvPicPr>
              <a:picLocks noChangeAspect="1" noChangeArrowheads="1"/>
            </p:cNvPicPr>
            <p:nvPr/>
          </p:nvPicPr>
          <p:blipFill>
            <a:blip r:embed="rId4" cstate="print"/>
            <a:srcRect t="6159" b="83547"/>
            <a:stretch>
              <a:fillRect/>
            </a:stretch>
          </p:blipFill>
          <p:spPr bwMode="auto">
            <a:xfrm>
              <a:off x="180528" y="4896544"/>
              <a:ext cx="8280000" cy="65205"/>
            </a:xfrm>
            <a:prstGeom prst="rect">
              <a:avLst/>
            </a:prstGeom>
            <a:noFill/>
          </p:spPr>
        </p:pic>
      </p:grpSp>
      <p:pic>
        <p:nvPicPr>
          <p:cNvPr id="19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13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69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3999" cy="699542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975"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0090"/>
                </a:solidFill>
              </a:rPr>
              <a:t>Здравоохранение - каким мы его видим?</a:t>
            </a:r>
            <a:endParaRPr lang="ru-RU" sz="2400" b="1" dirty="0">
              <a:solidFill>
                <a:srgbClr val="000090"/>
              </a:solidFill>
            </a:endParaRPr>
          </a:p>
        </p:txBody>
      </p:sp>
      <p:pic>
        <p:nvPicPr>
          <p:cNvPr id="21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/>
          <p:nvPr/>
        </p:nvCxnSpPr>
        <p:spPr>
          <a:xfrm rot="5400000">
            <a:off x="4490088" y="2439348"/>
            <a:ext cx="165411" cy="1588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259864" y="957461"/>
            <a:ext cx="2088000" cy="2880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Times New Roman"/>
              </a:rPr>
              <a:t>ЭФФЕКТИВНЫМ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95536" y="3003798"/>
            <a:ext cx="8154000" cy="307777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МЗ РОССИИ – главный методолог и высший арбитр в организации общественного здоровья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475656" y="1779662"/>
            <a:ext cx="2340000" cy="288000"/>
          </a:xfrm>
          <a:prstGeom prst="rect">
            <a:avLst/>
          </a:prstGeom>
          <a:solidFill>
            <a:srgbClr val="1599A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Times New Roman"/>
              </a:rPr>
              <a:t>БЕЗ УНИЖЕНИЙ</a:t>
            </a:r>
            <a:endParaRPr lang="ru-RU" sz="1200" b="1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7128" y="3507854"/>
            <a:ext cx="36724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Региональные органы управления здравоохранением – универсальные исполнители и ответчики качеству оказания медицинской помощи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275856" y="1203597"/>
            <a:ext cx="2088232" cy="2880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Times New Roman"/>
              </a:rPr>
              <a:t>ДОСТУПНЫМ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292080" y="1419622"/>
            <a:ext cx="2088232" cy="28800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Times New Roman"/>
              </a:rPr>
              <a:t>КАЧЕСТВЕННЫМ</a:t>
            </a: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491880" y="2067694"/>
            <a:ext cx="2340000" cy="288000"/>
          </a:xfrm>
          <a:prstGeom prst="rect">
            <a:avLst/>
          </a:prstGeom>
          <a:solidFill>
            <a:srgbClr val="1599A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Times New Roman"/>
              </a:rPr>
              <a:t>СПРАВЕДЛИВЫМ</a:t>
            </a:r>
            <a:endParaRPr lang="ru-RU" sz="1200" b="1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5436096" y="2355726"/>
            <a:ext cx="2340000" cy="288000"/>
          </a:xfrm>
          <a:prstGeom prst="rect">
            <a:avLst/>
          </a:prstGeom>
          <a:solidFill>
            <a:srgbClr val="1599A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Times New Roman"/>
              </a:rPr>
              <a:t>ПЕРСОНАЛИЗИРОВАННЫМ</a:t>
            </a:r>
            <a:endParaRPr lang="ru-RU" sz="1200" b="1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536" y="3507854"/>
            <a:ext cx="36724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Страховые медицинские организации – эффективные участники системы общественного здоровья, помощники врачам и защитники пациентов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pic>
        <p:nvPicPr>
          <p:cNvPr id="17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4" cstate="print"/>
          <a:srcRect r="62470"/>
          <a:stretch>
            <a:fillRect/>
          </a:stretch>
        </p:blipFill>
        <p:spPr bwMode="auto">
          <a:xfrm>
            <a:off x="7740352" y="4515264"/>
            <a:ext cx="1403648" cy="648774"/>
          </a:xfrm>
          <a:prstGeom prst="rect">
            <a:avLst/>
          </a:prstGeom>
          <a:noFill/>
        </p:spPr>
      </p:pic>
      <p:pic>
        <p:nvPicPr>
          <p:cNvPr id="18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5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87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1670"/>
            <a:ext cx="9144000" cy="1185862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14348" y="2067694"/>
            <a:ext cx="7715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9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1595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311860" y="3363838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3680D2"/>
                </a:solidFill>
              </a:rPr>
              <a:t>www.patients.ru</a:t>
            </a:r>
            <a:r>
              <a:rPr lang="en-US" sz="700" b="1" dirty="0" smtClean="0">
                <a:solidFill>
                  <a:srgbClr val="3680D2"/>
                </a:solidFill>
              </a:rPr>
              <a:t>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680D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  <p:pic>
        <p:nvPicPr>
          <p:cNvPr id="5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4" cstate="print"/>
          <a:srcRect r="62470"/>
          <a:stretch>
            <a:fillRect/>
          </a:stretch>
        </p:blipFill>
        <p:spPr bwMode="auto">
          <a:xfrm>
            <a:off x="5560781" y="3507854"/>
            <a:ext cx="358321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3528" y="843558"/>
            <a:ext cx="82809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Всероссийский Союз Общественных Организаций Пациентов (ВСП)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АКТИВНЫЙ УЧАСТНИК ИЗМЕНЕНИЙ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ОБЩЕСТВЕННЫЕ 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СОВЕТЫ – АКТИВНЫЙ ИНСТРУМЕНТ ЗАЩИТЫ ПРАВ ПАЦИЕНТОВ</a:t>
            </a:r>
          </a:p>
        </p:txBody>
      </p:sp>
      <p:pic>
        <p:nvPicPr>
          <p:cNvPr id="7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4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  <p:pic>
        <p:nvPicPr>
          <p:cNvPr id="9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067944" y="3723878"/>
            <a:ext cx="864096" cy="888360"/>
          </a:xfrm>
          <a:prstGeom prst="rect">
            <a:avLst/>
          </a:prstGeom>
          <a:noFill/>
        </p:spPr>
      </p:pic>
      <p:pic>
        <p:nvPicPr>
          <p:cNvPr id="6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6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Всероссийский союз </a:t>
            </a:r>
            <a:r>
              <a:rPr lang="ru-RU" sz="2400" b="1" dirty="0" smtClean="0">
                <a:solidFill>
                  <a:srgbClr val="000090"/>
                </a:solidFill>
              </a:rPr>
              <a:t>пациентов (ВСП) 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2355726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общественных пациентских организаций в составе</a:t>
            </a:r>
            <a:endParaRPr lang="ru-RU" sz="1400" dirty="0"/>
          </a:p>
        </p:txBody>
      </p:sp>
      <p:pic>
        <p:nvPicPr>
          <p:cNvPr id="23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131590"/>
            <a:ext cx="4032447" cy="738664"/>
          </a:xfrm>
          <a:prstGeom prst="rect">
            <a:avLst/>
          </a:prstGeom>
          <a:solidFill>
            <a:srgbClr val="CCC1DA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Миссия: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достижение максимально возможного уровня медицинской помощи населению в целом и каждому гражданину в отдельности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88024" y="1131590"/>
            <a:ext cx="3960440" cy="738664"/>
          </a:xfrm>
          <a:prstGeom prst="rect">
            <a:avLst/>
          </a:prstGeom>
          <a:solidFill>
            <a:srgbClr val="B7DEE8">
              <a:alpha val="4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 создание системы общественного участия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в формировании национальной политики здравоохранения и социального развития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363838"/>
            <a:ext cx="2376264" cy="892552"/>
          </a:xfrm>
          <a:prstGeom prst="rect">
            <a:avLst/>
          </a:prstGeom>
          <a:solidFill>
            <a:srgbClr val="B7DEE8">
              <a:alpha val="61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200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региональных НКО вовлечены</a:t>
            </a:r>
          </a:p>
          <a:p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2139702"/>
            <a:ext cx="97975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accent4">
                    <a:lumMod val="75000"/>
                  </a:schemeClr>
                </a:solidFill>
              </a:rPr>
              <a:t>17 </a:t>
            </a:r>
            <a:endParaRPr lang="ru-RU" sz="5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95936" y="2355726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организаций </a:t>
            </a: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партнеров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63888" y="2139702"/>
            <a:ext cx="65434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accent4">
                    <a:lumMod val="75000"/>
                  </a:schemeClr>
                </a:solidFill>
              </a:rPr>
              <a:t>6 </a:t>
            </a:r>
            <a:endParaRPr lang="ru-RU" sz="5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812360" y="235572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пациентов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08104" y="2139702"/>
            <a:ext cx="24625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accent4">
                    <a:lumMod val="75000"/>
                  </a:schemeClr>
                </a:solidFill>
              </a:rPr>
              <a:t>7000000</a:t>
            </a:r>
            <a:endParaRPr lang="ru-RU" sz="5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47864" y="3363838"/>
            <a:ext cx="2376264" cy="892552"/>
          </a:xfrm>
          <a:prstGeom prst="rect">
            <a:avLst/>
          </a:prstGeom>
          <a:solidFill>
            <a:srgbClr val="B7DEE8">
              <a:alpha val="61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132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общественных совета работают</a:t>
            </a:r>
          </a:p>
          <a:p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00192" y="3363838"/>
            <a:ext cx="2376264" cy="892552"/>
          </a:xfrm>
          <a:prstGeom prst="rect">
            <a:avLst/>
          </a:prstGeom>
          <a:solidFill>
            <a:srgbClr val="B7DEE8">
              <a:alpha val="61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78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 интернет сайтов освещают</a:t>
            </a:r>
          </a:p>
          <a:p>
            <a:endParaRPr lang="ru-RU" sz="1400" dirty="0"/>
          </a:p>
        </p:txBody>
      </p:sp>
      <p:pic>
        <p:nvPicPr>
          <p:cNvPr id="16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4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18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5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ВСП: организация активности НКО 2012-2017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148064" y="915565"/>
            <a:ext cx="34563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www.patients.ru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3"/>
          <a:stretch>
            <a:fillRect/>
          </a:stretch>
        </p:blipFill>
        <p:spPr>
          <a:xfrm>
            <a:off x="3275856" y="1419621"/>
            <a:ext cx="5299166" cy="2880321"/>
          </a:xfrm>
          <a:prstGeom prst="rect">
            <a:avLst/>
          </a:prstGeom>
          <a:ln w="9525">
            <a:solidFill>
              <a:srgbClr val="1599A3"/>
            </a:solidFill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5536" y="1419622"/>
            <a:ext cx="2664296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 2012 – 2017 гг.  Всероссийский союз пациентов организовал: 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endParaRPr lang="ru-RU" sz="10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300 социальных проектов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1200 школ и семинаров, 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400 вебинаров,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7 Конгрессов,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23 конференции,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</a:rPr>
              <a:t>400</a:t>
            </a: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000 консультаций </a:t>
            </a:r>
            <a:b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15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НКО и пациентов.</a:t>
            </a:r>
          </a:p>
        </p:txBody>
      </p:sp>
      <p:pic>
        <p:nvPicPr>
          <p:cNvPr id="20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8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5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12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6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Динамика обращений граждан 2016 - 2017.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0497" y="1202716"/>
            <a:ext cx="4896544" cy="497112"/>
          </a:xfrm>
          <a:prstGeom prst="rect">
            <a:avLst/>
          </a:prstGeom>
          <a:ln w="127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1792425" y="1059582"/>
            <a:ext cx="4788532" cy="5031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321" tIns="15852" rIns="187321" bIns="15852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Организация  и качество медицинской помощи</a:t>
            </a:r>
            <a:endParaRPr lang="ru-RU" sz="1600" kern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40497" y="2021416"/>
            <a:ext cx="4896544" cy="497112"/>
          </a:xfrm>
          <a:prstGeom prst="rect">
            <a:avLst/>
          </a:prstGeom>
          <a:ln w="12700"/>
        </p:spPr>
        <p:style>
          <a:lnRef idx="2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1792425" y="1878282"/>
            <a:ext cx="4788532" cy="503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321" tIns="15852" rIns="187321" bIns="15852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Работа учреждений здравоохранения и фармации</a:t>
            </a:r>
            <a:endParaRPr lang="ru-RU" sz="1600" kern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40497" y="2840116"/>
            <a:ext cx="4896544" cy="497112"/>
          </a:xfrm>
          <a:prstGeom prst="rect">
            <a:avLst/>
          </a:prstGeom>
          <a:ln w="12700"/>
        </p:spPr>
        <p:style>
          <a:lnRef idx="2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1792425" y="2696982"/>
            <a:ext cx="4788532" cy="50317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321" tIns="15852" rIns="187321" bIns="15852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Лекарственное обеспечение</a:t>
            </a:r>
            <a:endParaRPr lang="ru-RU" sz="1600" kern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40497" y="3658814"/>
            <a:ext cx="4896544" cy="497112"/>
          </a:xfrm>
          <a:prstGeom prst="rect">
            <a:avLst/>
          </a:prstGeom>
          <a:ln w="12700"/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/>
          <p:cNvSpPr/>
          <p:nvPr/>
        </p:nvSpPr>
        <p:spPr>
          <a:xfrm>
            <a:off x="1792425" y="3515682"/>
            <a:ext cx="4788532" cy="50317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321" tIns="15852" rIns="187321" bIns="15852" numCol="1" spcCol="1270" anchor="ctr" anchorCtr="0">
            <a:noAutofit/>
          </a:bodyPr>
          <a:lstStyle/>
          <a:p>
            <a:pPr lvl="0" algn="l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Обязательное медицинское страхование</a:t>
            </a:r>
            <a:endParaRPr lang="ru-RU" sz="1600" kern="1200" dirty="0"/>
          </a:p>
        </p:txBody>
      </p:sp>
      <p:pic>
        <p:nvPicPr>
          <p:cNvPr id="19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597853" y="133832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04A7B"/>
                </a:solidFill>
              </a:rPr>
              <a:t>+48,8</a:t>
            </a:r>
            <a:endParaRPr lang="ru-RU" dirty="0">
              <a:solidFill>
                <a:srgbClr val="604A7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7853" y="215411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+25,5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4953" y="296991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+32,0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7853" y="37857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+11,4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4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3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5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Базовые проблемы здравоохранения. Кадры.</a:t>
            </a:r>
            <a:endParaRPr lang="ru-RU" sz="2400" b="1" dirty="0">
              <a:solidFill>
                <a:srgbClr val="00009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897821"/>
            <a:ext cx="4248472" cy="4497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383" tIns="17293" rIns="196383" bIns="17293" numCol="1" spcCol="127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68EAC8"/>
              </a:buClr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Не соответствие образовательных стандартов профессиональным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506862"/>
            <a:ext cx="4248472" cy="3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383" tIns="17293" rIns="196383" bIns="17293" numCol="1" spcCol="127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68EAC8"/>
              </a:buClr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Непривлекательность рабочего места, профессии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971683"/>
            <a:ext cx="4248472" cy="287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383" tIns="17293" rIns="196383" bIns="17293" numCol="1" spcCol="127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68EAC8"/>
              </a:buClr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Отсутствие системы распределения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2418594"/>
            <a:ext cx="4248472" cy="2697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383" tIns="17293" rIns="196383" bIns="17293" numCol="1" spcCol="127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68EAC8"/>
              </a:buClr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Высокая </a:t>
            </a:r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</a:rPr>
              <a:t>коррупциогенность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847595"/>
            <a:ext cx="4248472" cy="323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383" tIns="17293" rIns="196383" bIns="17293" numCol="1" spcCol="127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68EAC8"/>
              </a:buClr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Завышенные ожидания молодых специалистов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3330694"/>
            <a:ext cx="4248472" cy="305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383" tIns="17293" rIns="196383" bIns="17293" numCol="1" spcCol="127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68EAC8"/>
              </a:buClr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Недостаточность социального пакета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3795886"/>
            <a:ext cx="4248472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383" tIns="17293" rIns="196383" bIns="17293" numCol="1" spcCol="127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68EAC8"/>
              </a:buClr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Негативное наставничество. Проблемы профессионального выгорания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580112" y="1284312"/>
            <a:ext cx="3456384" cy="2862322"/>
          </a:xfrm>
          <a:prstGeom prst="wedgeRectCallout">
            <a:avLst>
              <a:gd name="adj1" fmla="val -71914"/>
              <a:gd name="adj2" fmla="val -55103"/>
            </a:avLst>
          </a:prstGeom>
          <a:noFill/>
          <a:ln w="12700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19050">
              <a:spcBef>
                <a:spcPts val="0"/>
              </a:spcBef>
              <a:spcAft>
                <a:spcPts val="1200"/>
              </a:spcAft>
              <a:buClr>
                <a:srgbClr val="68EAC8"/>
              </a:buClr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Уменьшение клинических часов</a:t>
            </a:r>
          </a:p>
          <a:p>
            <a:pPr indent="19050">
              <a:spcBef>
                <a:spcPts val="0"/>
              </a:spcBef>
              <a:spcAft>
                <a:spcPts val="1200"/>
              </a:spcAft>
              <a:buClr>
                <a:srgbClr val="68EAC8"/>
              </a:buClr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Уменьшение клинической практики</a:t>
            </a:r>
          </a:p>
          <a:p>
            <a:pPr indent="19050">
              <a:spcBef>
                <a:spcPts val="0"/>
              </a:spcBef>
              <a:spcAft>
                <a:spcPts val="1200"/>
              </a:spcAft>
              <a:buClr>
                <a:srgbClr val="68EAC8"/>
              </a:buClr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Отсутствие профессионального контроля качества образования</a:t>
            </a:r>
          </a:p>
          <a:p>
            <a:pPr indent="19050">
              <a:spcBef>
                <a:spcPts val="0"/>
              </a:spcBef>
              <a:spcAft>
                <a:spcPts val="1200"/>
              </a:spcAft>
              <a:buClr>
                <a:srgbClr val="68EAC8"/>
              </a:buClr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Проблемы профессиональной переподготовки</a:t>
            </a:r>
          </a:p>
          <a:p>
            <a:pPr indent="19050">
              <a:spcBef>
                <a:spcPts val="0"/>
              </a:spcBef>
              <a:spcAft>
                <a:spcPts val="1200"/>
              </a:spcAft>
              <a:buClr>
                <a:srgbClr val="68EAC8"/>
              </a:buClr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Отмена надбавки за кандидатские и докторские научные степени</a:t>
            </a:r>
          </a:p>
          <a:p>
            <a:pPr indent="19050">
              <a:spcBef>
                <a:spcPts val="0"/>
              </a:spcBef>
              <a:spcAft>
                <a:spcPts val="1200"/>
              </a:spcAft>
              <a:buClr>
                <a:srgbClr val="68EAC8"/>
              </a:buClr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Сокращение в 2 раза надбавки за выслугу лет</a:t>
            </a:r>
          </a:p>
          <a:p>
            <a:pPr indent="19050">
              <a:spcBef>
                <a:spcPts val="0"/>
              </a:spcBef>
              <a:spcAft>
                <a:spcPts val="1200"/>
              </a:spcAft>
              <a:buClr>
                <a:srgbClr val="68EAC8"/>
              </a:buClr>
              <a:buNone/>
            </a:pPr>
            <a:r>
              <a:rPr lang="ru-RU" sz="1200" b="1" dirty="0" smtClean="0">
                <a:solidFill>
                  <a:schemeClr val="accent4"/>
                </a:solidFill>
              </a:rPr>
              <a:t>Неадекватности системы начисления оценочных баллов</a:t>
            </a:r>
          </a:p>
        </p:txBody>
      </p:sp>
      <p:pic>
        <p:nvPicPr>
          <p:cNvPr id="29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532440" y="123478"/>
            <a:ext cx="454052" cy="466802"/>
          </a:xfrm>
          <a:prstGeom prst="rect">
            <a:avLst/>
          </a:prstGeom>
          <a:noFill/>
        </p:spPr>
      </p:pic>
      <p:pic>
        <p:nvPicPr>
          <p:cNvPr id="20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4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21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5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3999" cy="699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1"/>
          </a:xfrm>
        </p:spPr>
        <p:txBody>
          <a:bodyPr>
            <a:noAutofit/>
          </a:bodyPr>
          <a:lstStyle/>
          <a:p>
            <a:pPr marL="180975" algn="l"/>
            <a:r>
              <a:rPr lang="ru-RU" sz="2400" b="1" dirty="0" smtClean="0">
                <a:solidFill>
                  <a:srgbClr val="000090"/>
                </a:solidFill>
              </a:rPr>
              <a:t>Тенденции 2012-2017.  Качество жизни</a:t>
            </a:r>
            <a:endParaRPr lang="ru-RU" sz="2400" b="1" dirty="0">
              <a:solidFill>
                <a:srgbClr val="00009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868637"/>
          <a:ext cx="8501122" cy="3143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137"/>
                <a:gridCol w="1307865"/>
                <a:gridCol w="1525840"/>
                <a:gridCol w="1743819"/>
                <a:gridCol w="2034461"/>
              </a:tblGrid>
              <a:tr h="4573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Нозология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14400" marB="14400" anchor="ctr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Выживаемость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14400" marB="14400" anchor="ctr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Возрастной диапазон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14400" marB="14400" anchor="ctr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</a:rPr>
                        <a:t>Инвалидизация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14400" marB="14400" anchor="ctr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Качество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жизни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14400" marB="14400" anchor="ctr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Гемофилия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Растет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Растет.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0-90.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Падает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Хорошее. Растет.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Рассеянный склероз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Растет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Молодеет</a:t>
                      </a:r>
                    </a:p>
                  </a:txBody>
                  <a:tcPr marL="72000" marR="72000" marT="7200" marB="72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Падает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Разное. Растет.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Ревматоидный</a:t>
                      </a:r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артрит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пробл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Молодеет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Менее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доступна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Уд. Растет.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Редкие </a:t>
                      </a:r>
                      <a:r>
                        <a:rPr lang="ru-RU" sz="12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заболевания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Растет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Дети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живут!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Различно</a:t>
                      </a: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Разное. Растет. </a:t>
                      </a: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Диабет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пробл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Молодеет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Мало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доступна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Разное. Растет.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Гоше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пробл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изменений. Все.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Хорошее. Растет. 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Псориаз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пробл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 проблемы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Уд. 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изм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 Зависит ЛС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Болезнь Бехтерева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пробл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Малодоступна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Уд. 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изм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 Зависит ЛС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Нефролига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пробл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Молодеет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изменений. Все.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Хорошее. Зависит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от ЛС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ВЗК/СКК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Нет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пробл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Малодоступна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Уд. 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изм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 Зависит ЛС</a:t>
                      </a:r>
                      <a:endParaRPr lang="ru-RU" sz="12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174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Муковисцидоз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Взрсл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.- п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лохо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изменений. Все.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Неуд. Без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изменений</a:t>
                      </a:r>
                      <a:endParaRPr lang="ru-RU" sz="12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14400" marB="14400">
                    <a:lnL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95536" y="4227934"/>
            <a:ext cx="8229600" cy="451237"/>
          </a:xfrm>
        </p:spPr>
        <p:txBody>
          <a:bodyPr>
            <a:normAutofit/>
          </a:bodyPr>
          <a:lstStyle/>
          <a:p>
            <a:pPr algn="ctr">
              <a:buClr>
                <a:srgbClr val="68EAC8"/>
              </a:buClr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Качество и продолжительность жизни прямо зависят от лекарств.</a:t>
            </a:r>
          </a:p>
          <a:p>
            <a:pPr>
              <a:buClr>
                <a:srgbClr val="68EAC8"/>
              </a:buClr>
              <a:buNone/>
            </a:pP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" name="Picture 4" descr="G:\С рабочего стола\Инвалиды\ОООИБРС\конгресс ВСП\2017\Символика 8 конгресса\лого-презентация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8566244" y="102940"/>
            <a:ext cx="420247" cy="432048"/>
          </a:xfrm>
          <a:prstGeom prst="rect">
            <a:avLst/>
          </a:prstGeom>
          <a:noFill/>
        </p:spPr>
      </p:pic>
      <p:pic>
        <p:nvPicPr>
          <p:cNvPr id="8" name="Picture 3" descr="G:\С рабочего стола\Инвалиды\ОООИБРС\конгресс ВСП\2017\Символика 8 конгресса\текстовый блок.png"/>
          <p:cNvPicPr>
            <a:picLocks noChangeAspect="1" noChangeArrowheads="1"/>
          </p:cNvPicPr>
          <p:nvPr/>
        </p:nvPicPr>
        <p:blipFill>
          <a:blip r:embed="rId4" cstate="print"/>
          <a:srcRect r="62470"/>
          <a:stretch>
            <a:fillRect/>
          </a:stretch>
        </p:blipFill>
        <p:spPr bwMode="auto">
          <a:xfrm>
            <a:off x="7740352" y="4494726"/>
            <a:ext cx="1403648" cy="648774"/>
          </a:xfrm>
          <a:prstGeom prst="rect">
            <a:avLst/>
          </a:prstGeom>
          <a:noFill/>
        </p:spPr>
      </p:pic>
      <p:pic>
        <p:nvPicPr>
          <p:cNvPr id="9" name="Picture 2" descr="G:\С рабочего стола\Инвалиды\ОООИБРС\конгресс ВСП\2017\Символика 8 конгресса\полоса.png"/>
          <p:cNvPicPr>
            <a:picLocks noChangeAspect="1" noChangeArrowheads="1"/>
          </p:cNvPicPr>
          <p:nvPr/>
        </p:nvPicPr>
        <p:blipFill>
          <a:blip r:embed="rId5" cstate="print"/>
          <a:srcRect t="6159" b="83547"/>
          <a:stretch>
            <a:fillRect/>
          </a:stretch>
        </p:blipFill>
        <p:spPr bwMode="auto">
          <a:xfrm>
            <a:off x="1" y="4803998"/>
            <a:ext cx="7020272" cy="33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2438</Words>
  <Application>Microsoft Macintosh PowerPoint</Application>
  <PresentationFormat>Экран (16:9)</PresentationFormat>
  <Paragraphs>388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Роль общественности в формировании системы здравоохранения России </vt:lpstr>
      <vt:lpstr>Презентация PowerPoint</vt:lpstr>
      <vt:lpstr>Позитивные изменения среды</vt:lpstr>
      <vt:lpstr>Презентация PowerPoint</vt:lpstr>
      <vt:lpstr>Всероссийский союз пациентов (ВСП) </vt:lpstr>
      <vt:lpstr>ВСП: организация активности НКО 2012-2017</vt:lpstr>
      <vt:lpstr>Динамика обращений граждан 2016 - 2017.</vt:lpstr>
      <vt:lpstr>Базовые проблемы здравоохранения. Кадры.</vt:lpstr>
      <vt:lpstr>Тенденции 2012-2017.  Качество жизни</vt:lpstr>
      <vt:lpstr>Презентация PowerPoint</vt:lpstr>
      <vt:lpstr>Пациент платит за «бесплатную медицинскую помощь».</vt:lpstr>
      <vt:lpstr>Проблемы страховой медицины (Заседание КС СФ 22.10.2018)</vt:lpstr>
      <vt:lpstr>Базовые проблемы здравоохранения. Финансы.</vt:lpstr>
      <vt:lpstr>Хаос финансирования страховой медицины </vt:lpstr>
      <vt:lpstr>Общественные объединения в здравоохранении</vt:lpstr>
      <vt:lpstr>Общественный контроль в здравоохранении</vt:lpstr>
      <vt:lpstr>Презентация PowerPoint</vt:lpstr>
      <vt:lpstr>Общественные советы в здравоохранении в регионах</vt:lpstr>
      <vt:lpstr>Региональная активность Совета общественных организаций</vt:lpstr>
      <vt:lpstr>Основные площадки для взаимодействия</vt:lpstr>
      <vt:lpstr>Презентация PowerPoint</vt:lpstr>
      <vt:lpstr>Итог программы действий против децентрализации 7РЗ</vt:lpstr>
      <vt:lpstr>Пресс-конференция против «увода П-7РЗ» в регионы</vt:lpstr>
      <vt:lpstr>ФЗ N 323-ФЗ от 21.11.2011  «ОБ ОСНОВАХ ОХРАНЫ ЗДОРОВЬЯ ГРАЖДАН В РОССИЙСКОЙ ФЕДЕРАЦИИ» </vt:lpstr>
      <vt:lpstr> ФЗ N 323-ФЗ от 21.11.2011  «ОБ ОСНОВАХ ОХРАНЫ ЗДОРОВЬЯ ГРАЖДАН В РОССИЙСКОЙ ФЕДЕРАЦИИ» </vt:lpstr>
      <vt:lpstr> </vt:lpstr>
      <vt:lpstr>Общественные советы в здравоохранении</vt:lpstr>
      <vt:lpstr>Актуальные направления работы Общественных Советов в сфере здравоохранения</vt:lpstr>
      <vt:lpstr>Презентация PowerPoint</vt:lpstr>
      <vt:lpstr>Презентация PowerPoint</vt:lpstr>
      <vt:lpstr>Перспективные вопросы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Пользователь</dc:creator>
  <cp:lastModifiedBy>Apple</cp:lastModifiedBy>
  <cp:revision>248</cp:revision>
  <dcterms:created xsi:type="dcterms:W3CDTF">2017-11-15T19:40:55Z</dcterms:created>
  <dcterms:modified xsi:type="dcterms:W3CDTF">2018-10-23T19:41:55Z</dcterms:modified>
</cp:coreProperties>
</file>