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87" r:id="rId3"/>
    <p:sldId id="289" r:id="rId4"/>
    <p:sldId id="290" r:id="rId5"/>
    <p:sldId id="297" r:id="rId6"/>
    <p:sldId id="298" r:id="rId7"/>
    <p:sldId id="293" r:id="rId8"/>
    <p:sldId id="267" r:id="rId9"/>
    <p:sldId id="301" r:id="rId10"/>
    <p:sldId id="328" r:id="rId11"/>
    <p:sldId id="340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27" r:id="rId2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4B8"/>
    <a:srgbClr val="004070"/>
    <a:srgbClr val="CD3531"/>
    <a:srgbClr val="E9A7A5"/>
    <a:srgbClr val="DB6A67"/>
    <a:srgbClr val="E46C0A"/>
    <a:srgbClr val="186F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718" autoAdjust="0"/>
  </p:normalViewPr>
  <p:slideViewPr>
    <p:cSldViewPr snapToGrid="0" snapToObjects="1" showGuides="1">
      <p:cViewPr varScale="1">
        <p:scale>
          <a:sx n="62" d="100"/>
          <a:sy n="62" d="100"/>
        </p:scale>
        <p:origin x="-784" y="-6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1;&#1086;&#1079;&#1103;&#1081;&#1082;&#1072;\Documents\0_&#1057;&#1052;&#1045;&#1061;\2020_&#1052;&#1057;&#1069;\&#1044;&#1080;&#1072;&#1075;&#1088;&#1072;&#1084;&#1084;&#1099;%20&#1080;%20&#1083;&#1080;&#1085;&#1077;&#1081;&#1082;&#1080;_&#1087;&#1072;&#1094;&#1080;&#1077;&#1085;&#1090;&#1099;%20(1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1;&#1086;&#1079;&#1103;&#1081;&#1082;&#1072;\Documents\0_&#1057;&#1052;&#1045;&#1061;\2020_&#1052;&#1057;&#1069;\&#1044;&#1080;&#1072;&#1075;&#1088;&#1072;&#1084;&#1084;&#1099;%20&#1080;%20&#1083;&#1080;&#1085;&#1077;&#1081;&#1082;&#1080;_&#1087;&#1072;&#1094;&#1080;&#1077;&#1085;&#1090;&#1099;%20(1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8569050480809565E-2"/>
          <c:y val="0.36350257192118124"/>
          <c:w val="0.44758700978665111"/>
          <c:h val="0.5380674983443036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Поиск рекомендации специалиста, который помог бы с лечением и реабилитацией человека с установленной группой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15875"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0.00%</c:formatCode>
                <c:ptCount val="1"/>
                <c:pt idx="0">
                  <c:v>0.55300000000000005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BA-A34D-82C3-E400E73B25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Снимут ли инвалидность, выданную на год после операции, после реабилитационного периода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0.00%</c:formatCode>
                <c:ptCount val="1"/>
                <c:pt idx="0">
                  <c:v>0.53400000000000003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BA-A34D-82C3-E400E73B25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Что говорить/делать на КМСЭ, чтобы не отказали в получении инвалидности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0.00%</c:formatCode>
                <c:ptCount val="1"/>
                <c:pt idx="0">
                  <c:v>0.48400000000000032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BA-A34D-82C3-E400E73B25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Необходимость увольнения одного из супругов для ухода за инвалидизированным родственником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0.00%</c:formatCode>
                <c:ptCount val="1"/>
                <c:pt idx="0">
                  <c:v>0.43800000000000083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BA-A34D-82C3-E400E73B25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Снятие пожизненной степени инвалидности, поставленной по психиатрической нозологии-запрос пациентов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0.00%</c:formatCode>
                <c:ptCount val="1"/>
                <c:pt idx="0">
                  <c:v>0.40200000000000002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BA-A34D-82C3-E400E73B25A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Проблемы с поездками в главное бюро МСЭ из удаленных городов, обсуждение необходимых затрат (билеты, гостиница, питание)</c:v>
                </c:pt>
              </c:strCache>
            </c:strRef>
          </c:tx>
          <c:spPr>
            <a:solidFill>
              <a:srgbClr val="004070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0.00%</c:formatCode>
                <c:ptCount val="1"/>
                <c:pt idx="0">
                  <c:v>0.37100000000000083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BA-A34D-82C3-E400E73B25AA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Проблемы с получением группы инвалидности после инсульта (массовая дискусссия)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0.00%</c:formatCode>
                <c:ptCount val="1"/>
                <c:pt idx="0">
                  <c:v>0.36500000000000032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BA-A34D-82C3-E400E73B25AA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Невозможность найти работу после операции на фоне получения группы инвалидности (тема маленьких социальных выплат)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0.00%</c:formatCode>
                <c:ptCount val="1"/>
                <c:pt idx="0">
                  <c:v>0.34800000000000036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BA-A34D-82C3-E400E73B25AA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Уточнение процедуры сбора документов для комиссии, неочевидность бюрократических процедур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0.00%</c:formatCode>
                <c:ptCount val="1"/>
                <c:pt idx="0">
                  <c:v>0.32500000000000095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BA-A34D-82C3-E400E73B25AA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Обсуждение выбора работы «на подработку» для обеспечения качественного уровня жизни родственнику с инвалидностью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0.00%</c:formatCode>
                <c:ptCount val="1"/>
                <c:pt idx="0">
                  <c:v>0.27900000000000008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CBA-A34D-82C3-E400E73B25AA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Обсуждение возможности получения инвалидности с конкретным диагнозом 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0.00%</c:formatCode>
                <c:ptCount val="1"/>
                <c:pt idx="0">
                  <c:v>0.24900000000000044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BA-A34D-82C3-E400E73B25AA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Кратковременность реабилитационных процедур, необходимость тратить собственные деньги на постоянную реабилитацию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Лист1!$M$2</c:f>
              <c:numCache>
                <c:formatCode>0.00%</c:formatCode>
                <c:ptCount val="1"/>
                <c:pt idx="0">
                  <c:v>0.23400000000000001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CBA-A34D-82C3-E400E73B25AA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Дискуссии о юридических аспектах обжалования решения комиссии МСЭ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Лист1!$N$2</c:f>
              <c:numCache>
                <c:formatCode>0.00%</c:formatCode>
                <c:ptCount val="1"/>
                <c:pt idx="0">
                  <c:v>0.23200000000000001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CBA-A34D-82C3-E400E73B25AA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  <c:pt idx="0">
                  <c:v>Снижение/снятие КМСЭ группы инвалидности при трудоустройстве и работе в предыдущий год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Лист1!$O$2</c:f>
              <c:numCache>
                <c:formatCode>0.00%</c:formatCode>
                <c:ptCount val="1"/>
                <c:pt idx="0">
                  <c:v>0.22300000000000003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ACBA-A34D-82C3-E400E73B25AA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  <c:pt idx="0">
                  <c:v>Трудность ежегодного выезда в бюро МСЭ у пациентов с инвалидностью</c:v>
                </c:pt>
              </c:strCache>
            </c:strRef>
          </c:tx>
          <c:spPr>
            <a:solidFill>
              <a:srgbClr val="004070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Лист1!$P$2</c:f>
              <c:numCache>
                <c:formatCode>0.00%</c:formatCode>
                <c:ptCount val="1"/>
                <c:pt idx="0">
                  <c:v>0.19300000000000003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CBA-A34D-82C3-E400E73B25AA}"/>
            </c:ext>
          </c:extLst>
        </c:ser>
        <c:gapWidth val="91"/>
        <c:overlap val="-35"/>
        <c:axId val="185096064"/>
        <c:axId val="185097600"/>
      </c:barChart>
      <c:catAx>
        <c:axId val="1850960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097600"/>
        <c:crosses val="autoZero"/>
        <c:auto val="1"/>
        <c:lblAlgn val="ctr"/>
        <c:lblOffset val="100"/>
      </c:catAx>
      <c:valAx>
        <c:axId val="1850976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09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2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3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4"/>
        <c:txPr>
          <a:bodyPr rot="0" spcFirstLastPara="1" vertOverflow="ellipsis" vert="horz" wrap="square" anchor="ctr" anchorCtr="1"/>
          <a:lstStyle/>
          <a:p>
            <a:pPr>
              <a:spcAft>
                <a:spcPts val="1200"/>
              </a:spcAft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6610351314114371"/>
          <c:y val="1.9372927156748581E-3"/>
          <c:w val="0.41900041675307081"/>
          <c:h val="0.9980627072843245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spcAft>
              <a:spcPts val="1200"/>
            </a:spcAft>
            <a:defRPr sz="11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6378728021421793E-2"/>
          <c:y val="0.1647213029007662"/>
          <c:w val="0.44289227309853918"/>
          <c:h val="0.656601294185423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6"/>
              </a:solidFill>
            </c:spPr>
          </c:dPt>
          <c:dLbls>
            <c:dLbl>
              <c:idx val="1"/>
              <c:layout>
                <c:manualLayout>
                  <c:x val="9.0280913551594837E-3"/>
                  <c:y val="5.6566247053280953E-3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4.9737234664581544E-3"/>
                  <c:y val="0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Диагр_поликлиника!$B$89:$B$90</c:f>
              <c:strCache>
                <c:ptCount val="2"/>
                <c:pt idx="0">
                  <c:v>Нет, проблем не было</c:v>
                </c:pt>
                <c:pt idx="1">
                  <c:v>Да, были, отправили на дообследование.</c:v>
                </c:pt>
              </c:strCache>
            </c:strRef>
          </c:cat>
          <c:val>
            <c:numRef>
              <c:f>Диагр_поликлиника!$E$89:$E$90</c:f>
              <c:numCache>
                <c:formatCode>0.0%</c:formatCode>
                <c:ptCount val="2"/>
                <c:pt idx="0">
                  <c:v>0.77595628415300733</c:v>
                </c:pt>
                <c:pt idx="1">
                  <c:v>0.20715350223546947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2398679160554951"/>
          <c:y val="0.28813647941773235"/>
          <c:w val="0.47252922809687531"/>
          <c:h val="0.34405944831702684"/>
        </c:manualLayout>
      </c:layout>
      <c:txPr>
        <a:bodyPr/>
        <a:lstStyle/>
        <a:p>
          <a:pPr rtl="0">
            <a:defRPr sz="11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991385883215746"/>
          <c:y val="0"/>
          <c:w val="0.60008614116784131"/>
          <c:h val="0.9253910412727585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 algn="ctr">
                  <a:defRPr lang="ru-RU" sz="13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Диагр_поликлиника!$B$96:$B$100</c:f>
              <c:strCache>
                <c:ptCount val="5"/>
                <c:pt idx="0">
                  <c:v>Полностью удовлетворен</c:v>
                </c:pt>
                <c:pt idx="1">
                  <c:v>Скорее,
удовлетворен</c:v>
                </c:pt>
                <c:pt idx="2">
                  <c:v>В чем-то удовлетворен,
в чем-то нет</c:v>
                </c:pt>
                <c:pt idx="3">
                  <c:v>Скорее, не удовлетворен</c:v>
                </c:pt>
                <c:pt idx="4">
                  <c:v>Совершенно не удовлетворен</c:v>
                </c:pt>
              </c:strCache>
            </c:strRef>
          </c:cat>
          <c:val>
            <c:numRef>
              <c:f>Диагр_поликлиника!$E$96:$E$100</c:f>
              <c:numCache>
                <c:formatCode>0.0%</c:formatCode>
                <c:ptCount val="5"/>
                <c:pt idx="0">
                  <c:v>0.16145057128663687</c:v>
                </c:pt>
                <c:pt idx="1">
                  <c:v>0.25235966219572781</c:v>
                </c:pt>
                <c:pt idx="2">
                  <c:v>0.39393939393939542</c:v>
                </c:pt>
                <c:pt idx="3">
                  <c:v>0.11227024341778476</c:v>
                </c:pt>
                <c:pt idx="4">
                  <c:v>7.6005961251862889E-2</c:v>
                </c:pt>
              </c:numCache>
            </c:numRef>
          </c:val>
        </c:ser>
        <c:dLbls>
          <c:showVal val="1"/>
        </c:dLbls>
        <c:gapWidth val="44"/>
        <c:axId val="137357184"/>
        <c:axId val="137358720"/>
      </c:barChart>
      <c:catAx>
        <c:axId val="137357184"/>
        <c:scaling>
          <c:orientation val="maxMin"/>
        </c:scaling>
        <c:axPos val="l"/>
        <c:numFmt formatCode="#,##0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37358720"/>
        <c:crosses val="autoZero"/>
        <c:auto val="1"/>
        <c:lblAlgn val="ctr"/>
        <c:lblOffset val="100"/>
      </c:catAx>
      <c:valAx>
        <c:axId val="137358720"/>
        <c:scaling>
          <c:orientation val="minMax"/>
        </c:scaling>
        <c:delete val="1"/>
        <c:axPos val="t"/>
        <c:numFmt formatCode="0.0%" sourceLinked="1"/>
        <c:tickLblPos val="none"/>
        <c:crossAx val="13735718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4840708470763383E-2"/>
          <c:y val="0.11659403662067756"/>
          <c:w val="0.52625974719261759"/>
          <c:h val="0.78281650267410663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2.2897561533621923E-3"/>
                  <c:y val="0.18713735981251267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Диагр_поликлиника!$B$41:$B$42</c:f>
              <c:strCache>
                <c:ptCount val="2"/>
                <c:pt idx="0">
                  <c:v>Да, прибегал</c:v>
                </c:pt>
                <c:pt idx="1">
                  <c:v>Нет, не прибегал</c:v>
                </c:pt>
              </c:strCache>
            </c:strRef>
          </c:cat>
          <c:val>
            <c:numRef>
              <c:f>Диагр_поликлиника!$E$41:$E$42</c:f>
              <c:numCache>
                <c:formatCode>0.0%</c:formatCode>
                <c:ptCount val="2"/>
                <c:pt idx="0">
                  <c:v>0.42573273720814708</c:v>
                </c:pt>
                <c:pt idx="1">
                  <c:v>0.56333830104321858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485233837295752"/>
          <c:y val="0.38249345105484428"/>
          <c:w val="0.34373453318335201"/>
          <c:h val="0.33735072065889038"/>
        </c:manualLayout>
      </c:layout>
      <c:txPr>
        <a:bodyPr/>
        <a:lstStyle/>
        <a:p>
          <a:pPr rtl="0">
            <a:defRPr sz="12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4406813984324758"/>
          <c:y val="0"/>
          <c:w val="0.5823121492344380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МСЭ'!$B$32:$B$37</c:f>
              <c:strCache>
                <c:ptCount val="6"/>
                <c:pt idx="0">
                  <c:v>До недели</c:v>
                </c:pt>
                <c:pt idx="1">
                  <c:v>Более недели, но менее 2 недель</c:v>
                </c:pt>
                <c:pt idx="2">
                  <c:v>Более 2 недель, но менее 3 недель</c:v>
                </c:pt>
                <c:pt idx="3">
                  <c:v>Более 3 недель, но менее месяца</c:v>
                </c:pt>
                <c:pt idx="4">
                  <c:v>Более месяца</c:v>
                </c:pt>
                <c:pt idx="5">
                  <c:v>Процедура проходила заочно</c:v>
                </c:pt>
              </c:strCache>
            </c:strRef>
          </c:cat>
          <c:val>
            <c:numRef>
              <c:f>'Диагр_бюро МСЭ'!$E$32:$E$37</c:f>
              <c:numCache>
                <c:formatCode>0.0%</c:formatCode>
                <c:ptCount val="6"/>
                <c:pt idx="0">
                  <c:v>0.17188276204669647</c:v>
                </c:pt>
                <c:pt idx="1">
                  <c:v>0.28017883755588785</c:v>
                </c:pt>
                <c:pt idx="2">
                  <c:v>0.23745653253850021</c:v>
                </c:pt>
                <c:pt idx="3">
                  <c:v>0.16443119721808247</c:v>
                </c:pt>
                <c:pt idx="4">
                  <c:v>9.4883258817685029E-2</c:v>
                </c:pt>
                <c:pt idx="5">
                  <c:v>3.9741679085941416E-3</c:v>
                </c:pt>
              </c:numCache>
            </c:numRef>
          </c:val>
        </c:ser>
        <c:dLbls>
          <c:showVal val="1"/>
        </c:dLbls>
        <c:gapWidth val="44"/>
        <c:axId val="137420160"/>
        <c:axId val="137446528"/>
      </c:barChart>
      <c:catAx>
        <c:axId val="137420160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446528"/>
        <c:crosses val="autoZero"/>
        <c:auto val="1"/>
        <c:lblAlgn val="ctr"/>
        <c:lblOffset val="100"/>
      </c:catAx>
      <c:valAx>
        <c:axId val="137446528"/>
        <c:scaling>
          <c:orientation val="minMax"/>
        </c:scaling>
        <c:delete val="1"/>
        <c:axPos val="t"/>
        <c:numFmt formatCode="0.0%" sourceLinked="1"/>
        <c:tickLblPos val="none"/>
        <c:crossAx val="1374201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9218519712481973E-2"/>
          <c:y val="0.12553269099952627"/>
          <c:w val="0.51659821175645526"/>
          <c:h val="0.76599006975249095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6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2.3555738559327556E-2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7.0668514015554094E-3"/>
                  <c:y val="-3.188912321000125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2.536402279845414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7109251397103964E-3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МСЭ'!$B$48:$B$51</c:f>
              <c:strCache>
                <c:ptCount val="4"/>
                <c:pt idx="0">
                  <c:v>Менее часа</c:v>
                </c:pt>
                <c:pt idx="1">
                  <c:v>Более часа, но менее двух часов</c:v>
                </c:pt>
                <c:pt idx="2">
                  <c:v>Более 2 часов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'Диагр_бюро МСЭ'!$E$48:$E$51</c:f>
              <c:numCache>
                <c:formatCode>0.0%</c:formatCode>
                <c:ptCount val="4"/>
                <c:pt idx="0">
                  <c:v>0.14108296075509191</c:v>
                </c:pt>
                <c:pt idx="1">
                  <c:v>0.30153999006458032</c:v>
                </c:pt>
                <c:pt idx="2">
                  <c:v>0.53899652260308251</c:v>
                </c:pt>
                <c:pt idx="3">
                  <c:v>1.3909587680079483E-2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822208059194052"/>
          <c:y val="0.18313414551252818"/>
          <c:w val="0.35872761974599282"/>
          <c:h val="0.62849728861384069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5587645843648945E-2"/>
          <c:y val="0.13972352176774439"/>
          <c:w val="0.53160421816801473"/>
          <c:h val="0.7781587336349468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6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7206645262644647E-4"/>
                  <c:y val="-0.2414580053662841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1.4133331849518985E-2"/>
                  <c:y val="9.6463566367329702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7109251397103964E-3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МСЭ'!$B$115:$B$117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'Диагр_бюро МСЭ'!$E$115:$E$117</c:f>
              <c:numCache>
                <c:formatCode>0.0%</c:formatCode>
                <c:ptCount val="3"/>
                <c:pt idx="0">
                  <c:v>0.56433184302036754</c:v>
                </c:pt>
                <c:pt idx="1">
                  <c:v>0.33830104321907795</c:v>
                </c:pt>
                <c:pt idx="2">
                  <c:v>9.7000000000000045E-2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56823750682402"/>
          <c:y val="0.22643080055107981"/>
          <c:w val="0.31907105024354881"/>
          <c:h val="0.5078739981518956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50660390131895E-2"/>
          <c:y val="0.1255329980231219"/>
          <c:w val="0.50761305106125787"/>
          <c:h val="0.7530772065360547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6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1.1405710088639361E-2"/>
                  <c:y val="1.002465322125524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МСЭ'!$B$130:$B$133</c:f>
              <c:strCache>
                <c:ptCount val="4"/>
                <c:pt idx="0">
                  <c:v>Да, рассказали о возможностях, сроках и месте подачи апелляции</c:v>
                </c:pt>
                <c:pt idx="1">
                  <c:v>Да, упомянули о такой возможности, но не сказали когда и куда подавать</c:v>
                </c:pt>
                <c:pt idx="2">
                  <c:v>Нет, не говорили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'Диагр_бюро МСЭ'!$E$130:$E$133</c:f>
              <c:numCache>
                <c:formatCode>0.0%</c:formatCode>
                <c:ptCount val="4"/>
                <c:pt idx="0">
                  <c:v>0.27074018877297568</c:v>
                </c:pt>
                <c:pt idx="1">
                  <c:v>0.17386984600099409</c:v>
                </c:pt>
                <c:pt idx="2">
                  <c:v>0.470442126179832</c:v>
                </c:pt>
                <c:pt idx="3">
                  <c:v>8.4000000000000047E-2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89715674608226"/>
          <c:y val="0"/>
          <c:w val="0.37459840831793251"/>
          <c:h val="0.96283490051873211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5181630525853359"/>
          <c:y val="0"/>
          <c:w val="0.53472809309014813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МСЭ'!$B$59:$B$71</c:f>
              <c:strCache>
                <c:ptCount val="13"/>
                <c:pt idx="0">
                  <c:v>Неудобств не было</c:v>
                </c:pt>
                <c:pt idx="1">
                  <c:v>Ощущалось недружелюбное отношение сотрудников МСЭ к ожидающим приема</c:v>
                </c:pt>
                <c:pt idx="2">
                  <c:v>В приемном помещении и местах ожидания очень тесно, было некуда сесть</c:v>
                </c:pt>
                <c:pt idx="3">
                  <c:v>Посетители с разными, не всегда приятными заболеваниями, находились в одном помещении</c:v>
                </c:pt>
                <c:pt idx="4">
                  <c:v>Рядом с МСЭ нет специальной парковки для автотранспортных средств инвалидов, в т.ч. кресел-колясок</c:v>
                </c:pt>
                <c:pt idx="5">
                  <c:v>В приемном помещении и местах ожидания отсутствовал или не работал кондиционер, было душно</c:v>
                </c:pt>
                <c:pt idx="6">
                  <c:v>Мне было сложно сориентироваться в бюро МСЭ, понять, что и где расположено, куда идти</c:v>
                </c:pt>
                <c:pt idx="7">
                  <c:v>Туалеты не оборудованы под запросы инвалидов</c:v>
                </c:pt>
                <c:pt idx="8">
                  <c:v>В приемном помещении и местах ожидания было холодно</c:v>
                </c:pt>
                <c:pt idx="9">
                  <c:v>Я не нашел(-ла) информации о порядке прохождения МСЭ </c:v>
                </c:pt>
                <c:pt idx="10">
                  <c:v>В приемном помещении и местах ожидания грязно</c:v>
                </c:pt>
                <c:pt idx="11">
                  <c:v>Помещение МСЭ расположено не на нижнем этаже, а лифт / подъемник отсутствует</c:v>
                </c:pt>
                <c:pt idx="12">
                  <c:v>Отсутствует пандус при входе</c:v>
                </c:pt>
              </c:strCache>
            </c:strRef>
          </c:cat>
          <c:val>
            <c:numRef>
              <c:f>'Диагр_бюро МСЭ'!$E$59:$E$71</c:f>
              <c:numCache>
                <c:formatCode>0.0%</c:formatCode>
                <c:ptCount val="13"/>
                <c:pt idx="0">
                  <c:v>0.34773969200198679</c:v>
                </c:pt>
                <c:pt idx="1">
                  <c:v>0.31843020367610531</c:v>
                </c:pt>
                <c:pt idx="2">
                  <c:v>0.23646299056135225</c:v>
                </c:pt>
                <c:pt idx="3">
                  <c:v>0.18181818181818257</c:v>
                </c:pt>
                <c:pt idx="4">
                  <c:v>0.16790859413810241</c:v>
                </c:pt>
                <c:pt idx="5">
                  <c:v>0.15250869349230112</c:v>
                </c:pt>
                <c:pt idx="6">
                  <c:v>0.10928961748633879</c:v>
                </c:pt>
                <c:pt idx="7">
                  <c:v>8.8425235966220039E-2</c:v>
                </c:pt>
                <c:pt idx="8">
                  <c:v>7.0044709388971699E-2</c:v>
                </c:pt>
                <c:pt idx="9">
                  <c:v>7.0044709388971699E-2</c:v>
                </c:pt>
                <c:pt idx="10">
                  <c:v>6.6070541480377457E-2</c:v>
                </c:pt>
                <c:pt idx="11">
                  <c:v>5.6135121708892205E-2</c:v>
                </c:pt>
                <c:pt idx="12">
                  <c:v>5.5638350720317885E-2</c:v>
                </c:pt>
              </c:numCache>
            </c:numRef>
          </c:val>
        </c:ser>
        <c:dLbls>
          <c:showVal val="1"/>
        </c:dLbls>
        <c:gapWidth val="44"/>
        <c:axId val="137726592"/>
        <c:axId val="137748864"/>
      </c:barChart>
      <c:catAx>
        <c:axId val="137726592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748864"/>
        <c:crosses val="autoZero"/>
        <c:auto val="1"/>
        <c:lblAlgn val="ctr"/>
        <c:lblOffset val="100"/>
      </c:catAx>
      <c:valAx>
        <c:axId val="137748864"/>
        <c:scaling>
          <c:orientation val="minMax"/>
        </c:scaling>
        <c:delete val="1"/>
        <c:axPos val="t"/>
        <c:numFmt formatCode="0.0%" sourceLinked="1"/>
        <c:tickLblPos val="none"/>
        <c:crossAx val="1377265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6114551325508468"/>
          <c:y val="0"/>
          <c:w val="0.493638180530907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МСЭ'!$B$158:$B$162</c:f>
              <c:strCache>
                <c:ptCount val="5"/>
                <c:pt idx="0">
                  <c:v>Нет, нарушений не заметил</c:v>
                </c:pt>
                <c:pt idx="1">
                  <c:v>Были не учтены некоторые важные детали в представленных мною документах.</c:v>
                </c:pt>
                <c:pt idx="2">
                  <c:v>Комиссия МСЭ занизила степень выраженности нарушений функций моего организма</c:v>
                </c:pt>
                <c:pt idx="3">
                  <c:v>В моей ИПРА не хватает важных аспектов по реабилитации, по ТСР, по лекарствам и др.</c:v>
                </c:pt>
                <c:pt idx="4">
                  <c:v>Медицинские документы вообще не были учтены</c:v>
                </c:pt>
              </c:strCache>
            </c:strRef>
          </c:cat>
          <c:val>
            <c:numRef>
              <c:f>'Диагр_бюро МСЭ'!$E$158:$E$162</c:f>
              <c:numCache>
                <c:formatCode>0.0%</c:formatCode>
                <c:ptCount val="5"/>
                <c:pt idx="0">
                  <c:v>0.51500000000000001</c:v>
                </c:pt>
                <c:pt idx="1">
                  <c:v>0.22652757078986588</c:v>
                </c:pt>
                <c:pt idx="2">
                  <c:v>0.16194734227521179</c:v>
                </c:pt>
                <c:pt idx="3">
                  <c:v>0.11972180824639859</c:v>
                </c:pt>
                <c:pt idx="4">
                  <c:v>4.8186785891703922E-2</c:v>
                </c:pt>
              </c:numCache>
            </c:numRef>
          </c:val>
        </c:ser>
        <c:dLbls>
          <c:showVal val="1"/>
        </c:dLbls>
        <c:gapWidth val="44"/>
        <c:axId val="137790976"/>
        <c:axId val="137792512"/>
      </c:barChart>
      <c:catAx>
        <c:axId val="137790976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792512"/>
        <c:crosses val="autoZero"/>
        <c:auto val="1"/>
        <c:lblAlgn val="ctr"/>
        <c:lblOffset val="100"/>
      </c:catAx>
      <c:valAx>
        <c:axId val="137792512"/>
        <c:scaling>
          <c:orientation val="minMax"/>
        </c:scaling>
        <c:delete val="1"/>
        <c:axPos val="t"/>
        <c:numFmt formatCode="0.0%" sourceLinked="1"/>
        <c:tickLblPos val="none"/>
        <c:crossAx val="1377909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4866932841207821"/>
          <c:y val="0"/>
          <c:w val="0.6041804687918827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МСЭ'!$B$172:$B$176</c:f>
              <c:strCache>
                <c:ptCount val="5"/>
                <c:pt idx="0">
                  <c:v>Полностью удовлетворен</c:v>
                </c:pt>
                <c:pt idx="1">
                  <c:v>Скорее, удовлетворен</c:v>
                </c:pt>
                <c:pt idx="2">
                  <c:v>В чем-то удовлетворен, в чем-то нет</c:v>
                </c:pt>
                <c:pt idx="3">
                  <c:v>Скорее, не удовлетворен</c:v>
                </c:pt>
                <c:pt idx="4">
                  <c:v>Совершенно не удовлетворен</c:v>
                </c:pt>
              </c:strCache>
            </c:strRef>
          </c:cat>
          <c:val>
            <c:numRef>
              <c:f>'Диагр_бюро МСЭ'!$E$172:$E$176</c:f>
              <c:numCache>
                <c:formatCode>0.0%</c:formatCode>
                <c:ptCount val="5"/>
                <c:pt idx="0">
                  <c:v>0.24987580725285638</c:v>
                </c:pt>
                <c:pt idx="1">
                  <c:v>0.23845007451564829</c:v>
                </c:pt>
                <c:pt idx="2">
                  <c:v>0.25931445603576758</c:v>
                </c:pt>
                <c:pt idx="3">
                  <c:v>9.8360655737704944E-2</c:v>
                </c:pt>
                <c:pt idx="4">
                  <c:v>0.15151515151515232</c:v>
                </c:pt>
              </c:numCache>
            </c:numRef>
          </c:val>
        </c:ser>
        <c:dLbls>
          <c:showVal val="1"/>
        </c:dLbls>
        <c:gapWidth val="44"/>
        <c:axId val="137804032"/>
        <c:axId val="140312576"/>
      </c:barChart>
      <c:catAx>
        <c:axId val="137804032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0312576"/>
        <c:crosses val="autoZero"/>
        <c:auto val="1"/>
        <c:lblAlgn val="ctr"/>
        <c:lblOffset val="100"/>
      </c:catAx>
      <c:valAx>
        <c:axId val="140312576"/>
        <c:scaling>
          <c:orientation val="minMax"/>
        </c:scaling>
        <c:delete val="1"/>
        <c:axPos val="t"/>
        <c:numFmt formatCode="0.0%" sourceLinked="1"/>
        <c:tickLblPos val="none"/>
        <c:crossAx val="1378040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2927252018026046E-2"/>
          <c:y val="0.36730048692291561"/>
          <c:w val="0.44045717162713149"/>
          <c:h val="0.5477381160688268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Кратковременность реабилитационных процедур, необходимость тратить собственные деньги на постоянную реабилитацию</c:v>
                </c:pt>
              </c:strCache>
            </c:strRef>
          </c:tx>
          <c:spPr>
            <a:solidFill>
              <a:srgbClr val="CD3531"/>
            </a:solidFill>
            <a:ln w="15875"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0.00%</c:formatCode>
                <c:ptCount val="1"/>
                <c:pt idx="0">
                  <c:v>0.58394999999999997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BA-A34D-82C3-E400E73B25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Поиск рекомендации специалиста, который помог бы с лечением и реабилитацией человека с установленной группой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0.00%</c:formatCode>
                <c:ptCount val="1"/>
                <c:pt idx="0">
                  <c:v>0.53522000000000003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BA-A34D-82C3-E400E73B25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Действия в случае не выдачи врачом направления на КМСЭ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0.00%</c:formatCode>
                <c:ptCount val="1"/>
                <c:pt idx="0">
                  <c:v>0.39128000000000107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BA-A34D-82C3-E400E73B25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Проблемы с получением группы инвалидности после инсульта (массовая дискусссия)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0.00%</c:formatCode>
                <c:ptCount val="1"/>
                <c:pt idx="0">
                  <c:v>0.38636000000000137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BA-A34D-82C3-E400E73B25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Снятие пожизненной степени инвалидности, поставленной по психиатрической нозологии-запрос пациентов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0.00%</c:formatCode>
                <c:ptCount val="1"/>
                <c:pt idx="0">
                  <c:v>0.37311000000000083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BA-A34D-82C3-E400E73B25A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Уточнение процедуры сбора документов для комиссии, неочевидность бюрократических процедур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0.00%</c:formatCode>
                <c:ptCount val="1"/>
                <c:pt idx="0">
                  <c:v>0.35879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BA-A34D-82C3-E400E73B25AA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Обсуждение непрозрачности процедуры принятия решений в КМСЭ, Отсуствие разъяснительной работы со стороны КМСЭ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0.00%</c:formatCode>
                <c:ptCount val="1"/>
                <c:pt idx="0">
                  <c:v>0.33660000000000095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BA-A34D-82C3-E400E73B25AA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Необходимость увольнения одного из супругов для ухода за инвалидизированным родственником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0.00%</c:formatCode>
                <c:ptCount val="1"/>
                <c:pt idx="0">
                  <c:v>0.31476000000000032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BA-A34D-82C3-E400E73B25AA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Проблемы с поездками в главное бюро МСЭ из удаленных городов, обсуждение необходимых затрат (билеты, гостиница, питание)</c:v>
                </c:pt>
              </c:strCache>
            </c:strRef>
          </c:tx>
          <c:spPr>
            <a:solidFill>
              <a:srgbClr val="004070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0.00%</c:formatCode>
                <c:ptCount val="1"/>
                <c:pt idx="0">
                  <c:v>0.26229999999999998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BA-A34D-82C3-E400E73B25AA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Проблемы адаптации детей с аутизмом в обычных классах, недоступность коррекционных классов и школ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0.00%</c:formatCode>
                <c:ptCount val="1"/>
                <c:pt idx="0">
                  <c:v>0.24069000000000004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CBA-A34D-82C3-E400E73B25AA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Невыдача полагающихся льготных материальных объектов (коляски, ходунки, и т.д.)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0.00%</c:formatCode>
                <c:ptCount val="1"/>
                <c:pt idx="0">
                  <c:v>0.23465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BA-A34D-82C3-E400E73B25AA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Обсуждение реабилитационных методик, которые можно применять самостоятельно, без обращения к ИПР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Лист1!$M$2</c:f>
              <c:numCache>
                <c:formatCode>0.00%</c:formatCode>
                <c:ptCount val="1"/>
                <c:pt idx="0">
                  <c:v>0.22616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CBA-A34D-82C3-E400E73B25AA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Трудность ежегодного выезда в бюро МСЭ у пациентов с инвалидностью</c:v>
                </c:pt>
              </c:strCache>
            </c:strRef>
          </c:tx>
          <c:spPr>
            <a:solidFill>
              <a:srgbClr val="004070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Лист1!$N$2</c:f>
              <c:numCache>
                <c:formatCode>0.00%</c:formatCode>
                <c:ptCount val="1"/>
                <c:pt idx="0">
                  <c:v>0.21887000000000001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CBA-A34D-82C3-E400E73B25AA}"/>
            </c:ext>
          </c:extLst>
        </c:ser>
        <c:gapWidth val="91"/>
        <c:overlap val="-35"/>
        <c:axId val="200667520"/>
        <c:axId val="200669056"/>
      </c:barChart>
      <c:catAx>
        <c:axId val="200667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669056"/>
        <c:crosses val="autoZero"/>
        <c:auto val="1"/>
        <c:lblAlgn val="ctr"/>
        <c:lblOffset val="100"/>
      </c:catAx>
      <c:valAx>
        <c:axId val="2006690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66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5280435464434874"/>
          <c:y val="1.6652861088913583E-2"/>
          <c:w val="0.43356881097410088"/>
          <c:h val="0.9833471389110864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0994787184113899E-2"/>
          <c:y val="0.13162442603536673"/>
          <c:w val="0.49598019058446047"/>
          <c:h val="0.7370052816979570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4.2771876524387416E-2"/>
                  <c:y val="1.0024557706761207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2.3555553082531593E-2"/>
                  <c:y val="-2.3787738599231152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521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МСЭ'!$B$188:$B$190</c:f>
              <c:strCache>
                <c:ptCount val="3"/>
                <c:pt idx="0">
                  <c:v>Есть опыт подачи апелляции в ГБ МСЭ</c:v>
                </c:pt>
                <c:pt idx="1">
                  <c:v>Нет опыта апелляции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'Диагр_бюро МСЭ'!$E$188:$E$190</c:f>
              <c:numCache>
                <c:formatCode>0.0%</c:formatCode>
                <c:ptCount val="3"/>
                <c:pt idx="0">
                  <c:v>0.16691505216095434</c:v>
                </c:pt>
                <c:pt idx="1">
                  <c:v>0.78700000000000003</c:v>
                </c:pt>
                <c:pt idx="2">
                  <c:v>4.5702930948833084E-2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962042593027863"/>
          <c:y val="0.23557719749371775"/>
          <c:w val="0.41690884633482878"/>
          <c:h val="0.48761368372936043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3358116629299675E-2"/>
          <c:y val="7.0001441056549013E-2"/>
          <c:w val="0.47710894632426837"/>
          <c:h val="0.7042039047660911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1974B8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153651671927544"/>
                  <c:y val="0.18179395291052924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0891156926662406E-2"/>
                  <c:y val="-9.4909090067809787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555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МСЭ'!$B$202:$B$203</c:f>
              <c:strCache>
                <c:ptCount val="2"/>
                <c:pt idx="0">
                  <c:v>Жалоба не была удовлетворена в ГБ МСЭ</c:v>
                </c:pt>
                <c:pt idx="1">
                  <c:v>Жалоба была удовлетворена</c:v>
                </c:pt>
              </c:strCache>
            </c:strRef>
          </c:cat>
          <c:val>
            <c:numRef>
              <c:f>'Диагр_бюро МСЭ'!$I$202:$I$203</c:f>
              <c:numCache>
                <c:formatCode>0.0%</c:formatCode>
                <c:ptCount val="2"/>
                <c:pt idx="0">
                  <c:v>0.65853658536585358</c:v>
                </c:pt>
                <c:pt idx="1">
                  <c:v>0.34146341463414637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044542635258973"/>
          <c:y val="0.17915868072599594"/>
          <c:w val="0.39907313853324738"/>
          <c:h val="0.46484854514032686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812765181178823E-2"/>
          <c:y val="6.4937345652888639E-2"/>
          <c:w val="0.49913000116962603"/>
          <c:h val="0.7487976111716662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3.457469210705294E-2"/>
                  <c:y val="0.17369098966979146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1067689518956836E-3"/>
                  <c:y val="-7.4824773384325083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538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МСЭ'!$B$218:$B$219</c:f>
              <c:strCache>
                <c:ptCount val="2"/>
                <c:pt idx="0">
                  <c:v>Есть опыт подачи апелляции в ФГБУ ФБ МСЭ</c:v>
                </c:pt>
                <c:pt idx="1">
                  <c:v>Нет такого опыта</c:v>
                </c:pt>
              </c:strCache>
            </c:strRef>
          </c:cat>
          <c:val>
            <c:numRef>
              <c:f>'Диагр_бюро МСЭ'!$I$218:$I$219</c:f>
              <c:numCache>
                <c:formatCode>0.0%</c:formatCode>
                <c:ptCount val="2"/>
                <c:pt idx="0">
                  <c:v>0.60648148148148162</c:v>
                </c:pt>
                <c:pt idx="1">
                  <c:v>0.39351851851851882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819308823833901"/>
          <c:y val="8.046231152306807E-2"/>
          <c:w val="0.32180691176166376"/>
          <c:h val="0.77898961912214448"/>
        </c:manualLayout>
      </c:layout>
      <c:txPr>
        <a:bodyPr/>
        <a:lstStyle/>
        <a:p>
          <a:pPr rtl="0">
            <a:defRPr sz="10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0426870005073414E-2"/>
          <c:y val="0.11466814715288376"/>
          <c:w val="0.52395455024940163"/>
          <c:h val="0.77844228102190749"/>
        </c:manualLayout>
      </c:layout>
      <c:pie3DChart>
        <c:varyColors val="1"/>
        <c:ser>
          <c:idx val="0"/>
          <c:order val="0"/>
          <c:spPr>
            <a:solidFill>
              <a:srgbClr val="1974B8"/>
            </a:solidFill>
          </c:spPr>
          <c:dPt>
            <c:idx val="1"/>
            <c:spPr>
              <a:solidFill>
                <a:srgbClr val="ED1C26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1.1976793143293809E-2"/>
                  <c:y val="-1.4859530002878813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538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МСЭ'!$B$231:$B$232</c:f>
              <c:strCache>
                <c:ptCount val="2"/>
                <c:pt idx="0">
                  <c:v>Жалоба не была удовлетворена в ФГБУ ФБ МСЭ</c:v>
                </c:pt>
                <c:pt idx="1">
                  <c:v>Жалоба была удовлетворена</c:v>
                </c:pt>
              </c:strCache>
            </c:strRef>
          </c:cat>
          <c:val>
            <c:numRef>
              <c:f>'Диагр_бюро МСЭ'!$I$231:$I$232</c:f>
              <c:numCache>
                <c:formatCode>0.0%</c:formatCode>
                <c:ptCount val="2"/>
                <c:pt idx="0">
                  <c:v>0.76335877862595425</c:v>
                </c:pt>
                <c:pt idx="1">
                  <c:v>0.23664122137404578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042797510511063"/>
          <c:y val="0.18590121587120731"/>
          <c:w val="0.34797741577379632"/>
          <c:h val="0.81261227522370183"/>
        </c:manualLayout>
      </c:layout>
      <c:txPr>
        <a:bodyPr/>
        <a:lstStyle/>
        <a:p>
          <a:pPr rtl="0">
            <a:defRPr sz="10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6728148529600265"/>
          <c:y val="3.8860590251354826E-2"/>
          <c:w val="0.51252616052180555"/>
          <c:h val="0.88203302712160958"/>
        </c:manualLayout>
      </c:layout>
      <c:barChart>
        <c:barDir val="bar"/>
        <c:grouping val="clustered"/>
        <c:ser>
          <c:idx val="0"/>
          <c:order val="0"/>
          <c:tx>
            <c:strRef>
              <c:f>Жалобы!$E$88</c:f>
              <c:strCache>
                <c:ptCount val="1"/>
                <c:pt idx="0">
                  <c:v>Сбор документов на МСЭ в поликлинике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Жалобы!$B$89:$B$92</c:f>
              <c:strCache>
                <c:ptCount val="4"/>
                <c:pt idx="0">
                  <c:v>Затрудняюсь ответить</c:v>
                </c:pt>
                <c:pt idx="1">
                  <c:v>Изменения произошли в худшую сторону</c:v>
                </c:pt>
                <c:pt idx="2">
                  <c:v>Изменений не было</c:v>
                </c:pt>
                <c:pt idx="3">
                  <c:v>Изменения произошли в лучшую сторону</c:v>
                </c:pt>
              </c:strCache>
            </c:strRef>
          </c:cat>
          <c:val>
            <c:numRef>
              <c:f>Жалобы!$E$89:$E$92</c:f>
              <c:numCache>
                <c:formatCode>0.0%</c:formatCode>
                <c:ptCount val="4"/>
                <c:pt idx="0">
                  <c:v>0.171875</c:v>
                </c:pt>
                <c:pt idx="1">
                  <c:v>0.1640625</c:v>
                </c:pt>
                <c:pt idx="2">
                  <c:v>0.39062500000000094</c:v>
                </c:pt>
                <c:pt idx="3">
                  <c:v>0.2734375</c:v>
                </c:pt>
              </c:numCache>
            </c:numRef>
          </c:val>
        </c:ser>
        <c:ser>
          <c:idx val="1"/>
          <c:order val="1"/>
          <c:tx>
            <c:strRef>
              <c:f>Жалобы!$F$88</c:f>
              <c:strCache>
                <c:ptCount val="1"/>
                <c:pt idx="0">
                  <c:v>Бюро МСЭ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Жалобы!$B$89:$B$92</c:f>
              <c:strCache>
                <c:ptCount val="4"/>
                <c:pt idx="0">
                  <c:v>Затрудняюсь ответить</c:v>
                </c:pt>
                <c:pt idx="1">
                  <c:v>Изменения произошли в худшую сторону</c:v>
                </c:pt>
                <c:pt idx="2">
                  <c:v>Изменений не было</c:v>
                </c:pt>
                <c:pt idx="3">
                  <c:v>Изменения произошли в лучшую сторону</c:v>
                </c:pt>
              </c:strCache>
            </c:strRef>
          </c:cat>
          <c:val>
            <c:numRef>
              <c:f>Жалобы!$F$89:$F$92</c:f>
              <c:numCache>
                <c:formatCode>0.0%</c:formatCode>
                <c:ptCount val="4"/>
                <c:pt idx="0">
                  <c:v>0.1953125</c:v>
                </c:pt>
                <c:pt idx="1">
                  <c:v>0.15625000000000044</c:v>
                </c:pt>
                <c:pt idx="2">
                  <c:v>0.25</c:v>
                </c:pt>
                <c:pt idx="3">
                  <c:v>0.39843750000000094</c:v>
                </c:pt>
              </c:numCache>
            </c:numRef>
          </c:val>
        </c:ser>
        <c:dLbls>
          <c:showVal val="1"/>
        </c:dLbls>
        <c:gapWidth val="44"/>
        <c:axId val="141141120"/>
        <c:axId val="141142656"/>
      </c:barChart>
      <c:catAx>
        <c:axId val="141141120"/>
        <c:scaling>
          <c:orientation val="minMax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1142656"/>
        <c:crosses val="autoZero"/>
        <c:auto val="1"/>
        <c:lblAlgn val="ctr"/>
        <c:lblOffset val="100"/>
      </c:catAx>
      <c:valAx>
        <c:axId val="141142656"/>
        <c:scaling>
          <c:orientation val="minMax"/>
        </c:scaling>
        <c:delete val="1"/>
        <c:axPos val="b"/>
        <c:numFmt formatCode="0.0%" sourceLinked="1"/>
        <c:tickLblPos val="none"/>
        <c:crossAx val="141141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423544507998003"/>
          <c:y val="0.62308767461618708"/>
          <c:w val="0.33446869826568626"/>
          <c:h val="0.22951516856205478"/>
        </c:manualLayout>
      </c:layout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025315281582503"/>
          <c:y val="1.305938329535964E-3"/>
          <c:w val="0.51948473199867218"/>
          <c:h val="0.77172939777326022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4"/>
              </a:solidFill>
            </c:spPr>
          </c:dPt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Жалобы!$B$39:$B$41</c:f>
              <c:strCache>
                <c:ptCount val="3"/>
                <c:pt idx="0">
                  <c:v>Жалоб стало меньше</c:v>
                </c:pt>
                <c:pt idx="1">
                  <c:v>Не изменилось</c:v>
                </c:pt>
                <c:pt idx="2">
                  <c:v>Жалоб стало больше</c:v>
                </c:pt>
              </c:strCache>
            </c:strRef>
          </c:cat>
          <c:val>
            <c:numRef>
              <c:f>Жалобы!$D$39:$D$41</c:f>
              <c:numCache>
                <c:formatCode>0.0%</c:formatCode>
                <c:ptCount val="3"/>
                <c:pt idx="0">
                  <c:v>0.38281250000000167</c:v>
                </c:pt>
                <c:pt idx="1">
                  <c:v>0.35156250000000083</c:v>
                </c:pt>
                <c:pt idx="2">
                  <c:v>0.265625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961962490568053"/>
          <c:y val="0.60455597003502914"/>
          <c:w val="0.39526141540688708"/>
          <c:h val="0.33567698880905489"/>
        </c:manualLayout>
      </c:layout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6173714759535378E-2"/>
          <c:y val="0.43122747156605507"/>
          <c:w val="0.42882495854063074"/>
          <c:h val="0.547738116068826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Кратковременность реабилитационных процедур, необходимость тратить собственные деньги на постоянную реабилитацию.</c:v>
                </c:pt>
              </c:strCache>
            </c:strRef>
          </c:tx>
          <c:spPr>
            <a:solidFill>
              <a:srgbClr val="CD3531"/>
            </a:solidFill>
            <a:ln w="15875"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0.00%</c:formatCode>
                <c:ptCount val="1"/>
                <c:pt idx="0">
                  <c:v>0.51410999999999996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BA-A34D-82C3-E400E73B25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Поиск рекомендации специалиста, который помог бы с лечением и реабилитацией человека с установленной группой.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0.00%</c:formatCode>
                <c:ptCount val="1"/>
                <c:pt idx="0">
                  <c:v>0.46924000000000005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BA-A34D-82C3-E400E73B25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Действия в случае невыдачи врачом направления на КМСЭ.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0.00%</c:formatCode>
                <c:ptCount val="1"/>
                <c:pt idx="0">
                  <c:v>0.46788000000000096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BA-A34D-82C3-E400E73B25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Обсуждение непрозрачности процедуры принятия решений в КМСЭ, Отсуствие разъяснительной работы со стороны КМСЭ.</c:v>
                </c:pt>
              </c:strCache>
            </c:strRef>
          </c:tx>
          <c:spPr>
            <a:solidFill>
              <a:srgbClr val="1974B8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0.00%</c:formatCode>
                <c:ptCount val="1"/>
                <c:pt idx="0">
                  <c:v>0.43366000000000032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CBA-A34D-82C3-E400E73B25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Обсуждение реабилитационных методик, которые можно применять самостоятельно, без обращения к ИПР.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0.00%</c:formatCode>
                <c:ptCount val="1"/>
                <c:pt idx="0">
                  <c:v>0.38906000000000096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BA-A34D-82C3-E400E73B25A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Снятие пожизненной степени инвалидности, поставленной по психиатрической нозологии-запрос пациентов.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0.00%</c:formatCode>
                <c:ptCount val="1"/>
                <c:pt idx="0">
                  <c:v>0.36585000000000084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BA-A34D-82C3-E400E73B25AA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Проблемы с поездками в главное бюро МСЭ из удаленных городов, обсуждение необходимых затрат (билеты, гостиница, питание).</c:v>
                </c:pt>
              </c:strCache>
            </c:strRef>
          </c:tx>
          <c:spPr>
            <a:solidFill>
              <a:srgbClr val="004070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0.00%</c:formatCode>
                <c:ptCount val="1"/>
                <c:pt idx="0">
                  <c:v>0.33230000000000137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CBA-A34D-82C3-E400E73B25AA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Необходимость увольнения одного из супругов для ухода за инвалидизированным родственником.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0.00%</c:formatCode>
                <c:ptCount val="1"/>
                <c:pt idx="0">
                  <c:v>0.27960000000000002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BA-A34D-82C3-E400E73B25AA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Проблемы адаптации детей с аутизмом в обычных классах, недоступность коррекционных классов и школ.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0.00%</c:formatCode>
                <c:ptCount val="1"/>
                <c:pt idx="0">
                  <c:v>0.27827000000000002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BA-A34D-82C3-E400E73B25AA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Невыдача полагающихся льготных материальных объектов (коляски, ходунки, и т.д.).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0.00%</c:formatCode>
                <c:ptCount val="1"/>
                <c:pt idx="0">
                  <c:v>0.26992000000000038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CBA-A34D-82C3-E400E73B25AA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Малый размер выплат (дискуссия в онкологическом сообществе), необходимость работать на фоне лечени.</c:v>
                </c:pt>
              </c:strCache>
            </c:strRef>
          </c:tx>
          <c:spPr>
            <a:solidFill>
              <a:srgbClr val="CD3531"/>
            </a:solidFill>
            <a:ln>
              <a:noFill/>
            </a:ln>
            <a:effectLst/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0.00%</c:formatCode>
                <c:ptCount val="1"/>
                <c:pt idx="0">
                  <c:v>0.23495000000000021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BA-A34D-82C3-E400E73B25AA}"/>
            </c:ext>
          </c:extLst>
        </c:ser>
        <c:gapWidth val="91"/>
        <c:overlap val="-35"/>
        <c:axId val="201021696"/>
        <c:axId val="201039872"/>
      </c:barChart>
      <c:catAx>
        <c:axId val="201021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039872"/>
        <c:crosses val="autoZero"/>
        <c:auto val="1"/>
        <c:lblAlgn val="ctr"/>
        <c:lblOffset val="100"/>
      </c:catAx>
      <c:valAx>
        <c:axId val="2010398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02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5062414368015422"/>
          <c:y val="1.4956495116775601E-3"/>
          <c:w val="0.43560704809286932"/>
          <c:h val="0.9719720029605323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8.9397906039349114E-4"/>
          <c:y val="0.15041673385649232"/>
          <c:w val="0.47842033745160395"/>
          <c:h val="0.712358298129788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4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4.4177175357966239E-2"/>
                  <c:y val="5.9794040134983933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Жалобы!$B$22:$B$24</c:f>
              <c:strCache>
                <c:ptCount val="3"/>
                <c:pt idx="0">
                  <c:v>Да, регулярно</c:v>
                </c:pt>
                <c:pt idx="1">
                  <c:v>Да, время от времени</c:v>
                </c:pt>
                <c:pt idx="2">
                  <c:v>Редко</c:v>
                </c:pt>
              </c:strCache>
            </c:strRef>
          </c:cat>
          <c:val>
            <c:numRef>
              <c:f>Жалобы!$D$22:$D$24</c:f>
              <c:numCache>
                <c:formatCode>0.0%</c:formatCode>
                <c:ptCount val="3"/>
                <c:pt idx="0">
                  <c:v>0.29687500000000089</c:v>
                </c:pt>
                <c:pt idx="1">
                  <c:v>0.6171875</c:v>
                </c:pt>
                <c:pt idx="2">
                  <c:v>8.5937500000000028E-2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2792473771976212"/>
          <c:y val="0.30880855666838908"/>
          <c:w val="0.46906821747907035"/>
          <c:h val="0.45755211674433222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8648165011527721E-2"/>
          <c:y val="0.10347131474826671"/>
          <c:w val="0.5078076789646212"/>
          <c:h val="0.7402690433409561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4"/>
              </a:solidFill>
            </c:spPr>
          </c:dPt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Жалобы!$B$3:$B$4</c:f>
              <c:strCache>
                <c:ptCount val="2"/>
                <c:pt idx="0">
                  <c:v>Есть личный опыт</c:v>
                </c:pt>
                <c:pt idx="1">
                  <c:v>Нет личного опыта</c:v>
                </c:pt>
              </c:strCache>
            </c:strRef>
          </c:cat>
          <c:val>
            <c:numRef>
              <c:f>Жалобы!$D$3:$D$4</c:f>
              <c:numCache>
                <c:formatCode>0.0%</c:formatCode>
                <c:ptCount val="2"/>
                <c:pt idx="0">
                  <c:v>0.89843749999999956</c:v>
                </c:pt>
                <c:pt idx="1">
                  <c:v>0.10156250000000012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4359508081816443"/>
          <c:y val="0.30564687012232772"/>
          <c:w val="0.45269528401407505"/>
          <c:h val="0.31097544375476455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986770565596554"/>
          <c:y val="0"/>
          <c:w val="0.29813150558252755"/>
          <c:h val="0.92588303941860006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'34 вопрос'!$C$147:$C$155</c:f>
              <c:strCache>
                <c:ptCount val="9"/>
                <c:pt idx="0">
                  <c:v>Никаких проблем нет</c:v>
                </c:pt>
                <c:pt idx="1">
                  <c:v>ГБ МСЭ не идет на контакт, закрыто для НКО</c:v>
                </c:pt>
                <c:pt idx="2">
                  <c:v>Наша НКО не взаимодействует с ГБ МСЭ</c:v>
                </c:pt>
                <c:pt idx="3">
                  <c:v>ГБ МСЭ не решает проблем конкретных пациентов и нозологий</c:v>
                </c:pt>
                <c:pt idx="4">
                  <c:v>ГБ МСЭ формально, забюрократизировано и неуважительно</c:v>
                </c:pt>
                <c:pt idx="5">
                  <c:v>ГБ МСЭ не предоставляет информацию, не отвечает на запросы</c:v>
                </c:pt>
                <c:pt idx="6">
                  <c:v>ГБ МСЭ не приглашает НКО для участия в работе ОК</c:v>
                </c:pt>
                <c:pt idx="7">
                  <c:v>Сами НКО малоактивны и слабоорганизованы</c:v>
                </c:pt>
                <c:pt idx="8">
                  <c:v>ГБ МСЭ слушает НКО, но мало что предпринимает</c:v>
                </c:pt>
              </c:strCache>
            </c:strRef>
          </c:cat>
          <c:val>
            <c:numRef>
              <c:f>'34 вопрос'!$E$147:$E$155</c:f>
              <c:numCache>
                <c:formatCode>0.0%</c:formatCode>
                <c:ptCount val="9"/>
                <c:pt idx="0">
                  <c:v>0.37500000000000089</c:v>
                </c:pt>
                <c:pt idx="1">
                  <c:v>0.15625000000000044</c:v>
                </c:pt>
                <c:pt idx="2">
                  <c:v>9.375000000000043E-2</c:v>
                </c:pt>
                <c:pt idx="3">
                  <c:v>7.8125E-2</c:v>
                </c:pt>
                <c:pt idx="4">
                  <c:v>6.25E-2</c:v>
                </c:pt>
                <c:pt idx="5">
                  <c:v>5.4687500000000014E-2</c:v>
                </c:pt>
                <c:pt idx="6">
                  <c:v>5.4687500000000014E-2</c:v>
                </c:pt>
                <c:pt idx="7">
                  <c:v>2.343750000000001E-2</c:v>
                </c:pt>
                <c:pt idx="8">
                  <c:v>1.5625E-2</c:v>
                </c:pt>
              </c:numCache>
            </c:numRef>
          </c:val>
        </c:ser>
        <c:dLbls>
          <c:showVal val="1"/>
        </c:dLbls>
        <c:gapWidth val="44"/>
        <c:axId val="137048064"/>
        <c:axId val="137049600"/>
      </c:barChart>
      <c:catAx>
        <c:axId val="137048064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049600"/>
        <c:crosses val="autoZero"/>
        <c:auto val="1"/>
        <c:lblAlgn val="ctr"/>
        <c:lblOffset val="100"/>
      </c:catAx>
      <c:valAx>
        <c:axId val="137049600"/>
        <c:scaling>
          <c:orientation val="minMax"/>
        </c:scaling>
        <c:delete val="1"/>
        <c:axPos val="t"/>
        <c:numFmt formatCode="0.0%" sourceLinked="1"/>
        <c:tickLblPos val="none"/>
        <c:crossAx val="137048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5694116391476701"/>
          <c:w val="0.99874983080157576"/>
          <c:h val="0.6475648561887588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Диагр_поликлиника!$B$4:$B$7</c:f>
              <c:strCache>
                <c:ptCount val="4"/>
                <c:pt idx="0">
                  <c:v>До 2 недель</c:v>
                </c:pt>
                <c:pt idx="1">
                  <c:v>До 3 недель</c:v>
                </c:pt>
                <c:pt idx="2">
                  <c:v>До месяца</c:v>
                </c:pt>
                <c:pt idx="3">
                  <c:v>Более месяца</c:v>
                </c:pt>
              </c:strCache>
            </c:strRef>
          </c:cat>
          <c:val>
            <c:numRef>
              <c:f>Диагр_поликлиника!$E$4:$E$7</c:f>
              <c:numCache>
                <c:formatCode>0.0%</c:formatCode>
                <c:ptCount val="4"/>
                <c:pt idx="0">
                  <c:v>0.19473422752111291</c:v>
                </c:pt>
                <c:pt idx="1">
                  <c:v>0.16989567809239944</c:v>
                </c:pt>
                <c:pt idx="2">
                  <c:v>0.25940586190000148</c:v>
                </c:pt>
                <c:pt idx="3">
                  <c:v>0.35568802781917652</c:v>
                </c:pt>
              </c:numCache>
            </c:numRef>
          </c:val>
        </c:ser>
        <c:dLbls>
          <c:showVal val="1"/>
        </c:dLbls>
        <c:gapWidth val="44"/>
        <c:axId val="137148672"/>
        <c:axId val="137150464"/>
      </c:barChart>
      <c:catAx>
        <c:axId val="137148672"/>
        <c:scaling>
          <c:orientation val="minMax"/>
        </c:scaling>
        <c:axPos val="b"/>
        <c:numFmt formatCode="#,##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150464"/>
        <c:crosses val="autoZero"/>
        <c:auto val="1"/>
        <c:lblAlgn val="ctr"/>
        <c:lblOffset val="100"/>
      </c:catAx>
      <c:valAx>
        <c:axId val="137150464"/>
        <c:scaling>
          <c:orientation val="minMax"/>
        </c:scaling>
        <c:delete val="1"/>
        <c:axPos val="l"/>
        <c:numFmt formatCode="0.0%" sourceLinked="1"/>
        <c:tickLblPos val="none"/>
        <c:crossAx val="13714867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977072178314948E-2"/>
          <c:y val="0.18523288222888692"/>
          <c:w val="0.3931868493460175"/>
          <c:h val="0.58777291465753867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4"/>
              </a:solidFill>
            </c:spPr>
          </c:dPt>
          <c:dLbls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Диагр_поликлиника!$B$26:$B$28</c:f>
              <c:strCache>
                <c:ptCount val="3"/>
                <c:pt idx="0">
                  <c:v>Да, объясняли вполне понятно</c:v>
                </c:pt>
                <c:pt idx="1">
                  <c:v>Объясняли, но не все было понятно</c:v>
                </c:pt>
                <c:pt idx="2">
                  <c:v>Нет, не объясняли</c:v>
                </c:pt>
              </c:strCache>
            </c:strRef>
          </c:cat>
          <c:val>
            <c:numRef>
              <c:f>Диагр_поликлиника!$E$26:$E$28</c:f>
              <c:numCache>
                <c:formatCode>0.0%</c:formatCode>
                <c:ptCount val="3"/>
                <c:pt idx="0">
                  <c:v>0.46348733233979239</c:v>
                </c:pt>
                <c:pt idx="1">
                  <c:v>0.33184302036761243</c:v>
                </c:pt>
                <c:pt idx="2">
                  <c:v>0.18827620466964728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4317061177282377"/>
          <c:y val="0.21827492290247041"/>
          <c:w val="0.45352232558882016"/>
          <c:h val="0.49169423808564988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62808698187002798"/>
          <c:y val="1.6172525362933506E-2"/>
          <c:w val="0.37191301812997102"/>
          <c:h val="0.98921946803275618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 algn="ctr">
                  <a:defRPr lang="ru-RU" sz="13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Диагр_поликлиника!$B$74:$B$79</c:f>
              <c:strCache>
                <c:ptCount val="6"/>
                <c:pt idx="0">
                  <c:v>Большие сроки ожидания консультаций врачей-специалистов и диагностических процедур</c:v>
                </c:pt>
                <c:pt idx="1">
                  <c:v>Приходилось дополнительно платить за анализы или консультации специалистов</c:v>
                </c:pt>
                <c:pt idx="2">
                  <c:v>Не успевал подать все документы до истечения сроков действия результатов анализов и другой диагностики</c:v>
                </c:pt>
                <c:pt idx="3">
                  <c:v>В поликлинике меня пытались отговорить от освидетельствования</c:v>
                </c:pt>
                <c:pt idx="4">
                  <c:v>В поликлинике отказывались выдавать направление на МСЭ</c:v>
                </c:pt>
                <c:pt idx="5">
                  <c:v>Нет, сложностей не было</c:v>
                </c:pt>
              </c:strCache>
            </c:strRef>
          </c:cat>
          <c:val>
            <c:numRef>
              <c:f>Диагр_поликлиника!$E$74:$E$79</c:f>
              <c:numCache>
                <c:formatCode>0.0%</c:formatCode>
                <c:ptCount val="6"/>
                <c:pt idx="0">
                  <c:v>0.59711872826626522</c:v>
                </c:pt>
                <c:pt idx="1">
                  <c:v>0.25384997516145191</c:v>
                </c:pt>
                <c:pt idx="2">
                  <c:v>0.11574764033780427</c:v>
                </c:pt>
                <c:pt idx="3">
                  <c:v>7.4515648286140101E-2</c:v>
                </c:pt>
                <c:pt idx="4">
                  <c:v>6.4580228514654739E-2</c:v>
                </c:pt>
                <c:pt idx="5">
                  <c:v>0.33730750124192926</c:v>
                </c:pt>
              </c:numCache>
            </c:numRef>
          </c:val>
        </c:ser>
        <c:dLbls>
          <c:showVal val="1"/>
        </c:dLbls>
        <c:gapWidth val="44"/>
        <c:axId val="137299072"/>
        <c:axId val="137300608"/>
      </c:barChart>
      <c:catAx>
        <c:axId val="137299072"/>
        <c:scaling>
          <c:orientation val="maxMin"/>
        </c:scaling>
        <c:axPos val="l"/>
        <c:numFmt formatCode="General" sourceLinked="1"/>
        <c:tickLblPos val="nextTo"/>
        <c:crossAx val="137300608"/>
        <c:crosses val="autoZero"/>
        <c:auto val="1"/>
        <c:lblAlgn val="ctr"/>
        <c:lblOffset val="100"/>
      </c:catAx>
      <c:valAx>
        <c:axId val="137300608"/>
        <c:scaling>
          <c:orientation val="minMax"/>
        </c:scaling>
        <c:delete val="1"/>
        <c:axPos val="t"/>
        <c:numFmt formatCode="0.0%" sourceLinked="1"/>
        <c:tickLblPos val="none"/>
        <c:crossAx val="13729907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0.02944</cdr:x>
      <cdr:y>0.0137</cdr:y>
    </cdr:from>
    <cdr:to>
      <cdr:x>0.52772</cdr:x>
      <cdr:y>0.2962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78F41791-6826-CF45-A5FB-3D1CFE33F330}"/>
            </a:ext>
          </a:extLst>
        </cdr:cNvPr>
        <cdr:cNvSpPr/>
      </cdr:nvSpPr>
      <cdr:spPr>
        <a:xfrm xmlns:a="http://schemas.openxmlformats.org/drawingml/2006/main">
          <a:off x="356658" y="73152"/>
          <a:ext cx="6037101" cy="1508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400" kern="0" dirty="0" smtClean="0">
              <a:solidFill>
                <a:srgbClr val="004070"/>
              </a:solidFill>
              <a:latin typeface="Calibri" pitchFamily="34" charset="0"/>
            </a:rPr>
            <a:t>Семантически </a:t>
          </a:r>
          <a:r>
            <a:rPr lang="ru-RU" sz="1400" kern="0" dirty="0">
              <a:solidFill>
                <a:srgbClr val="004070"/>
              </a:solidFill>
              <a:latin typeface="Calibri" pitchFamily="34" charset="0"/>
            </a:rPr>
            <a:t>близкие категории объединены цветами: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Недостаток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информации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о процедурах,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связанных с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КМСЭ</a:t>
          </a:r>
          <a:endParaRPr lang="ru-RU" sz="1300" kern="0" dirty="0">
            <a:solidFill>
              <a:srgbClr val="004070"/>
            </a:solidFill>
            <a:latin typeface="Calibri" pitchFamily="34" charset="0"/>
          </a:endParaRP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Финансовое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бремя инвалидов и их близких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Территориальные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проблемы (в т.ч. с перемещением)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Проблемы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в отдельных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нозологиях</a:t>
          </a:r>
          <a:endParaRPr lang="ru-RU" sz="1300" kern="0" dirty="0">
            <a:solidFill>
              <a:srgbClr val="004070"/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0.03952</cdr:x>
      <cdr:y>0.07928</cdr:y>
    </cdr:from>
    <cdr:to>
      <cdr:x>0.08112</cdr:x>
      <cdr:y>0.27067</cdr:y>
    </cdr:to>
    <cdr:grpSp>
      <cdr:nvGrpSpPr>
        <cdr:cNvPr id="8" name="Группа 7"/>
        <cdr:cNvGrpSpPr/>
      </cdr:nvGrpSpPr>
      <cdr:grpSpPr>
        <a:xfrm xmlns:a="http://schemas.openxmlformats.org/drawingml/2006/main">
          <a:off x="478816" y="423230"/>
          <a:ext cx="504018" cy="1021721"/>
          <a:chOff x="434606" y="414160"/>
          <a:chExt cx="504000" cy="1021759"/>
        </a:xfrm>
      </cdr:grpSpPr>
      <cdr:sp macro="" textlink="">
        <cdr:nvSpPr>
          <cdr:cNvPr id="3" name="Прямоугольник 2">
            <a:extLst xmlns:a="http://schemas.openxmlformats.org/drawingml/2006/main">
              <a:ext uri="{FF2B5EF4-FFF2-40B4-BE49-F238E27FC236}">
  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BABFBBE0-0CF6-7A4A-A7CC-C6AD1C492315}"/>
              </a:ext>
            </a:extLst>
          </cdr:cNvPr>
          <cdr:cNvSpPr/>
        </cdr:nvSpPr>
        <cdr:spPr>
          <a:xfrm xmlns:a="http://schemas.openxmlformats.org/drawingml/2006/main">
            <a:off x="434606" y="1011689"/>
            <a:ext cx="504000" cy="1080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004070"/>
          </a:solidFill>
          <a:ln xmlns:a="http://schemas.openxmlformats.org/drawingml/2006/main" w="12700" cap="flat" cmpd="sng" algn="ctr">
            <a:noFill/>
            <a:prstDash val="solid"/>
            <a:miter lim="800000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  <cdr:sp macro="" textlink="">
        <cdr:nvSpPr>
          <cdr:cNvPr id="4" name="Прямоугольник 3">
            <a:extLst xmlns:a="http://schemas.openxmlformats.org/drawingml/2006/main">
              <a:ext uri="{FF2B5EF4-FFF2-40B4-BE49-F238E27FC236}">
  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10A710F0-8E8B-FC45-8A91-32462D994824}"/>
              </a:ext>
            </a:extLst>
          </cdr:cNvPr>
          <cdr:cNvSpPr/>
        </cdr:nvSpPr>
        <cdr:spPr>
          <a:xfrm xmlns:a="http://schemas.openxmlformats.org/drawingml/2006/main">
            <a:off x="434606" y="1327919"/>
            <a:ext cx="504000" cy="1080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5B9BD5">
              <a:lumMod val="40000"/>
              <a:lumOff val="60000"/>
            </a:srgbClr>
          </a:solidFill>
          <a:ln xmlns:a="http://schemas.openxmlformats.org/drawingml/2006/main" w="12700" cap="flat" cmpd="sng" algn="ctr">
            <a:noFill/>
            <a:prstDash val="solid"/>
            <a:miter lim="800000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  <cdr:sp macro="" textlink="">
        <cdr:nvSpPr>
          <cdr:cNvPr id="5" name="Прямоугольник 4">
            <a:extLst xmlns:a="http://schemas.openxmlformats.org/drawingml/2006/main">
              <a:ext uri="{FF2B5EF4-FFF2-40B4-BE49-F238E27FC236}">
  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59D15CA2-1019-084E-B86D-DC76283A6B0A}"/>
              </a:ext>
            </a:extLst>
          </cdr:cNvPr>
          <cdr:cNvSpPr/>
        </cdr:nvSpPr>
        <cdr:spPr>
          <a:xfrm xmlns:a="http://schemas.openxmlformats.org/drawingml/2006/main">
            <a:off x="434606" y="703230"/>
            <a:ext cx="504000" cy="1080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CD3531"/>
          </a:solidFill>
          <a:ln xmlns:a="http://schemas.openxmlformats.org/drawingml/2006/main" w="12700" cap="flat" cmpd="sng" algn="ctr">
            <a:noFill/>
            <a:prstDash val="solid"/>
            <a:miter lim="800000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  <cdr:sp macro="" textlink="">
        <cdr:nvSpPr>
          <cdr:cNvPr id="6" name="Прямоугольник 5">
            <a:extLst xmlns:a="http://schemas.openxmlformats.org/drawingml/2006/main">
              <a:ext uri="{FF2B5EF4-FFF2-40B4-BE49-F238E27FC236}">
  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295E056A-F322-E94E-A7AB-9CC9A4A640A8}"/>
              </a:ext>
            </a:extLst>
          </cdr:cNvPr>
          <cdr:cNvSpPr/>
        </cdr:nvSpPr>
        <cdr:spPr>
          <a:xfrm xmlns:a="http://schemas.openxmlformats.org/drawingml/2006/main">
            <a:off x="434606" y="414160"/>
            <a:ext cx="504000" cy="1080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1974B8"/>
          </a:solidFill>
          <a:ln xmlns:a="http://schemas.openxmlformats.org/drawingml/2006/main" w="12700" cap="flat" cmpd="sng" algn="ctr">
            <a:noFill/>
            <a:prstDash val="solid"/>
            <a:miter lim="800000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0.02902</cdr:x>
      <cdr:y>0</cdr:y>
    </cdr:from>
    <cdr:to>
      <cdr:x>0.52961</cdr:x>
      <cdr:y>0.28642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78F41791-6826-CF45-A5FB-3D1CFE33F330}"/>
            </a:ext>
          </a:extLst>
        </cdr:cNvPr>
        <cdr:cNvSpPr/>
      </cdr:nvSpPr>
      <cdr:spPr>
        <a:xfrm xmlns:a="http://schemas.openxmlformats.org/drawingml/2006/main">
          <a:off x="349983" y="0"/>
          <a:ext cx="6037101" cy="1508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400" kern="0" dirty="0" smtClean="0">
              <a:solidFill>
                <a:srgbClr val="004070"/>
              </a:solidFill>
              <a:latin typeface="Calibri" pitchFamily="34" charset="0"/>
            </a:rPr>
            <a:t>Семантически </a:t>
          </a:r>
          <a:r>
            <a:rPr lang="ru-RU" sz="1400" kern="0" dirty="0">
              <a:solidFill>
                <a:srgbClr val="004070"/>
              </a:solidFill>
              <a:latin typeface="Calibri" pitchFamily="34" charset="0"/>
            </a:rPr>
            <a:t>близкие категории объединены цветами: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Недостаток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информации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о процедурах,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связанных с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КМСЭ</a:t>
          </a:r>
          <a:endParaRPr lang="ru-RU" sz="1300" kern="0" dirty="0">
            <a:solidFill>
              <a:srgbClr val="004070"/>
            </a:solidFill>
            <a:latin typeface="Calibri" pitchFamily="34" charset="0"/>
          </a:endParaRP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Финансовое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бремя инвалидов и их близких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Территориальные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проблемы (в т.ч. с перемещением)</a:t>
          </a:r>
        </a:p>
        <a:p xmlns:a="http://schemas.openxmlformats.org/drawingml/2006/main">
          <a:pPr indent="625475">
            <a:lnSpc>
              <a:spcPct val="150000"/>
            </a:lnSpc>
          </a:pP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Проблемы </a:t>
          </a:r>
          <a:r>
            <a:rPr lang="ru-RU" sz="1300" kern="0" dirty="0">
              <a:solidFill>
                <a:srgbClr val="004070"/>
              </a:solidFill>
              <a:latin typeface="Calibri" pitchFamily="34" charset="0"/>
            </a:rPr>
            <a:t>в отдельных </a:t>
          </a:r>
          <a:r>
            <a:rPr lang="ru-RU" sz="1300" kern="0" dirty="0" smtClean="0">
              <a:solidFill>
                <a:srgbClr val="004070"/>
              </a:solidFill>
              <a:latin typeface="Calibri" pitchFamily="34" charset="0"/>
            </a:rPr>
            <a:t>нозологиях</a:t>
          </a:r>
          <a:endParaRPr lang="ru-RU" sz="1300" kern="0" dirty="0">
            <a:solidFill>
              <a:srgbClr val="004070"/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0.03803</cdr:x>
      <cdr:y>0.18183</cdr:y>
    </cdr:from>
    <cdr:to>
      <cdr:x>0.07982</cdr:x>
      <cdr:y>0.20234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BABFBBE0-0CF6-7A4A-A7CC-C6AD1C492315}"/>
            </a:ext>
          </a:extLst>
        </cdr:cNvPr>
        <cdr:cNvSpPr/>
      </cdr:nvSpPr>
      <cdr:spPr>
        <a:xfrm xmlns:a="http://schemas.openxmlformats.org/drawingml/2006/main">
          <a:off x="458619" y="957368"/>
          <a:ext cx="504000" cy="108000"/>
        </a:xfrm>
        <a:prstGeom xmlns:a="http://schemas.openxmlformats.org/drawingml/2006/main" prst="rect">
          <a:avLst/>
        </a:prstGeom>
        <a:solidFill xmlns:a="http://schemas.openxmlformats.org/drawingml/2006/main">
          <a:srgbClr val="004070"/>
        </a:solidFill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0.03803</cdr:x>
      <cdr:y>0.24189</cdr:y>
    </cdr:from>
    <cdr:to>
      <cdr:x>0.07982</cdr:x>
      <cdr:y>0.2624</cdr:y>
    </cdr:to>
    <cdr:sp macro="" textlink="">
      <cdr:nvSpPr>
        <cdr:cNvPr id="4" name="Прямоугольник 3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10A710F0-8E8B-FC45-8A91-32462D994824}"/>
            </a:ext>
          </a:extLst>
        </cdr:cNvPr>
        <cdr:cNvSpPr/>
      </cdr:nvSpPr>
      <cdr:spPr>
        <a:xfrm xmlns:a="http://schemas.openxmlformats.org/drawingml/2006/main">
          <a:off x="458619" y="1273598"/>
          <a:ext cx="504000" cy="108000"/>
        </a:xfrm>
        <a:prstGeom xmlns:a="http://schemas.openxmlformats.org/drawingml/2006/main" prst="rect">
          <a:avLst/>
        </a:prstGeom>
        <a:solidFill xmlns:a="http://schemas.openxmlformats.org/drawingml/2006/main">
          <a:srgbClr val="5B9BD5">
            <a:lumMod val="40000"/>
            <a:lumOff val="60000"/>
          </a:srgbClr>
        </a:solidFill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0.03803</cdr:x>
      <cdr:y>0.12324</cdr:y>
    </cdr:from>
    <cdr:to>
      <cdr:x>0.07982</cdr:x>
      <cdr:y>0.14375</cdr:y>
    </cdr:to>
    <cdr:sp macro="" textlink="">
      <cdr:nvSpPr>
        <cdr:cNvPr id="5" name="Прямоугольник 4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59D15CA2-1019-084E-B86D-DC76283A6B0A}"/>
            </a:ext>
          </a:extLst>
        </cdr:cNvPr>
        <cdr:cNvSpPr/>
      </cdr:nvSpPr>
      <cdr:spPr>
        <a:xfrm xmlns:a="http://schemas.openxmlformats.org/drawingml/2006/main">
          <a:off x="458619" y="648909"/>
          <a:ext cx="504000" cy="108000"/>
        </a:xfrm>
        <a:prstGeom xmlns:a="http://schemas.openxmlformats.org/drawingml/2006/main" prst="rect">
          <a:avLst/>
        </a:prstGeom>
        <a:solidFill xmlns:a="http://schemas.openxmlformats.org/drawingml/2006/main">
          <a:srgbClr val="CD3531"/>
        </a:solidFill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0.03803</cdr:x>
      <cdr:y>0.06834</cdr:y>
    </cdr:from>
    <cdr:to>
      <cdr:x>0.07982</cdr:x>
      <cdr:y>0.08885</cdr:y>
    </cdr:to>
    <cdr:sp macro="" textlink="">
      <cdr:nvSpPr>
        <cdr:cNvPr id="6" name="Прямоугольник 5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="" xmlns:a16="http://schemas.microsoft.com/office/drawing/2014/main" xmlns:lc="http://schemas.openxmlformats.org/drawingml/2006/lockedCanvas" id="{295E056A-F322-E94E-A7AB-9CC9A4A640A8}"/>
            </a:ext>
          </a:extLst>
        </cdr:cNvPr>
        <cdr:cNvSpPr/>
      </cdr:nvSpPr>
      <cdr:spPr>
        <a:xfrm xmlns:a="http://schemas.openxmlformats.org/drawingml/2006/main">
          <a:off x="458619" y="359839"/>
          <a:ext cx="504000" cy="108000"/>
        </a:xfrm>
        <a:prstGeom xmlns:a="http://schemas.openxmlformats.org/drawingml/2006/main" prst="rect">
          <a:avLst/>
        </a:prstGeom>
        <a:solidFill xmlns:a="http://schemas.openxmlformats.org/drawingml/2006/main">
          <a:srgbClr val="1974B8"/>
        </a:solidFill>
        <a:ln xmlns:a="http://schemas.openxmlformats.org/drawingml/2006/main" w="12700" cap="flat" cmpd="sng" algn="ctr">
          <a:noFill/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0942E-C778-4AD2-8099-E533CDCA6CE2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7967B-17A0-4559-8285-9884197ADE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50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7967B-17A0-4559-8285-9884197ADED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7967B-17A0-4559-8285-9884197ADED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7967B-17A0-4559-8285-9884197ADED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6B5AD0-969B-C44B-9809-B7288784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7691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A9DEC1-38C3-D141-B33C-0704297A5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736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7BDCDA-5FCB-3D49-96AD-4366248F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CC008F-AAED-4940-ABA2-D1D3AED1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31B41A-258C-874B-8290-B3DD7EDF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663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0C71AD-21D5-7B44-AED3-773D250F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ABA339-9F42-6642-B7E2-1605DDA9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44AA64-454C-3B45-A107-0FC39851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C3A44D-6A88-7C4F-8B05-09FD985A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74A710-75DD-8041-8450-73AF7FA3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C981CC-1EBB-0841-9AB5-9067DD38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062CFB9-9523-0B4F-86A3-CB4C9A8E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224E0E-99C7-EB45-B604-4F7055C8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889B9C-276A-8043-B20D-B20EBB74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A42E46-FFFE-DA44-B486-F2D6D9B3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77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FAE88D-8D13-2E48-9243-1C2B571F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6FA3D9-D6FF-694F-AEA2-53B109C4D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657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F27C083-F887-A74A-B54B-A208968B7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057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6922D9-0D0A-D64D-9B36-1FD5BDB7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A6DD31B-C332-8B4C-9C67-C63F6F5B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2FEA981-E30B-3C4E-A56B-AE2FA2B8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00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1B13C8-270D-4D41-984B-99DA951C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76B0113-7065-B947-B615-66A8953D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5A9D5F5-804F-4B49-B6FD-B7B97F96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32B7BC6-24BA-E943-A3AD-617BF519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08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011FFA-828F-7A45-98DC-A91B974D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3B72D52-C191-114A-BD07-54E3F84E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F28BE-D607-DB4F-A558-C72F7D99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202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66E78D-28DE-0040-B756-1D1996B5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0F9AB9-B6FD-8549-8D87-356341B02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0820" y="457200"/>
            <a:ext cx="4984568" cy="5411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8EF125E-1832-004A-9E4D-388C18FD4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E69E257-D66B-A747-AF70-11CDD931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63BA1A0-1D08-1644-9D31-BF8613D6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8125AF6-4836-4B43-BE60-BBD7DD3F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16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336899C-E41F-FB43-8F20-40EBCB673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200"/>
            <a:ext cx="5753725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37AC6B5-7712-E14A-BB78-942648F9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38733D-C997-A54E-A43B-0578F6C4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D9EBEB-973C-6140-A951-87F7C09D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6930051B-F50C-4D41-B8C3-C41842F0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Text Placeholder 3">
            <a:extLst>
              <a:ext uri="{FF2B5EF4-FFF2-40B4-BE49-F238E27FC236}">
                <a16:creationId xmlns="" xmlns:a16="http://schemas.microsoft.com/office/drawing/2014/main" id="{AA36FF2B-C1C2-6E42-9223-B8E4226AB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6556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2266957-43A5-A549-9E04-40DA3208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570" y="18255"/>
            <a:ext cx="10634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344504D-9B99-ED43-9FC5-7B31B8A6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570" y="1825625"/>
            <a:ext cx="99372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15B123-F787-BE47-AE2A-B0C36217F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CD41B3-FD60-0842-9011-6C101951A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FF207E-2ED7-1B48-8184-B986CDD7D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30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974B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hart" Target="../charts/chart1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image" Target="../media/image5.png"/><Relationship Id="rId7" Type="http://schemas.openxmlformats.org/officeDocument/2006/relationships/chart" Target="../charts/chart2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4.sv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4.sv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29F3FA-B81D-4E49-BDCE-8EDC37AFC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270" y="2879609"/>
            <a:ext cx="11232292" cy="10224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/>
              <a:t>ОЦЕНКА ПАЦИЕНТСКИМ СООБЩЕСТВОМ </a:t>
            </a:r>
            <a:br>
              <a:rPr lang="ru-RU" sz="2800" dirty="0" smtClean="0"/>
            </a:br>
            <a:r>
              <a:rPr lang="ru-RU" sz="2800" dirty="0" smtClean="0"/>
              <a:t>УСЛУГ МЕДИКО-СОЦИАЛЬНОЙ ЭКСПЕРТИЗЫ</a:t>
            </a:r>
            <a:endParaRPr lang="ru-RU" sz="2800" dirty="0">
              <a:solidFill>
                <a:srgbClr val="186FB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32346" y="194487"/>
            <a:ext cx="2127309" cy="212730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494270" y="4427755"/>
            <a:ext cx="11232292" cy="10224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i="1" dirty="0" smtClean="0">
                <a:solidFill>
                  <a:srgbClr val="1974B8"/>
                </a:solidFill>
                <a:ea typeface="+mj-ea"/>
                <a:cs typeface="+mj-cs"/>
              </a:rPr>
              <a:t>Жулёв Юрий Александрович,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1" u="none" strike="noStrike" kern="1200" cap="none" spc="0" normalizeH="0" baseline="0" noProof="0" dirty="0" smtClean="0">
                <a:ln>
                  <a:noFill/>
                </a:ln>
                <a:solidFill>
                  <a:srgbClr val="1974B8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Сопредседатель</a:t>
            </a:r>
            <a:r>
              <a:rPr kumimoji="0" lang="ru-RU" sz="2000" i="1" u="none" strike="noStrike" kern="1200" cap="none" spc="0" normalizeH="0" noProof="0" dirty="0" smtClean="0">
                <a:ln>
                  <a:noFill/>
                </a:ln>
                <a:solidFill>
                  <a:srgbClr val="1974B8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Всероссийского союза пациентов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494270" y="6237834"/>
            <a:ext cx="11232292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1974B8"/>
                </a:solidFill>
                <a:ea typeface="+mj-ea"/>
                <a:cs typeface="+mj-cs"/>
              </a:rPr>
              <a:t>Москва, 18 марта 2020 года</a:t>
            </a:r>
            <a:endParaRPr kumimoji="0" lang="ru-RU" sz="2000" b="1" u="none" strike="noStrike" kern="1200" cap="none" spc="0" normalizeH="0" noProof="0" dirty="0" smtClean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7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67839" y="1022733"/>
            <a:ext cx="363651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5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Опыт респондентов в сфере  МСЭ</a:t>
            </a:r>
            <a:endParaRPr lang="ru-RU" sz="15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1300" dirty="0" smtClean="0">
                <a:ea typeface="Calibri" pitchFamily="34" charset="0"/>
                <a:cs typeface="Arial" pitchFamily="34" charset="0"/>
              </a:rPr>
              <a:t>В исследовании все пациенты и 90% экспертов НКО имеют личный опыт прохождения МСЭ. </a:t>
            </a:r>
          </a:p>
          <a:p>
            <a:pPr lvl="0"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1300" dirty="0" smtClean="0">
                <a:ea typeface="Calibri" pitchFamily="34" charset="0"/>
                <a:cs typeface="Arial" pitchFamily="34" charset="0"/>
              </a:rPr>
              <a:t>Обращения в НКО по вопросам МСЭ – высоко распространены (эксперты НКО, которых не работали именно с жалобами, отвечали на вопросы о взаимодействии их НКО с ГБ МСЭ).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58778" y="1032187"/>
            <a:ext cx="33233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5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1. Личный опыт МСЭ у  экспертов НКО </a:t>
            </a:r>
            <a:endParaRPr lang="ru-RU" sz="15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8204409" y="1611001"/>
          <a:ext cx="3737224" cy="1699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/>
        </p:nvGraphicFramePr>
        <p:xfrm>
          <a:off x="4558778" y="1611001"/>
          <a:ext cx="3531075" cy="176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8629" y="6567199"/>
            <a:ext cx="1345504" cy="22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67837" y="144645"/>
            <a:ext cx="10408795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ОПЫТ НКО В СФЕРЕ МСЭ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 </a:t>
            </a:r>
            <a:endParaRPr lang="ru-RU" sz="1300" dirty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654480" y="3654967"/>
            <a:ext cx="60482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5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3. Проблемы взаимодействия НКО с ГБ МСЭ (эксперты)</a:t>
            </a:r>
            <a:endParaRPr lang="ru-RU" sz="15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4285279" y="4072402"/>
          <a:ext cx="9191625" cy="2448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8204409" y="1006227"/>
            <a:ext cx="60482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</a:pPr>
            <a:r>
              <a:rPr lang="ru-RU" sz="15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2. Поступают ли в вашу НКО</a:t>
            </a:r>
          </a:p>
          <a:p>
            <a:pPr lvl="0" fontAlgn="base">
              <a:spcBef>
                <a:spcPct val="0"/>
              </a:spcBef>
            </a:pPr>
            <a:r>
              <a:rPr lang="ru-RU" sz="15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обращения граждан по поводу МСЭ?</a:t>
            </a:r>
            <a:endParaRPr lang="ru-RU" sz="15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95472" y="2914233"/>
            <a:ext cx="3599456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5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Оценки взаимодействия НКО и ГБ МСЭ  различается по регионам</a:t>
            </a:r>
            <a:endParaRPr lang="ru-RU" sz="15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300" dirty="0" smtClean="0"/>
              <a:t>33,6% опрошенных НКО входят в состав Общественных комиссий при ГБ МСЭ. Это результат работы ГБ МСЭ и отчасти проекта ВСП и ФГБУ ГБ МСЭ, реализованного на средства Фонда президентских грантов в 2018-2019 гг</a:t>
            </a:r>
            <a:r>
              <a:rPr lang="ru-RU" sz="1200" dirty="0" smtClean="0"/>
              <a:t>.</a:t>
            </a:r>
            <a:r>
              <a:rPr lang="ru-RU" sz="1300" dirty="0" smtClean="0"/>
              <a:t> </a:t>
            </a:r>
          </a:p>
          <a:p>
            <a:pPr algn="just">
              <a:spcAft>
                <a:spcPts val="600"/>
              </a:spcAft>
            </a:pPr>
            <a:r>
              <a:rPr lang="ru-RU" sz="1300" dirty="0" smtClean="0"/>
              <a:t>Оценки НКО взаимодействия с ГБ МСЭ сильно различаются, зависят от ситуации в регионах. </a:t>
            </a:r>
          </a:p>
          <a:p>
            <a:pPr algn="just">
              <a:spcAft>
                <a:spcPts val="600"/>
              </a:spcAft>
            </a:pPr>
            <a:r>
              <a:rPr lang="ru-RU" sz="1300" dirty="0" smtClean="0"/>
              <a:t>Одни НКО указывают на выстроенные партнерские отношения с ГБ МСЭ.  Другие отмечают закрытость МСЭ для общественности, </a:t>
            </a:r>
            <a:r>
              <a:rPr lang="ru-RU" sz="1300" dirty="0" err="1" smtClean="0"/>
              <a:t>формализованность</a:t>
            </a:r>
            <a:r>
              <a:rPr lang="ru-RU" sz="1300" dirty="0" smtClean="0"/>
              <a:t> ее работы, отстраненность от интересов пациентов и незаинтересованность во включении НКО в ОК при ГБ МСЭ.</a:t>
            </a:r>
            <a:endParaRPr lang="ru-RU" sz="1300" dirty="0" smtClean="0"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62262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34743" y="17322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ЖАЛОБЫ В НКО ПО ВОПРОСАМ МСЭ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29629" y="1144068"/>
          <a:ext cx="11262679" cy="3571746"/>
        </p:xfrm>
        <a:graphic>
          <a:graphicData uri="http://schemas.openxmlformats.org/drawingml/2006/table">
            <a:tbl>
              <a:tblPr/>
              <a:tblGrid>
                <a:gridCol w="405457"/>
                <a:gridCol w="4007261"/>
                <a:gridCol w="887499"/>
                <a:gridCol w="887499"/>
                <a:gridCol w="770383"/>
                <a:gridCol w="836763"/>
                <a:gridCol w="888520"/>
                <a:gridCol w="888521"/>
                <a:gridCol w="897147"/>
                <a:gridCol w="793629"/>
              </a:tblGrid>
              <a:tr h="4971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dirty="0" smtClean="0">
                          <a:solidFill>
                            <a:srgbClr val="0070C0"/>
                          </a:solidFill>
                          <a:cs typeface="Times New Roman" panose="02020603050405020304" pitchFamily="18" charset="0"/>
                        </a:rPr>
                        <a:t>Таблица 2.  Жалобы</a:t>
                      </a:r>
                      <a:r>
                        <a:rPr lang="ru-RU" sz="1400" b="0" i="1" baseline="0" dirty="0" smtClean="0">
                          <a:solidFill>
                            <a:srgbClr val="0070C0"/>
                          </a:solidFill>
                          <a:cs typeface="Times New Roman" panose="02020603050405020304" pitchFamily="18" charset="0"/>
                        </a:rPr>
                        <a:t> в НКО по вопросам МСЭ (эксперты)</a:t>
                      </a:r>
                      <a:endParaRPr lang="ru-RU" sz="1400" b="0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постоянно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часто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Время от времени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редко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единицы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Не жалуются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частых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редких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Долгая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запись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к специалистам и на диагностику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46,9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+mn-lt"/>
                          <a:ea typeface="Calibri"/>
                          <a:cs typeface="Times New Roman"/>
                        </a:rPr>
                        <a:t>Вынужденность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 идти в разные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учреждения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41,4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инвалидности по итогам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38,3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присвоенной группой инвалидности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35,2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Неуважительное отношение специалистов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14,8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43,8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Траты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на платные анализы,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процедуры, консультации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38,3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назначениями в ИПРА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39,8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Очереди,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долгая процедура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экспертизы 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50,8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сроком инвалидности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23,4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46,9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Непонятность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результатов МСЭ, ИПРА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53,9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направлении на МСЭ в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поликлинике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53,1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Возврат на </a:t>
                      </a:r>
                      <a:r>
                        <a:rPr lang="ru-RU" sz="1300" dirty="0" err="1" smtClean="0">
                          <a:latin typeface="+mn-lt"/>
                          <a:ea typeface="Calibri"/>
                          <a:cs typeface="Times New Roman"/>
                        </a:rPr>
                        <a:t>дообследование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из-за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документов ЛПУ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60,2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Плохие бытовые условия 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64,1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Долгое ожидание вызова на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экспертизу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30,5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68,0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17485" y="5019322"/>
            <a:ext cx="1137482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Большинство жалоб, </a:t>
            </a:r>
            <a:r>
              <a:rPr lang="ru-RU" sz="1500" dirty="0" smtClean="0">
                <a:ea typeface="Calibri" pitchFamily="34" charset="0"/>
                <a:cs typeface="Arial" pitchFamily="34" charset="0"/>
              </a:rPr>
              <a:t>поступающих в НКО по вопросам МСЭ,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связаны с предварительным этапом сбора документов для МСЭ: </a:t>
            </a:r>
            <a:r>
              <a:rPr lang="en-US" sz="1500" dirty="0" smtClean="0"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длительны</a:t>
            </a:r>
            <a:r>
              <a:rPr lang="ru-RU" sz="1500" dirty="0" smtClean="0">
                <a:ea typeface="Calibri" pitchFamily="34" charset="0"/>
                <a:cs typeface="Arial" pitchFamily="34" charset="0"/>
              </a:rPr>
              <a:t>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сроками ожидания записи к специалистам и на диагностику,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вынужденностью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ходить в разные учреждения для прохождения специалистов, диагностических процедур и сдачи анализов.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Также широко распространены жалобы в НКО на результаты МСЭ: отказ в инвалидности, не согласие с присвоенной группой инвалидности.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1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005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944050" y="1038710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4. Продолжительность процедуры сбора документов для освидетельствования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1" y="173220"/>
            <a:ext cx="10355631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944050" y="1472665"/>
          <a:ext cx="5953759" cy="203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21003" y="1040634"/>
            <a:ext cx="3600000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Процедура сбора документов для освидетельствования продолжает оставаться довольно протяженной </a:t>
            </a:r>
            <a:b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во времени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Это является заметной точкой неудовольствия и, нередко, возникновения других проблем (истечения сроков актуальности анализов, необходимости ускорять процесс платными услугами и т.п.).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21001" y="3674897"/>
            <a:ext cx="3600002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6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Понятные разъяснения по порядку сбора документов  получили менее половины опрошенных</a:t>
            </a:r>
          </a:p>
          <a:p>
            <a:pPr fontAlgn="base">
              <a:spcAft>
                <a:spcPts val="600"/>
              </a:spcAft>
            </a:pPr>
            <a:r>
              <a:rPr lang="ru-RU" sz="1400" dirty="0" smtClean="0"/>
              <a:t>Треть пациентов разъяснения получили, но не остались ими удовлетворены. 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Каждый пятый приступающий к сбору документов пациент не получает никаких разъяснений по процессу.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Подача документов осуществляется чаще всего медицинским  учреждением. 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005678" y="4161386"/>
          <a:ext cx="6515752" cy="235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05678" y="3675613"/>
            <a:ext cx="6515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5. Разъяснения по процедуре сбора документов в поликлинике (пациенты)</a:t>
            </a:r>
          </a:p>
        </p:txBody>
      </p:sp>
      <p:pic>
        <p:nvPicPr>
          <p:cNvPr id="15" name="Picture 2" descr="О КОМПАНИ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0105" y="1029630"/>
            <a:ext cx="3600006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Долгие сроки ожидания, нередкие ошибки в документах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Сложности на этапе сбора документов связаны с длительной записью и большими сроками ожидания консультаций и диагностических процедур – две трети опрошенных пациентов столкнулись с этим.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err="1" smtClean="0"/>
              <a:t>Вынужденность</a:t>
            </a:r>
            <a:r>
              <a:rPr lang="ru-RU" sz="1400" dirty="0" smtClean="0"/>
              <a:t> платить за анализы или консультации – вторая по распространенности проблема на этапе сбора документов для МСЭ: на нее указал каждый четвертый пациент (25%).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На недостаточность  информации и ошибки в документах указывает каждый пятый пациент (20,7%).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Без проблем проходит процесс сбора документов примерно у трети граждан.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48743" y="1029630"/>
            <a:ext cx="73255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6. Сложности на этапе сбора документов для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6369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МСЭ: СЛОЖНОСТИ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3913632" y="1452805"/>
          <a:ext cx="8028001" cy="2358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866465" y="4040256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7. Проблемы в связи с ошибками в документах в медицинском направлении на МСЭ (пациенты)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5264372" y="4593265"/>
          <a:ext cx="6553711" cy="192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3" name="Picture 2" descr="О КОМПАНИ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03008" y="1096113"/>
            <a:ext cx="327600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Удовлетворенность - средняя</a:t>
            </a:r>
            <a:endParaRPr lang="ru-RU" sz="1600" dirty="0" smtClean="0"/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К платным медицинским услугам на этапе сбора документов для МСЭ прибегает почти половина опрошенных пациентов.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Удовлетворены в той или иной степени работой поликлиники по сбору документов порядка 40% опрошенных пациентов.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Не удовлетворены – 18,8%.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Наиболее распространен ответ "на троечку": в чем-то удовлетворен, в чем-то нет (39,4%).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93264" y="4012376"/>
            <a:ext cx="7196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9. Удовлетворенность работой поликлиники по оформлению направления на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322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МСЭ: УДОВЛЕТВОРЕННОСТЬ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476780" y="4685261"/>
          <a:ext cx="6591712" cy="183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593264" y="1116350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8. Прибегали ли Вы при сборе документов для получения направления к платным медицинским услугам? (пациенты)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546798" y="1701125"/>
          <a:ext cx="5245100" cy="179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5" name="Picture 2" descr="О КОМПАН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42312" y="1118319"/>
            <a:ext cx="3353413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Продолжительность этапов и процедуры</a:t>
            </a:r>
            <a:endParaRPr lang="ru-RU" sz="1600" dirty="0" smtClean="0"/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Время ожидания вызова на освидетельствование с момента направления документов в бюро МСЭ составляет, в основном, 1,5-3 недели.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Ожидание вызова на освидетельствование более месяца сегодня – довольно редкая ситуация.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1974B8"/>
                </a:solidFill>
              </a:rPr>
              <a:t>Продолжительность самой процедуры освидетельствования, включая время ожидания своей очереди и акта после заседания комиссии, остается достаточно длительной</a:t>
            </a:r>
            <a:r>
              <a:rPr lang="ru-RU" sz="1400" dirty="0" smtClean="0"/>
              <a:t>: 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каждый второй опрошенный проводит в бюро МСЭ более двух часов.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32717" y="3937945"/>
            <a:ext cx="72514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11. Продолжительность всей процедуры освидетельствования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 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722739" y="1092383"/>
            <a:ext cx="74090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10. Сроки ожидания освидетельствования с момента направления документов в бюро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322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ПРОДОЛЖИТЕЛЬНОСТЬ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4722739" y="1804749"/>
          <a:ext cx="7409008" cy="194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880342" y="4569418"/>
          <a:ext cx="6753107" cy="192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4" name="Picture 2" descr="О КОМПАНИ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002" y="1215493"/>
            <a:ext cx="345600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Пояснения по результатам МСЭ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Пояснения по результатам МСЭ в доступной форме получает каждый второй проходящий освидетельствование. 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Треть выходящих из бюро МСЭ остаются без доступных пояснений по результатам экспертизы.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Информирование о возможности апелляции в полной мере сегодня предоставляется только в 27% случаев.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Около половины опрошенных пациентов отмечают, что им не говорят о такой возможности.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61292" y="3766899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13. Информирование о возможности апелляции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06211" y="1120958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12. Получение исчерпывающих пояснений по результатам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ИНФОРМИРОВАНИЕ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880342" y="1705734"/>
          <a:ext cx="6616332" cy="178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4927590" y="4431021"/>
          <a:ext cx="6862032" cy="1940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6" name="Picture 2" descr="О КОМПАНИ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13050" y="1006222"/>
            <a:ext cx="358294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Aft>
                <a:spcPts val="6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Неудобства при посещении МСЭ</a:t>
            </a:r>
          </a:p>
          <a:p>
            <a:pPr lvl="0">
              <a:spcAft>
                <a:spcPts val="600"/>
              </a:spcAft>
              <a:buClr>
                <a:srgbClr val="1974B8"/>
              </a:buClr>
            </a:pPr>
            <a:r>
              <a:rPr lang="ru-RU" sz="1400" dirty="0" smtClean="0"/>
              <a:t>Некомфортные бытовые условия в бюро МСЭ (отсутствие удобных мест для ожидания приема, духота или холод, грязь в местах ожидания, </a:t>
            </a:r>
            <a:r>
              <a:rPr lang="ru-RU" sz="1400" dirty="0" err="1" smtClean="0"/>
              <a:t>необорудованность</a:t>
            </a:r>
            <a:r>
              <a:rPr lang="ru-RU" sz="1400" dirty="0" smtClean="0"/>
              <a:t> комнат гигиены, отсутствие лифта и пандуса) – 74% пациентов.</a:t>
            </a:r>
          </a:p>
          <a:p>
            <a:pPr lvl="0">
              <a:spcAft>
                <a:spcPts val="600"/>
              </a:spcAft>
              <a:buClr>
                <a:srgbClr val="1974B8"/>
              </a:buClr>
            </a:pPr>
            <a:r>
              <a:rPr lang="ru-RU" sz="1400" dirty="0" smtClean="0"/>
              <a:t>Недружелюбие сотрудников МСЭ во время ожидания приема – 32%.</a:t>
            </a:r>
          </a:p>
          <a:p>
            <a:pPr lvl="0">
              <a:spcAft>
                <a:spcPts val="600"/>
              </a:spcAft>
              <a:buClr>
                <a:srgbClr val="1974B8"/>
              </a:buClr>
            </a:pPr>
            <a:r>
              <a:rPr lang="ru-RU" sz="1400" dirty="0" smtClean="0"/>
              <a:t>Ограниченность пространства– 24%.</a:t>
            </a:r>
          </a:p>
          <a:p>
            <a:pPr>
              <a:spcAft>
                <a:spcPts val="600"/>
              </a:spcAft>
              <a:buClr>
                <a:srgbClr val="1974B8"/>
              </a:buClr>
            </a:pPr>
            <a:r>
              <a:rPr lang="ru-RU" sz="1400" dirty="0" smtClean="0"/>
              <a:t>Сложность ориентации в бюро – 18%.</a:t>
            </a:r>
          </a:p>
          <a:p>
            <a:pPr lvl="0">
              <a:spcAft>
                <a:spcPts val="600"/>
              </a:spcAft>
              <a:buClr>
                <a:srgbClr val="1974B8"/>
              </a:buClr>
            </a:pPr>
            <a:r>
              <a:rPr lang="ru-RU" sz="1400" dirty="0" smtClean="0"/>
              <a:t>Отсутствие специальной парковки, кресел-колясок для инвалидов – 17%.</a:t>
            </a:r>
          </a:p>
          <a:p>
            <a:pPr lvl="0" fontAlgn="base">
              <a:spcBef>
                <a:spcPts val="1200"/>
              </a:spcBef>
              <a:tabLst>
                <a:tab pos="361950" algn="l"/>
              </a:tabLs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Бытовые условия в МСЭ</a:t>
            </a:r>
          </a:p>
          <a:p>
            <a:pPr lvl="0" fontAlgn="base">
              <a:tabLst>
                <a:tab pos="361950" algn="l"/>
              </a:tabLst>
            </a:pPr>
            <a:r>
              <a:rPr lang="ru-RU" sz="1400" dirty="0" smtClean="0"/>
              <a:t>Не удовлетворены - пятая часть (19,1%).</a:t>
            </a:r>
          </a:p>
          <a:p>
            <a:pPr lvl="0" fontAlgn="base">
              <a:tabLst>
                <a:tab pos="361950" algn="l"/>
              </a:tabLst>
            </a:pPr>
            <a:r>
              <a:rPr lang="ru-RU" sz="1400" dirty="0" smtClean="0"/>
              <a:t>Удовлетворены на "тройку" - треть (31%).</a:t>
            </a:r>
          </a:p>
          <a:p>
            <a:pPr lvl="0" fontAlgn="base">
              <a:tabLst>
                <a:tab pos="361950" algn="l"/>
              </a:tabLst>
            </a:pPr>
            <a:r>
              <a:rPr lang="ru-RU" sz="1400" dirty="0" smtClean="0"/>
              <a:t>Удовлетворены – половина (49,4%).</a:t>
            </a:r>
          </a:p>
          <a:p>
            <a:pPr fontAlgn="base">
              <a:spcBef>
                <a:spcPts val="1200"/>
              </a:spcBef>
              <a:tabLst>
                <a:tab pos="361950" algn="l"/>
              </a:tabLs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Отношение сотрудников МСЭ</a:t>
            </a:r>
          </a:p>
          <a:p>
            <a:pPr lvl="0" fontAlgn="base"/>
            <a:r>
              <a:rPr lang="ru-RU" sz="1400" dirty="0" smtClean="0"/>
              <a:t>42,4% - удовлетворительное и хуже.</a:t>
            </a:r>
          </a:p>
          <a:p>
            <a:pPr lvl="0" fontAlgn="base"/>
            <a:r>
              <a:rPr lang="ru-RU" sz="1400" dirty="0" smtClean="0"/>
              <a:t>57,6%  - отношение хорошее и лучше</a:t>
            </a:r>
          </a:p>
          <a:p>
            <a:pPr marL="180975" lvl="0" indent="-180975">
              <a:spcAft>
                <a:spcPts val="600"/>
              </a:spcAft>
              <a:buClr>
                <a:srgbClr val="1974B8"/>
              </a:buClr>
            </a:pPr>
            <a:endParaRPr lang="ru-RU" sz="1400" dirty="0" smtClean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587523" y="1000266"/>
            <a:ext cx="73255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14. Неудобства и сложности при посещении бюро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3571" y="16369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ОЦЕНКА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343401" y="1445578"/>
          <a:ext cx="7848600" cy="4897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2" descr="О КОМПАНИ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324" y="1070480"/>
            <a:ext cx="3780000" cy="527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Удовлетворенность результатами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Удовлетворенность результатами МСЭ определяется прозрачностью для граждан процедуры освидетельствования и согласием с ее результатами.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Половина опрошенных не увидели каких-либо нарушений при освидетельствовании. 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Другая половина считает, что в их случае было не все учтено или были допущены нарушения. Т.е. можно сказать, что</a:t>
            </a: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 в той или иной мере не согласны с решением МСЭ 48,5%.</a:t>
            </a:r>
            <a:endParaRPr lang="ru-RU" sz="1400" dirty="0" smtClean="0"/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Удовлетворенность граждан результатами МСЭ довольно высока. Каждый второй опрошенный положительно оценивает результаты освидетельствования. Очевидную неудовлетворенность продемонстрировал каждый четвертый участник исследования.</a:t>
            </a:r>
          </a:p>
          <a:p>
            <a:pPr algn="just">
              <a:spcAft>
                <a:spcPts val="1200"/>
              </a:spcAft>
            </a:pPr>
            <a:r>
              <a:rPr lang="ru-RU" sz="1400" b="1" dirty="0" smtClean="0">
                <a:solidFill>
                  <a:srgbClr val="C00000"/>
                </a:solidFill>
              </a:rPr>
              <a:t>Не согласные с решением комиссии по МСЭ формируют "негативное поле" эмоций, жалоб, на которое важно реагировать.</a:t>
            </a:r>
            <a:endParaRPr lang="ru-RU" sz="1400" dirty="0" smtClean="0">
              <a:solidFill>
                <a:srgbClr val="C00000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42242" y="3845626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16. Удовлетворенность результатами освидетельствования 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06211" y="1111433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15. Нарушения комиссии при освидетельствования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72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11478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ОЦЕНКА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880342" y="1696208"/>
          <a:ext cx="6640286" cy="207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6033407" y="4436400"/>
          <a:ext cx="5558518" cy="1925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37877" y="1142412"/>
            <a:ext cx="3655401" cy="50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ts val="16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17. Опыт подачи апелляции в ГБ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2428" y="16369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АПЕЛЛЯЦИЯ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3484346" y="1735387"/>
          <a:ext cx="4053426" cy="202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3593515" y="4464618"/>
          <a:ext cx="4443579" cy="1944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70144" y="1051614"/>
            <a:ext cx="2873131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Из общего числа </a:t>
            </a:r>
            <a:b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с решением МСЭ в той или иной мере не согласны 48,5% </a:t>
            </a:r>
          </a:p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17%   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подавали апелляцию в ГБ МСЭ.</a:t>
            </a:r>
          </a:p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6,5%  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подавали потом апелляцию  так же и в ФГБУ ФБ МСЭ.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Из  числа подававших апелляцию (328 человек):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34%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 жалоба была удовлетворена в ГБ МСЭ.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40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%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подали следующую апелляцию в ФГБУ ФБ МСЭ.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9,5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 жалоба удовлетворена ФГБУ ФБ МСЭ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(</a:t>
            </a: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24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из числа подавших апелляцию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 ФГБУ ФБ МСЭ).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067550" y="1140188"/>
            <a:ext cx="5128848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ts val="16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18. Опыт подачи апелляции в ФГБУ ГБ МСЭ теми, кого не устроил ответ ГБ МСЭ (пациенты)  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7905277" y="1972277"/>
          <a:ext cx="4155178" cy="173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7960093" y="4371339"/>
          <a:ext cx="3981540" cy="1826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4" name="Picture 2" descr="О КОМПАНИИ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15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25623" y="721283"/>
            <a:ext cx="10488550" cy="17553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  <a:defRPr sz="1800"/>
            </a:pPr>
            <a:r>
              <a:rPr lang="ru-RU" sz="2300" dirty="0" smtClean="0">
                <a:solidFill>
                  <a:srgbClr val="C00000"/>
                </a:solidFill>
              </a:rPr>
              <a:t>Исследование №1. 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2700" dirty="0" smtClean="0">
                <a:solidFill>
                  <a:srgbClr val="186FB0"/>
                </a:solidFill>
              </a:rPr>
              <a:t>«ИССЛЕДОВАНИЕ ВОСПРИЯТИЯ ПАЦИЕНТАМИ ТЕМ, СВЯЗАННЫХ С ДЕЯТЕЛЬНОСТЬЮ СИСТЕМЫ  МЕДИКО – СОЦИАЛЬНОЙ ЭКСПЕРТИЗЫ» НА ОСНОВАНИИ АНАЛИЗА ПУБЛИЧНЫХ СООБЩЕНИЙ ПАЦИЕНТОВ И ИХ БЛИЗКИХ В ИНТЕРНЕТЕ»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25623" y="6531923"/>
            <a:ext cx="11370745" cy="28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pic>
        <p:nvPicPr>
          <p:cNvPr id="12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67246" y="5518216"/>
            <a:ext cx="2819400" cy="673578"/>
          </a:xfrm>
          <a:prstGeom prst="rect">
            <a:avLst/>
          </a:prstGeom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79942" y="2973526"/>
            <a:ext cx="11006704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Цель исследования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Выяснить, как люди транслировали свое отношение к системе МСЭ в 2017-2020 гг. в открытых интернет источниках.</a:t>
            </a:r>
          </a:p>
          <a:p>
            <a:pPr lvl="0" algn="just" eaLnBrk="0" fontAlgn="base" hangingPunct="0">
              <a:spcBef>
                <a:spcPct val="0"/>
              </a:spcBef>
            </a:pPr>
            <a:r>
              <a:rPr lang="ru-RU" sz="1400" dirty="0" smtClean="0"/>
              <a:t>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Метод исследования</a:t>
            </a:r>
          </a:p>
          <a:p>
            <a:pPr lvl="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Семантический анализ текста с применением методов искусственного интеллекта и машинного обучения. </a:t>
            </a:r>
            <a:br>
              <a:rPr lang="ru-RU" sz="1400" dirty="0" smtClean="0"/>
            </a:br>
            <a:r>
              <a:rPr lang="ru-RU" sz="1400" dirty="0" smtClean="0"/>
              <a:t>Ключевой смысл - извлечение из больших объемов текстовой информации сущностей - объектов, а также фактов - событий, их семантической взаимосвязи между собой</a:t>
            </a:r>
            <a:r>
              <a:rPr lang="ru-RU" sz="1400" dirty="0" smtClean="0"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 smtClean="0">
                <a:cs typeface="Times New Roman" panose="02020603050405020304" pitchFamily="18" charset="0"/>
              </a:rPr>
              <a:t>Объем:  63</a:t>
            </a:r>
            <a:r>
              <a:rPr lang="ru-RU" sz="1400" dirty="0" smtClean="0"/>
              <a:t> тысячи историй. Суммарное количество уникальных просмотров сообщений - 5.9 млн.</a:t>
            </a:r>
            <a:endParaRPr lang="ru-RU" sz="14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sz="16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Исследование по запросу Всероссийского союза пациентов проведено</a:t>
            </a:r>
            <a:b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Компанией </a:t>
            </a:r>
            <a:r>
              <a:rPr lang="en-US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Semantic Hub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374361" y="15182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ИЗМЕНЕНИЯ ЗА ПОСЛЕДНИЕ ДВА ГОДА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300" dirty="0" smtClean="0"/>
              <a:t>Исследование №2. «Медико-социальная экспертиза глазами пациентского сообщества»</a:t>
            </a:r>
            <a:endParaRPr lang="ru-RU" sz="1300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74361" y="900672"/>
            <a:ext cx="293081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800"/>
              </a:spcAft>
            </a:pPr>
            <a:r>
              <a:rPr lang="ru-RU" sz="1300" b="1" dirty="0" smtClean="0">
                <a:solidFill>
                  <a:srgbClr val="1974B8"/>
                </a:solidFill>
                <a:ea typeface="Calibri" pitchFamily="34" charset="0"/>
                <a:cs typeface="Arial" pitchFamily="34" charset="0"/>
              </a:rPr>
              <a:t>Изменения последних лет в системе МСЭ оцениваются положительно. </a:t>
            </a:r>
          </a:p>
          <a:p>
            <a:pPr algn="just">
              <a:spcAft>
                <a:spcPts val="600"/>
              </a:spcAft>
            </a:pPr>
            <a:r>
              <a:rPr lang="ru-RU" sz="1300" dirty="0" smtClean="0"/>
              <a:t>НКО: 50,8% взаимодействие с ГБ МСЭ улучшилось; 43% - не изменилось; 3,9% - стало хуже.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/>
              <a:t>Положительных оценок изменений в работе ЛПУ с документами у НКО и пациентов больше, чем отрицательных </a:t>
            </a:r>
            <a:br>
              <a:rPr lang="ru-RU" sz="1200" dirty="0" smtClean="0"/>
            </a:br>
            <a:r>
              <a:rPr lang="ru-RU" sz="1200" dirty="0" smtClean="0"/>
              <a:t>(27% и 29%  по сравнению с 16,4 и 15,8%). 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/>
              <a:t>Изменения к лучшему </a:t>
            </a:r>
            <a:r>
              <a:rPr lang="ru-RU" sz="1200" dirty="0" smtClean="0"/>
              <a:t>интенсивнее в бюро МСЭ, </a:t>
            </a:r>
            <a:r>
              <a:rPr lang="ru-RU" sz="1200" dirty="0" smtClean="0"/>
              <a:t>чем в ЛПУ </a:t>
            </a:r>
            <a:r>
              <a:rPr lang="ru-RU" sz="1200" dirty="0" smtClean="0"/>
              <a:t>(40</a:t>
            </a:r>
            <a:r>
              <a:rPr lang="ru-RU" sz="1200" dirty="0" smtClean="0"/>
              <a:t>% и 27%).</a:t>
            </a:r>
          </a:p>
          <a:p>
            <a:pPr algn="just">
              <a:spcAft>
                <a:spcPts val="600"/>
              </a:spcAft>
            </a:pPr>
            <a:r>
              <a:rPr lang="ru-RU" sz="1300" dirty="0" smtClean="0"/>
              <a:t>Очевиден прогресс в организации освидетельствования в </a:t>
            </a:r>
            <a:r>
              <a:rPr lang="ru-RU" sz="1300" dirty="0" smtClean="0"/>
              <a:t>бюро МСЭ</a:t>
            </a:r>
            <a:r>
              <a:rPr lang="ru-RU" sz="1300" dirty="0" smtClean="0"/>
              <a:t>. </a:t>
            </a:r>
          </a:p>
          <a:p>
            <a:pPr algn="just">
              <a:spcAft>
                <a:spcPts val="1200"/>
              </a:spcAft>
            </a:pPr>
            <a:r>
              <a:rPr lang="ru-RU" sz="1300" dirty="0" smtClean="0"/>
              <a:t>Наметились улучшения </a:t>
            </a:r>
            <a:r>
              <a:rPr lang="ru-RU" sz="1300" dirty="0" smtClean="0"/>
              <a:t>в работе поликлиники с </a:t>
            </a:r>
            <a:r>
              <a:rPr lang="ru-RU" sz="1300" dirty="0" smtClean="0"/>
              <a:t>документами и в </a:t>
            </a:r>
            <a:r>
              <a:rPr lang="ru-RU" sz="1300" dirty="0" smtClean="0"/>
              <a:t>отношении </a:t>
            </a:r>
            <a:r>
              <a:rPr lang="ru-RU" sz="1300" dirty="0" smtClean="0"/>
              <a:t>специалистов бюро МСЭ.</a:t>
            </a:r>
            <a:endParaRPr lang="ru-RU" sz="1300" dirty="0" smtClean="0"/>
          </a:p>
          <a:p>
            <a:pPr>
              <a:spcAft>
                <a:spcPts val="600"/>
              </a:spcAft>
            </a:pPr>
            <a:r>
              <a:rPr lang="ru-RU" sz="1300" b="1" dirty="0" smtClean="0">
                <a:solidFill>
                  <a:srgbClr val="C00000"/>
                </a:solidFill>
              </a:rPr>
              <a:t>Ключевой аспект МСЭ, по которому отрицательные оценки изменений перевешивают положительные </a:t>
            </a:r>
            <a:br>
              <a:rPr lang="ru-RU" sz="1300" b="1" dirty="0" smtClean="0">
                <a:solidFill>
                  <a:srgbClr val="C00000"/>
                </a:solidFill>
              </a:rPr>
            </a:br>
            <a:r>
              <a:rPr lang="ru-RU" sz="1300" b="1" dirty="0" smtClean="0">
                <a:solidFill>
                  <a:srgbClr val="C00000"/>
                </a:solidFill>
              </a:rPr>
              <a:t>– это результаты МСЭ. Оценка объективности решения комиссии как по группе, так и по ИПРА низка</a:t>
            </a:r>
            <a:r>
              <a:rPr lang="ru-RU" sz="1300" dirty="0" smtClean="0">
                <a:solidFill>
                  <a:srgbClr val="C00000"/>
                </a:solidFill>
              </a:rPr>
              <a:t>.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3702189" y="1610418"/>
          <a:ext cx="5212052" cy="2076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702189" y="1017948"/>
            <a:ext cx="34319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3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19. Оценка изменений в работе бюро МСЭ и поликлиник (эксперты)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842167" y="4298203"/>
          <a:ext cx="8051120" cy="2011680"/>
        </p:xfrm>
        <a:graphic>
          <a:graphicData uri="http://schemas.openxmlformats.org/drawingml/2006/table">
            <a:tbl>
              <a:tblPr/>
              <a:tblGrid>
                <a:gridCol w="2031246"/>
                <a:gridCol w="738635"/>
                <a:gridCol w="738635"/>
                <a:gridCol w="849429"/>
                <a:gridCol w="738635"/>
                <a:gridCol w="738635"/>
                <a:gridCol w="738635"/>
                <a:gridCol w="738635"/>
                <a:gridCol w="738635"/>
              </a:tblGrid>
              <a:tr h="3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Cтало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намного лучше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Cтало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неск-ко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лучше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Ничего не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измени-лось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Стало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неск-ко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хуже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Стало гораздо хуже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 знаю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"лучше"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"хуже"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363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сборе документов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поликлинике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8,4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20,8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52,5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9,3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организации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освидетельствования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МСЭ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19,3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54,1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7,2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13,7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63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отношении специалистов бюро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МСЭ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55,8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8,8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26,8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объективности решения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МСЭ по группе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 ИПРА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7,2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13,1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49,4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11,4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13,6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42168" y="3931777"/>
            <a:ext cx="817049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3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Таблица 3. Оценка гражданами изменений в системе МСЭ за последние два года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8369945" y="1017948"/>
            <a:ext cx="386236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3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20. Оценка динамики количества </a:t>
            </a:r>
            <a:br>
              <a:rPr lang="ru-RU" sz="13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3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обращений вопросам по МСЭ (эксперты)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/>
        </p:nvGraphicFramePr>
        <p:xfrm>
          <a:off x="8535136" y="1684822"/>
          <a:ext cx="3514636" cy="182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6" name="Picture 2" descr="О КОМПАНИ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29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«Медико-социальная экспертиза глазами пациентского сообщества»,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714376" y="170870"/>
            <a:ext cx="10162256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ВЫВОДЫ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14376" y="811460"/>
            <a:ext cx="10515600" cy="554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dirty="0" smtClean="0"/>
              <a:t>Изменения последних лет в системе медико-социальной экспертизы и во взаимодействии с ГБ МСЭ </a:t>
            </a:r>
            <a:r>
              <a:rPr lang="ru-RU" sz="1600" dirty="0" err="1" smtClean="0"/>
              <a:t>пациентским</a:t>
            </a:r>
            <a:r>
              <a:rPr lang="ru-RU" sz="1600" dirty="0" smtClean="0"/>
              <a:t> сообществом оцениваются положительно. </a:t>
            </a:r>
          </a:p>
          <a:p>
            <a:pPr lvl="0">
              <a:spcAft>
                <a:spcPts val="1200"/>
              </a:spcAft>
            </a:pPr>
            <a:r>
              <a:rPr lang="ru-RU" sz="1600" dirty="0" smtClean="0">
                <a:ea typeface="Calibri" pitchFamily="34" charset="0"/>
                <a:cs typeface="Arial" pitchFamily="34" charset="0"/>
              </a:rPr>
              <a:t>Участие общественности в работе общественных комиссий при ГБ МСЭ постепенно становится более распространенным явлением.</a:t>
            </a:r>
            <a:endParaRPr lang="ru-RU" sz="1600" dirty="0" smtClean="0"/>
          </a:p>
          <a:p>
            <a:pPr>
              <a:spcAft>
                <a:spcPts val="1200"/>
              </a:spcAft>
            </a:pPr>
            <a:r>
              <a:rPr lang="ru-RU" sz="1600" dirty="0" smtClean="0"/>
              <a:t>Очевидный прогресс произошел, прежде всего, в организации процедуры освидетельствования в бюро МСЭ. Положительные изменения отмечаются также в работе поликлиники по оформлению предварительной документации и в отношении специалистов бюро МСЭ.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Много негативных оценок касается долгих сроков ожидания записи к специалистам и на диагностику при сборе документов в поликлинике. </a:t>
            </a:r>
            <a:r>
              <a:rPr lang="ru-RU" sz="1600" dirty="0" smtClean="0">
                <a:ea typeface="Calibri" pitchFamily="34" charset="0"/>
                <a:cs typeface="Arial" pitchFamily="34" charset="0"/>
              </a:rPr>
              <a:t>Процедура сбора документов для освидетельствования продолжает оставаться довольно протяженной во времени. К платным медицинским услугам на этапе сбора документов для МСЭ прибегает около 40% граждан.</a:t>
            </a:r>
          </a:p>
          <a:p>
            <a:pPr>
              <a:lnSpc>
                <a:spcPts val="1700"/>
              </a:lnSpc>
              <a:spcAft>
                <a:spcPts val="900"/>
              </a:spcAft>
            </a:pPr>
            <a:r>
              <a:rPr lang="ru-RU" sz="1600" dirty="0" smtClean="0"/>
              <a:t>Более всего неудобств при посещении бюро МСЭ доставляют некомфортные бытовые условия. Продолжительность самой процедуры освидетельствования, включая время ожидания своей очереди и акта после заседания комиссии, остается достаточно длительной: более двух часов. Информирование о возможности апелляции или пояснения по результатам МСЭ в доступной форме предоставляются редко.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Ключевой аспект МСЭ, по которому отрицательные оценки изменений последних лет «перевешивают» положительные – это результаты МСЭ: оценка объективности решения комиссии как по группе, так и по ИПРА.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Представление о необъективности решения комиссии МСЭ продолжает оставаться устойчивым стереотипом в общественном сознании</a:t>
            </a:r>
            <a:r>
              <a:rPr lang="ru-RU" sz="1600" dirty="0"/>
              <a:t>.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74" y="1934337"/>
            <a:ext cx="2265523" cy="2265523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0" y="6256470"/>
            <a:ext cx="12192000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1974B8"/>
                </a:solidFill>
                <a:ea typeface="+mj-ea"/>
                <a:cs typeface="+mj-cs"/>
              </a:rPr>
              <a:t>www.patients.ru</a:t>
            </a:r>
            <a:endParaRPr kumimoji="0" lang="ru-RU" sz="2000" b="1" u="none" strike="noStrike" kern="1200" cap="none" spc="0" normalizeH="0" noProof="0" dirty="0" smtClean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7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8083" y="191499"/>
            <a:ext cx="10488550" cy="7155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000" dirty="0" smtClean="0">
                <a:solidFill>
                  <a:srgbClr val="186FB0"/>
                </a:solidFill>
              </a:rPr>
              <a:t>КОНТЕКСТ ОБСУЖДЕНИЯ ПАЦИЕНТАМИ МСЭ 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1600" dirty="0" smtClean="0"/>
              <a:t>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a:t>
            </a:r>
            <a:endParaRPr lang="ru-RU" sz="1600" dirty="0"/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70888" y="6496662"/>
            <a:ext cx="11370745" cy="357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E14CAF17-17E5-C142-BAB0-C9247F8AC9BF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</a:blip>
          <a:stretch>
            <a:fillRect/>
          </a:stretch>
        </p:blipFill>
        <p:spPr>
          <a:xfrm>
            <a:off x="314931" y="2336885"/>
            <a:ext cx="6165178" cy="4211874"/>
          </a:xfrm>
          <a:prstGeom prst="rect">
            <a:avLst/>
          </a:prstGeom>
        </p:spPr>
      </p:pic>
      <p:graphicFrame>
        <p:nvGraphicFramePr>
          <p:cNvPr id="22" name="Таблица 21">
            <a:extLst>
              <a:ext uri="{FF2B5EF4-FFF2-40B4-BE49-F238E27FC236}">
                <a16:creationId xmlns="" xmlns:a16="http://schemas.microsoft.com/office/drawing/2014/main" id="{544F005B-89EF-6243-9971-1C8726767504}"/>
              </a:ext>
            </a:extLst>
          </p:cNvPr>
          <p:cNvGraphicFramePr>
            <a:graphicFrameLocks noGrp="1"/>
          </p:cNvGraphicFramePr>
          <p:nvPr/>
        </p:nvGraphicFramePr>
        <p:xfrm>
          <a:off x="6550555" y="2763515"/>
          <a:ext cx="2067900" cy="3733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6165">
                  <a:extLst>
                    <a:ext uri="{9D8B030D-6E8A-4147-A177-3AD203B41FA5}">
                      <a16:colId xmlns="" xmlns:a16="http://schemas.microsoft.com/office/drawing/2014/main" val="2465250396"/>
                    </a:ext>
                  </a:extLst>
                </a:gridCol>
                <a:gridCol w="571735">
                  <a:extLst>
                    <a:ext uri="{9D8B030D-6E8A-4147-A177-3AD203B41FA5}">
                      <a16:colId xmlns="" xmlns:a16="http://schemas.microsoft.com/office/drawing/2014/main" val="4028399646"/>
                    </a:ext>
                  </a:extLst>
                </a:gridCol>
              </a:tblGrid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ЗПР, ОНР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315539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9275883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Остеохондроз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104500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79484175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Эпилепсия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104472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8795650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Инсульт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77456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1070356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После ЧМТ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52249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83727951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ДЦП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44343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3827011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Синдром Дауна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33369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11447397"/>
                  </a:ext>
                </a:extLst>
              </a:tr>
              <a:tr h="196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Болезнь Паркинсона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32010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52509220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Гидроцефалия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29238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67209381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Недержание мочи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21505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29760434"/>
                  </a:ext>
                </a:extLst>
              </a:tr>
              <a:tr h="196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Киста головного мозга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21131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03738025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Мигрень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18109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17559086"/>
                  </a:ext>
                </a:extLst>
              </a:tr>
              <a:tr h="196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Болезнь Альцгеймера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17892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68239226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Гемипарез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17372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68892572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Энцефалопатия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16623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71466942"/>
                  </a:ext>
                </a:extLst>
              </a:tr>
              <a:tr h="196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Цервикальная дистония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11960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99724262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Параплегии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6354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17982186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Тетрапарез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6344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34161817"/>
                  </a:ext>
                </a:extLst>
              </a:tr>
              <a:tr h="150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Монопарез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3918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6637610"/>
                  </a:ext>
                </a:extLst>
              </a:tr>
              <a:tr h="196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Моторная невропатия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2416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" marR="428" marT="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49705889"/>
                  </a:ext>
                </a:extLst>
              </a:tr>
            </a:tbl>
          </a:graphicData>
        </a:graphic>
      </p:graphicFrame>
      <p:graphicFrame>
        <p:nvGraphicFramePr>
          <p:cNvPr id="23" name="Таблица 22">
            <a:extLst>
              <a:ext uri="{FF2B5EF4-FFF2-40B4-BE49-F238E27FC236}">
                <a16:creationId xmlns="" xmlns:a16="http://schemas.microsoft.com/office/drawing/2014/main" id="{99580320-3F0A-F948-8C50-279F859720F4}"/>
              </a:ext>
            </a:extLst>
          </p:cNvPr>
          <p:cNvGraphicFramePr>
            <a:graphicFrameLocks noGrp="1"/>
          </p:cNvGraphicFramePr>
          <p:nvPr/>
        </p:nvGraphicFramePr>
        <p:xfrm>
          <a:off x="8810765" y="2763515"/>
          <a:ext cx="3088627" cy="3710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4673">
                  <a:extLst>
                    <a:ext uri="{9D8B030D-6E8A-4147-A177-3AD203B41FA5}">
                      <a16:colId xmlns="" xmlns:a16="http://schemas.microsoft.com/office/drawing/2014/main" val="1542362288"/>
                    </a:ext>
                  </a:extLst>
                </a:gridCol>
                <a:gridCol w="613954">
                  <a:extLst>
                    <a:ext uri="{9D8B030D-6E8A-4147-A177-3AD203B41FA5}">
                      <a16:colId xmlns="" xmlns:a16="http://schemas.microsoft.com/office/drawing/2014/main" val="3510337303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Эндопротезирование тазобедренных суставов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174915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12627258"/>
                  </a:ext>
                </a:extLst>
              </a:tr>
              <a:tr h="207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Болезнь Бехтерева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129914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563497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Сколиоз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75340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41019300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Врожденная косолапость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54164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5890259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Сколиоз (после операции)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50384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2518719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Операции на позвоночнике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45735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63968557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Грыжи позвоночника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44021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8459467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Укорочение ноги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42323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89680314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Гонартроз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41895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2960789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Перелом позвоночника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36789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38585071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Деформирующий артроз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32071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6493082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Коксартроз (Двухсторонний)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31383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76365529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Асептический некроз бедра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21842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97198753"/>
                  </a:ext>
                </a:extLst>
              </a:tr>
              <a:tr h="205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Эндопротезирование коленного сустава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18458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90576316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Сколиоз (Дети)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15528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6701115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Коксартроз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14500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2559024"/>
                  </a:ext>
                </a:extLst>
              </a:tr>
              <a:tr h="172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Врожденная аномалия кисти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13069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5413379"/>
                  </a:ext>
                </a:extLst>
              </a:tr>
              <a:tr h="1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Врожденный вывих ТБС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8022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34322949"/>
                  </a:ext>
                </a:extLst>
              </a:tr>
              <a:tr h="1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Врожденное отсутствие пальцев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4977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7" marR="287" marT="287" marB="0" anchor="ctr"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26872537"/>
                  </a:ext>
                </a:extLst>
              </a:tr>
            </a:tbl>
          </a:graphicData>
        </a:graphic>
      </p:graphicFrame>
      <p:sp>
        <p:nvSpPr>
          <p:cNvPr id="24" name="Title 6">
            <a:extLst>
              <a:ext uri="{FF2B5EF4-FFF2-40B4-BE49-F238E27FC236}">
                <a16:creationId xmlns="" xmlns:a16="http://schemas.microsoft.com/office/drawing/2014/main" id="{CB423F7E-0AA8-BA47-97EE-2528C5AF3A0F}"/>
              </a:ext>
            </a:extLst>
          </p:cNvPr>
          <p:cNvSpPr txBox="1">
            <a:spLocks/>
          </p:cNvSpPr>
          <p:nvPr/>
        </p:nvSpPr>
        <p:spPr>
          <a:xfrm>
            <a:off x="6551455" y="2361383"/>
            <a:ext cx="1174989" cy="2587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3002" b="1" i="0">
                <a:solidFill>
                  <a:srgbClr val="00B3A4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ru-RU" sz="1800" b="0" kern="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ookman Old Style" charset="0"/>
                <a:cs typeface="Bookman Old Style" charset="0"/>
              </a:rPr>
              <a:t>Неврология</a:t>
            </a:r>
            <a:endParaRPr lang="en-US" sz="1800" b="0" kern="0" dirty="0">
              <a:solidFill>
                <a:schemeClr val="accent5">
                  <a:lumMod val="75000"/>
                </a:schemeClr>
              </a:solidFill>
              <a:latin typeface="Calibri" pitchFamily="34" charset="0"/>
              <a:ea typeface="Bookman Old Style" charset="0"/>
              <a:cs typeface="Bookman Old Style" charset="0"/>
            </a:endParaRPr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C4D9D6F0-9802-9846-8058-E874F92C2AD8}"/>
              </a:ext>
            </a:extLst>
          </p:cNvPr>
          <p:cNvSpPr txBox="1">
            <a:spLocks/>
          </p:cNvSpPr>
          <p:nvPr/>
        </p:nvSpPr>
        <p:spPr>
          <a:xfrm>
            <a:off x="8808415" y="2361383"/>
            <a:ext cx="1174989" cy="2587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3002" b="1" i="0">
                <a:solidFill>
                  <a:srgbClr val="00B3A4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1800" b="0" kern="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ookman Old Style" charset="0"/>
                <a:cs typeface="Bookman Old Style" charset="0"/>
              </a:rPr>
              <a:t>Ортопедия</a:t>
            </a:r>
            <a:endParaRPr lang="en-US" sz="1800" b="0" kern="0" dirty="0">
              <a:solidFill>
                <a:schemeClr val="accent5">
                  <a:lumMod val="75000"/>
                </a:schemeClr>
              </a:solidFill>
              <a:latin typeface="Calibri" pitchFamily="34" charset="0"/>
              <a:ea typeface="Bookman Old Style" charset="0"/>
              <a:cs typeface="Bookman Old Style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61446F7F-CD40-AC4E-817B-48D1A6CFFCD2}"/>
              </a:ext>
            </a:extLst>
          </p:cNvPr>
          <p:cNvSpPr/>
          <p:nvPr/>
        </p:nvSpPr>
        <p:spPr>
          <a:xfrm>
            <a:off x="388083" y="1045125"/>
            <a:ext cx="1155355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buFont typeface="+mj-lt"/>
              <a:buAutoNum type="arabicPeriod"/>
            </a:pP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МСЭ обсуждается в контексте 131 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нозологии в 21 терапевтической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области.</a:t>
            </a:r>
            <a:endParaRPr lang="ru-RU" sz="1500" dirty="0">
              <a:solidFill>
                <a:srgbClr val="004070"/>
              </a:solidFill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 algn="just" eaLnBrk="0" fontAlgn="base" hangingPunct="0">
              <a:spcBef>
                <a:spcPct val="0"/>
              </a:spcBef>
              <a:buFont typeface="+mj-lt"/>
              <a:buAutoNum type="arabicPeriod"/>
            </a:pP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Суммарное количество уникальных просмотров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этих 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обсуждений за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последние 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три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года: 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5 596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020.</a:t>
            </a:r>
            <a:endParaRPr lang="ru-RU" sz="1500" dirty="0">
              <a:solidFill>
                <a:srgbClr val="004070"/>
              </a:solidFill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 algn="just" eaLnBrk="0" fontAlgn="base" hangingPunct="0">
              <a:spcBef>
                <a:spcPct val="0"/>
              </a:spcBef>
              <a:buFont typeface="+mj-lt"/>
              <a:buAutoNum type="arabicPeriod"/>
            </a:pP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Наиболее обсуждаемые </a:t>
            </a: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области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: Неврология, Ортопедия, Онкология, Кардиология.  </a:t>
            </a:r>
          </a:p>
          <a:p>
            <a:pPr marL="342900" indent="-342900" algn="just" eaLnBrk="0" fontAlgn="base" hangingPunct="0">
              <a:spcBef>
                <a:spcPct val="0"/>
              </a:spcBef>
              <a:buFont typeface="+mj-lt"/>
              <a:buAutoNum type="arabicPeriod"/>
            </a:pPr>
            <a:r>
              <a:rPr lang="ru-RU" sz="15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Заметны обсуждения сложностей прохождения МСЭ орфанными пациентами и пациентами с </a:t>
            </a:r>
            <a:r>
              <a:rPr lang="ru-RU" sz="1500" dirty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задержкой психического развития, общим недоразвитием речи, ДЦП, синдромом Дауна.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8703799" y="2379671"/>
            <a:ext cx="0" cy="4112809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466567" y="2379671"/>
            <a:ext cx="0" cy="4112809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7803" y="6414592"/>
            <a:ext cx="1855975" cy="443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8083" y="236764"/>
            <a:ext cx="10488550" cy="7155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000" dirty="0" smtClean="0">
                <a:solidFill>
                  <a:srgbClr val="186FB0"/>
                </a:solidFill>
              </a:rPr>
              <a:t>ТЕМЫ, ОБСУЖДАЕМЫХ ПАЦИЕНТАМИ В КОНТЕКСТЕ МСЭ - 2017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1600" dirty="0" smtClean="0"/>
              <a:t>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a:t>
            </a:r>
            <a:endParaRPr lang="ru-RU" sz="1600" dirty="0"/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70888" y="6496662"/>
            <a:ext cx="11370745" cy="357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EF71C52F-B7AE-C945-85DD-73063C219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86111828"/>
              </p:ext>
            </p:extLst>
          </p:nvPr>
        </p:nvGraphicFramePr>
        <p:xfrm>
          <a:off x="195072" y="1270743"/>
          <a:ext cx="11920728" cy="5253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8F41791-6826-CF45-A5FB-3D1CFE33F330}"/>
              </a:ext>
            </a:extLst>
          </p:cNvPr>
          <p:cNvSpPr/>
          <p:nvPr/>
        </p:nvSpPr>
        <p:spPr>
          <a:xfrm>
            <a:off x="388083" y="1270743"/>
            <a:ext cx="603710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kern="0" dirty="0" smtClean="0">
                <a:solidFill>
                  <a:srgbClr val="004070"/>
                </a:solidFill>
                <a:latin typeface="Calibri" pitchFamily="34" charset="0"/>
              </a:rPr>
              <a:t>Семантически </a:t>
            </a:r>
            <a:r>
              <a:rPr lang="ru-RU" sz="1400" kern="0" dirty="0">
                <a:solidFill>
                  <a:srgbClr val="004070"/>
                </a:solidFill>
                <a:latin typeface="Calibri" pitchFamily="34" charset="0"/>
              </a:rPr>
              <a:t>близкие категории объединены цветами:</a:t>
            </a:r>
          </a:p>
          <a:p>
            <a:pPr indent="625475">
              <a:lnSpc>
                <a:spcPct val="150000"/>
              </a:lnSpc>
            </a:pP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Недостаток </a:t>
            </a:r>
            <a:r>
              <a:rPr lang="ru-RU" sz="1300" kern="0" dirty="0">
                <a:solidFill>
                  <a:srgbClr val="004070"/>
                </a:solidFill>
                <a:latin typeface="Calibri" pitchFamily="34" charset="0"/>
              </a:rPr>
              <a:t>информации </a:t>
            </a: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о процедурах, </a:t>
            </a:r>
            <a:r>
              <a:rPr lang="ru-RU" sz="1300" kern="0" dirty="0">
                <a:solidFill>
                  <a:srgbClr val="004070"/>
                </a:solidFill>
                <a:latin typeface="Calibri" pitchFamily="34" charset="0"/>
              </a:rPr>
              <a:t>связанных с </a:t>
            </a: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КМСЭ</a:t>
            </a:r>
            <a:endParaRPr lang="ru-RU" sz="1300" kern="0" dirty="0">
              <a:solidFill>
                <a:srgbClr val="004070"/>
              </a:solidFill>
              <a:latin typeface="Calibri" pitchFamily="34" charset="0"/>
            </a:endParaRPr>
          </a:p>
          <a:p>
            <a:pPr indent="625475">
              <a:lnSpc>
                <a:spcPct val="150000"/>
              </a:lnSpc>
            </a:pP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Финансовое </a:t>
            </a:r>
            <a:r>
              <a:rPr lang="ru-RU" sz="1300" kern="0" dirty="0">
                <a:solidFill>
                  <a:srgbClr val="004070"/>
                </a:solidFill>
                <a:latin typeface="Calibri" pitchFamily="34" charset="0"/>
              </a:rPr>
              <a:t>бремя инвалидов и их близких</a:t>
            </a:r>
          </a:p>
          <a:p>
            <a:pPr indent="625475">
              <a:lnSpc>
                <a:spcPct val="150000"/>
              </a:lnSpc>
            </a:pP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Территориальные </a:t>
            </a:r>
            <a:r>
              <a:rPr lang="ru-RU" sz="1300" kern="0" dirty="0">
                <a:solidFill>
                  <a:srgbClr val="004070"/>
                </a:solidFill>
                <a:latin typeface="Calibri" pitchFamily="34" charset="0"/>
              </a:rPr>
              <a:t>проблемы (в т.ч. с перемещением)</a:t>
            </a:r>
          </a:p>
          <a:p>
            <a:pPr indent="625475">
              <a:lnSpc>
                <a:spcPct val="150000"/>
              </a:lnSpc>
            </a:pP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Проблемы </a:t>
            </a:r>
            <a:r>
              <a:rPr lang="ru-RU" sz="1300" kern="0" dirty="0">
                <a:solidFill>
                  <a:srgbClr val="004070"/>
                </a:solidFill>
                <a:latin typeface="Calibri" pitchFamily="34" charset="0"/>
              </a:rPr>
              <a:t>в отдельных </a:t>
            </a:r>
            <a:r>
              <a:rPr lang="ru-RU" sz="1300" kern="0" dirty="0" smtClean="0">
                <a:solidFill>
                  <a:srgbClr val="004070"/>
                </a:solidFill>
                <a:latin typeface="Calibri" pitchFamily="34" charset="0"/>
              </a:rPr>
              <a:t>нозологиях</a:t>
            </a:r>
            <a:endParaRPr lang="ru-RU" sz="1300" kern="0" dirty="0">
              <a:solidFill>
                <a:srgbClr val="004070"/>
              </a:solidFill>
              <a:latin typeface="Calibri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ABFBBE0-0CF6-7A4A-A7CC-C6AD1C492315}"/>
              </a:ext>
            </a:extLst>
          </p:cNvPr>
          <p:cNvSpPr/>
          <p:nvPr/>
        </p:nvSpPr>
        <p:spPr>
          <a:xfrm>
            <a:off x="496719" y="2228111"/>
            <a:ext cx="504000" cy="108000"/>
          </a:xfrm>
          <a:prstGeom prst="rect">
            <a:avLst/>
          </a:prstGeom>
          <a:solidFill>
            <a:srgbClr val="004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10A710F0-8E8B-FC45-8A91-32462D994824}"/>
              </a:ext>
            </a:extLst>
          </p:cNvPr>
          <p:cNvSpPr/>
          <p:nvPr/>
        </p:nvSpPr>
        <p:spPr>
          <a:xfrm>
            <a:off x="496719" y="2544341"/>
            <a:ext cx="504000" cy="10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59D15CA2-1019-084E-B86D-DC76283A6B0A}"/>
              </a:ext>
            </a:extLst>
          </p:cNvPr>
          <p:cNvSpPr/>
          <p:nvPr/>
        </p:nvSpPr>
        <p:spPr>
          <a:xfrm>
            <a:off x="496719" y="1919652"/>
            <a:ext cx="504000" cy="108000"/>
          </a:xfrm>
          <a:prstGeom prst="rect">
            <a:avLst/>
          </a:prstGeom>
          <a:solidFill>
            <a:srgbClr val="CD3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295E056A-F322-E94E-A7AB-9CC9A4A640A8}"/>
              </a:ext>
            </a:extLst>
          </p:cNvPr>
          <p:cNvSpPr/>
          <p:nvPr/>
        </p:nvSpPr>
        <p:spPr>
          <a:xfrm>
            <a:off x="496719" y="1630582"/>
            <a:ext cx="504000" cy="108000"/>
          </a:xfrm>
          <a:prstGeom prst="rect">
            <a:avLst/>
          </a:prstGeom>
          <a:solidFill>
            <a:srgbClr val="1974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062183" y="6112076"/>
          <a:ext cx="52543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  <a:gridCol w="3502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548558" y="1222339"/>
          <a:ext cx="438913" cy="522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3"/>
              </a:tblGrid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58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9280" y="6414592"/>
            <a:ext cx="1855975" cy="443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EF71C52F-B7AE-C945-85DD-73063C219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87143806"/>
              </p:ext>
            </p:extLst>
          </p:nvPr>
        </p:nvGraphicFramePr>
        <p:xfrm>
          <a:off x="-13503" y="1158240"/>
          <a:ext cx="12115800" cy="5338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Стрелка вверх 50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2260668" y="4268079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верх 19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1068774" y="3436240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969275" y="364644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+35%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8083" y="277778"/>
            <a:ext cx="10488550" cy="7155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000" dirty="0" smtClean="0">
                <a:solidFill>
                  <a:srgbClr val="186FB0"/>
                </a:solidFill>
              </a:rPr>
              <a:t>ТЕМЫ, ОБСУЖДАЕМЫХ ПАЦИЕНТАМИ В КОНТЕКСТЕ МСЭ - 2018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1600" dirty="0" smtClean="0"/>
              <a:t>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a:t>
            </a:r>
            <a:endParaRPr lang="ru-RU" sz="1600" dirty="0"/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70888" y="6496662"/>
            <a:ext cx="11370745" cy="357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0375599C-D2DE-4842-A1D8-74E226F29FBE}"/>
              </a:ext>
            </a:extLst>
          </p:cNvPr>
          <p:cNvSpPr txBox="1">
            <a:spLocks/>
          </p:cNvSpPr>
          <p:nvPr/>
        </p:nvSpPr>
        <p:spPr>
          <a:xfrm>
            <a:off x="226584" y="559866"/>
            <a:ext cx="5936701" cy="28691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277246">
              <a:defRPr>
                <a:latin typeface="+mn-lt"/>
                <a:ea typeface="+mn-ea"/>
                <a:cs typeface="+mn-cs"/>
              </a:defRPr>
            </a:lvl2pPr>
            <a:lvl3pPr marL="554492">
              <a:defRPr>
                <a:latin typeface="+mn-lt"/>
                <a:ea typeface="+mn-ea"/>
                <a:cs typeface="+mn-cs"/>
              </a:defRPr>
            </a:lvl3pPr>
            <a:lvl4pPr marL="831738">
              <a:defRPr>
                <a:latin typeface="+mn-lt"/>
                <a:ea typeface="+mn-ea"/>
                <a:cs typeface="+mn-cs"/>
              </a:defRPr>
            </a:lvl4pPr>
            <a:lvl5pPr marL="1108984">
              <a:defRPr>
                <a:latin typeface="+mn-lt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ru-RU" sz="1600" kern="0" dirty="0">
              <a:solidFill>
                <a:schemeClr val="accent4">
                  <a:lumMod val="50000"/>
                </a:schemeClr>
              </a:solidFill>
              <a:latin typeface="Circe" panose="020B0502020203020203" pitchFamily="34" charset="0"/>
              <a:sym typeface="Wingdings" pitchFamily="2" charset="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1660916" y="4970334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80DDB3A-7958-6F44-B751-2A161FA31ED6}"/>
              </a:ext>
            </a:extLst>
          </p:cNvPr>
          <p:cNvSpPr txBox="1"/>
          <p:nvPr/>
        </p:nvSpPr>
        <p:spPr>
          <a:xfrm>
            <a:off x="2235348" y="420667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-3%</a:t>
            </a: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925103" y="6196222"/>
          <a:ext cx="5148000" cy="3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" name="Стрелка вверх 49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1465014" y="3637408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6278878" y="1231392"/>
          <a:ext cx="438913" cy="52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3"/>
              </a:tblGrid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2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3231527" y="5228529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4419978" y="5385339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4837786" y="5389174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5237300" y="5408684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847C0C7-1760-7B47-B8CB-DD55FD8088D4}"/>
              </a:ext>
            </a:extLst>
          </p:cNvPr>
          <p:cNvSpPr txBox="1"/>
          <p:nvPr/>
        </p:nvSpPr>
        <p:spPr>
          <a:xfrm>
            <a:off x="1438444" y="35631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-6%</a:t>
            </a:r>
          </a:p>
        </p:txBody>
      </p:sp>
      <p:sp>
        <p:nvSpPr>
          <p:cNvPr id="52" name="Стрелка вверх 51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5849110" y="4955400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044CF37-FA05-DE4D-AAEA-CE9E186A706B}"/>
              </a:ext>
            </a:extLst>
          </p:cNvPr>
          <p:cNvSpPr txBox="1"/>
          <p:nvPr/>
        </p:nvSpPr>
        <p:spPr>
          <a:xfrm>
            <a:off x="5772949" y="489444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-11%</a:t>
            </a:r>
          </a:p>
        </p:txBody>
      </p:sp>
      <p:sp>
        <p:nvSpPr>
          <p:cNvPr id="53" name="Стрелка вверх 52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4253039" y="4795267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E044CF37-FA05-DE4D-AAEA-CE9E186A706B}"/>
              </a:ext>
            </a:extLst>
          </p:cNvPr>
          <p:cNvSpPr txBox="1"/>
          <p:nvPr/>
        </p:nvSpPr>
        <p:spPr>
          <a:xfrm>
            <a:off x="4176878" y="4734307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-11%</a:t>
            </a:r>
          </a:p>
        </p:txBody>
      </p:sp>
      <p:sp>
        <p:nvSpPr>
          <p:cNvPr id="55" name="Стрелка вверх 54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3853900" y="4578840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E044CF37-FA05-DE4D-AAEA-CE9E186A706B}"/>
              </a:ext>
            </a:extLst>
          </p:cNvPr>
          <p:cNvSpPr txBox="1"/>
          <p:nvPr/>
        </p:nvSpPr>
        <p:spPr>
          <a:xfrm>
            <a:off x="3777739" y="451788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</a:t>
            </a:r>
            <a:r>
              <a:rPr lang="ru-RU" sz="1400" b="1" dirty="0" smtClean="0"/>
              <a:t>12%</a:t>
            </a:r>
            <a:endParaRPr lang="ru-RU" sz="1400" b="1" dirty="0"/>
          </a:p>
        </p:txBody>
      </p:sp>
      <p:sp>
        <p:nvSpPr>
          <p:cNvPr id="57" name="Стрелка вверх 56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3055666" y="4369224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3000250" y="4579427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+</a:t>
            </a:r>
            <a:r>
              <a:rPr lang="ru-RU" sz="1400" b="1" dirty="0" smtClean="0"/>
              <a:t>3%</a:t>
            </a:r>
            <a:endParaRPr lang="ru-RU" sz="1400" b="1" dirty="0"/>
          </a:p>
        </p:txBody>
      </p:sp>
      <p:pic>
        <p:nvPicPr>
          <p:cNvPr id="30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9280" y="6414592"/>
            <a:ext cx="1855975" cy="443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Диаграмма 37">
            <a:extLst>
              <a:ext uri="{FF2B5EF4-FFF2-40B4-BE49-F238E27FC236}">
                <a16:creationId xmlns:a16="http://schemas.microsoft.com/office/drawing/2014/main" xmlns="" id="{EF71C52F-B7AE-C945-85DD-73063C219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843640122"/>
              </p:ext>
            </p:extLst>
          </p:nvPr>
        </p:nvGraphicFramePr>
        <p:xfrm>
          <a:off x="38100" y="1210644"/>
          <a:ext cx="12060000" cy="5265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8083" y="263923"/>
            <a:ext cx="10488550" cy="7155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000" dirty="0" smtClean="0">
                <a:solidFill>
                  <a:srgbClr val="186FB0"/>
                </a:solidFill>
              </a:rPr>
              <a:t>ТЕМЫ, ОБСУЖДАЕМЫХ ПАЦИЕНТАМИ В КОНТЕКСТЕ МСЭ - 2019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1600" dirty="0" smtClean="0"/>
              <a:t>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a:t>
            </a:r>
            <a:endParaRPr lang="ru-RU" sz="1600" dirty="0"/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70888" y="6496662"/>
            <a:ext cx="11370745" cy="357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sp>
        <p:nvSpPr>
          <p:cNvPr id="12" name="Стрелка вверх 11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3001723" y="4001776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2900621" y="4211979"/>
            <a:ext cx="588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+16%</a:t>
            </a:r>
            <a:endParaRPr lang="ru-RU" sz="1400" b="1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951674" y="6172662"/>
          <a:ext cx="5227200" cy="3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00"/>
                <a:gridCol w="475200"/>
                <a:gridCol w="475200"/>
                <a:gridCol w="475200"/>
                <a:gridCol w="475200"/>
                <a:gridCol w="475200"/>
                <a:gridCol w="475200"/>
                <a:gridCol w="475200"/>
                <a:gridCol w="475200"/>
                <a:gridCol w="475200"/>
                <a:gridCol w="4752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Стрелка вверх 22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1196105" y="3423980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6278878" y="1267968"/>
          <a:ext cx="438913" cy="51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3"/>
              </a:tblGrid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400"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9A939F6-E7F1-7945-928F-BF538CCC4B37}"/>
              </a:ext>
            </a:extLst>
          </p:cNvPr>
          <p:cNvSpPr txBox="1"/>
          <p:nvPr/>
        </p:nvSpPr>
        <p:spPr>
          <a:xfrm rot="16200000">
            <a:off x="5508797" y="5511912"/>
            <a:ext cx="8106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НОВАЯ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847C0C7-1760-7B47-B8CB-DD55FD8088D4}"/>
              </a:ext>
            </a:extLst>
          </p:cNvPr>
          <p:cNvSpPr txBox="1"/>
          <p:nvPr/>
        </p:nvSpPr>
        <p:spPr>
          <a:xfrm>
            <a:off x="1169535" y="3349684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-7%</a:t>
            </a:r>
            <a:endParaRPr lang="ru-RU" sz="1400" b="1" dirty="0"/>
          </a:p>
        </p:txBody>
      </p:sp>
      <p:sp>
        <p:nvSpPr>
          <p:cNvPr id="32" name="Стрелка вверх 31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4363495" y="4539235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044CF37-FA05-DE4D-AAEA-CE9E186A706B}"/>
              </a:ext>
            </a:extLst>
          </p:cNvPr>
          <p:cNvSpPr txBox="1"/>
          <p:nvPr/>
        </p:nvSpPr>
        <p:spPr>
          <a:xfrm>
            <a:off x="4262488" y="4478275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-3,5%</a:t>
            </a:r>
            <a:endParaRPr lang="ru-RU" sz="1400" b="1" dirty="0"/>
          </a:p>
        </p:txBody>
      </p:sp>
      <p:sp>
        <p:nvSpPr>
          <p:cNvPr id="36" name="Стрелка вверх 35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2100385" y="3633077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2044969" y="3843280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+5%</a:t>
            </a:r>
            <a:endParaRPr lang="ru-RU" sz="1400" b="1" dirty="0"/>
          </a:p>
        </p:txBody>
      </p:sp>
      <p:sp>
        <p:nvSpPr>
          <p:cNvPr id="39" name="Стрелка вверх 38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 flipV="1">
            <a:off x="1658024" y="3626292"/>
            <a:ext cx="396000" cy="468000"/>
          </a:xfrm>
          <a:prstGeom prst="upArrow">
            <a:avLst/>
          </a:prstGeom>
          <a:solidFill>
            <a:srgbClr val="E9A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3847C0C7-1760-7B47-B8CB-DD55FD8088D4}"/>
              </a:ext>
            </a:extLst>
          </p:cNvPr>
          <p:cNvSpPr txBox="1"/>
          <p:nvPr/>
        </p:nvSpPr>
        <p:spPr>
          <a:xfrm>
            <a:off x="1631454" y="3551996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-6%</a:t>
            </a:r>
          </a:p>
        </p:txBody>
      </p:sp>
      <p:sp>
        <p:nvSpPr>
          <p:cNvPr id="42" name="Стрелка вверх 41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2553394" y="3782320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2497978" y="3992523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+9%</a:t>
            </a:r>
            <a:endParaRPr lang="ru-RU" sz="1400" b="1" dirty="0"/>
          </a:p>
        </p:txBody>
      </p:sp>
      <p:sp>
        <p:nvSpPr>
          <p:cNvPr id="44" name="Стрелка вверх 43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3899719" y="4280264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3844303" y="4490467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+7%</a:t>
            </a:r>
            <a:endParaRPr lang="ru-RU" sz="1400" b="1" dirty="0"/>
          </a:p>
        </p:txBody>
      </p:sp>
      <p:sp>
        <p:nvSpPr>
          <p:cNvPr id="46" name="Стрелка вверх 45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4812136" y="4552052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4756720" y="4762255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+4%</a:t>
            </a:r>
            <a:endParaRPr lang="ru-RU" sz="1400" b="1" dirty="0"/>
          </a:p>
        </p:txBody>
      </p:sp>
      <p:sp>
        <p:nvSpPr>
          <p:cNvPr id="48" name="Стрелка вверх 47">
            <a:extLst>
              <a:ext uri="{FF2B5EF4-FFF2-40B4-BE49-F238E27FC236}">
                <a16:creationId xmlns:a16="http://schemas.microsoft.com/office/drawing/2014/main" xmlns="" id="{C398C28B-AB78-9D43-9171-466EEB8A5B48}"/>
              </a:ext>
            </a:extLst>
          </p:cNvPr>
          <p:cNvSpPr/>
          <p:nvPr/>
        </p:nvSpPr>
        <p:spPr>
          <a:xfrm>
            <a:off x="5260983" y="4576436"/>
            <a:ext cx="396000" cy="4680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80F9FC1-427C-264E-8826-E954C7368BB0}"/>
              </a:ext>
            </a:extLst>
          </p:cNvPr>
          <p:cNvSpPr txBox="1"/>
          <p:nvPr/>
        </p:nvSpPr>
        <p:spPr>
          <a:xfrm>
            <a:off x="5205567" y="4786639"/>
            <a:ext cx="49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+3%</a:t>
            </a:r>
            <a:endParaRPr lang="ru-RU" sz="1400" b="1" dirty="0"/>
          </a:p>
        </p:txBody>
      </p:sp>
      <p:pic>
        <p:nvPicPr>
          <p:cNvPr id="30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5492" y="6414592"/>
            <a:ext cx="1855975" cy="443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8083" y="284712"/>
            <a:ext cx="10488550" cy="7155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000" dirty="0" smtClean="0">
                <a:solidFill>
                  <a:srgbClr val="186FB0"/>
                </a:solidFill>
              </a:rPr>
              <a:t>ВЫВОДЫ ИССЛЕДОВАНИЯ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1600" dirty="0" smtClean="0"/>
              <a:t>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a:t>
            </a:r>
            <a:endParaRPr lang="ru-RU" sz="1600" dirty="0"/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70888" y="6496662"/>
            <a:ext cx="11370745" cy="357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6987" y="1213701"/>
            <a:ext cx="10915718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Общение пациентов в </a:t>
            </a:r>
            <a:r>
              <a:rPr lang="ru-RU" sz="1400" dirty="0" err="1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рунете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  на темы МСЭ, концентрируется  в: </a:t>
            </a:r>
            <a:r>
              <a:rPr lang="ru-RU" sz="1400" dirty="0" err="1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соцсетях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QA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-форумах «врач-пациент», пациентских форумах.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К 2020 году значительно возрастает значение социальной сети </a:t>
            </a:r>
            <a:r>
              <a:rPr lang="en-US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vk.com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Отсутствует ярко выраженное «ядро» недовольных пациентов, консолидированных </a:t>
            </a:r>
            <a:r>
              <a:rPr lang="ru-RU" sz="1400" dirty="0" err="1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интернет-площадкой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/группой.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Общение пациентов сконцентрировано в виде ответов и дискуссий относительно конкретных проблем по нозологиям. Пациенты Обсуждают реабилитационные методики, ищут специалистов, ибо считают объемы получаемой реабилитации недостаточными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Семантические паттерны отношения к МСЭ, возникают </a:t>
            </a:r>
            <a:r>
              <a:rPr lang="ru-RU" sz="1400" dirty="0" err="1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фоново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, не являются основной причиной обращения к интернету.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Выделяются два сегмента пациентов, с негативными сообщениями о МСЭ: не получившие инвалидность и лишенные ее.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Объем общения пациентов на темы МСЭ снижается: 2017 г. - 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</a:rPr>
              <a:t>25 921 историй,  </a:t>
            </a: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2018 г. - 22 381, 2019 г. - 16 421.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Средневзвешенный возраст авторов сообщений уменьшается: женщины  34.5 до 28 лет, мужчины с 37 до 29 лет.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Наиболее обсуждаемые терапевтические области: Неврология, Ортопедия, Онкология, Кардиология.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Выделяются в самостоятельную категорию, но не формируют повестку, обсуждения сложностей с прохождением МСЭ орфанными пациентами. Активно обсуждение проблем пациентов с задержкой психического развития. В целом, информационное поле  отношения к МСЭ формируют нередкие нозологии. </a:t>
            </a:r>
          </a:p>
          <a:p>
            <a:pPr marL="342900" lvl="8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Объем общения пациентов на МСЭ снизился на треть. Можно предположить дальнейшее количественное снижение, ввиду отсутствия ярко выраженных болевых точек, за исключением ИПР и неудовлетворенных информационных потребностей.  </a:t>
            </a:r>
          </a:p>
          <a:p>
            <a:pPr marL="342900" lvl="8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С 2017 года полностью исчезли 2/3 тем, связанных с неосведомленностью об отдельных процедурах взаимодействия с КМСЭ.</a:t>
            </a:r>
          </a:p>
          <a:p>
            <a:pPr marL="342900" lvl="8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Основной неудовлетворенной потребностью пациентов остается реабилитация (ее сроки, качество).</a:t>
            </a: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Темы: недостаточности социальных выплат, трудностей с передвижением в МСЭ, увольнения одного из супругов плавно уменьшаются.</a:t>
            </a: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Заметной остается тема трудности поездки в главное бюро из удаленных городов. </a:t>
            </a: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ru-RU" sz="1400" dirty="0" smtClean="0">
                <a:solidFill>
                  <a:srgbClr val="004070"/>
                </a:solidFill>
                <a:cs typeface="Times New Roman" panose="02020603050405020304" pitchFamily="18" charset="0"/>
                <a:sym typeface="Wingdings" pitchFamily="2" charset="2"/>
              </a:rPr>
              <a:t>В 2018-2020 активно (с тенденцией роста ) обсуждаются темы, связанные с непрозрачностью решений МСЭ, «противодействием», врачами на местах, в виде невыдачи направлений на КМСЭ. </a:t>
            </a: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endParaRPr lang="ru-RU" sz="1400" dirty="0" smtClean="0">
              <a:solidFill>
                <a:srgbClr val="004070"/>
              </a:solidFill>
              <a:cs typeface="Times New Roman" panose="02020603050405020304" pitchFamily="18" charset="0"/>
              <a:sym typeface="Wingdings" pitchFamily="2" charset="2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 startAt="11"/>
            </a:pPr>
            <a:endParaRPr lang="ru-RU" sz="1400" dirty="0" smtClean="0">
              <a:solidFill>
                <a:srgbClr val="004070"/>
              </a:solidFill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</a:pPr>
            <a:endParaRPr lang="ru-RU" sz="1400" dirty="0" smtClean="0">
              <a:solidFill>
                <a:srgbClr val="004070"/>
              </a:solidFill>
              <a:cs typeface="Times New Roman" panose="02020603050405020304" pitchFamily="18" charset="0"/>
              <a:sym typeface="Wingdings" pitchFamily="2" charset="2"/>
            </a:endParaRPr>
          </a:p>
        </p:txBody>
      </p:sp>
      <p:pic>
        <p:nvPicPr>
          <p:cNvPr id="14" name="Рисунок 15">
            <a:extLst>
              <a:ext uri="{FF2B5EF4-FFF2-40B4-BE49-F238E27FC236}">
                <a16:creationId xmlns="" xmlns:a16="http://schemas.microsoft.com/office/drawing/2014/main" id="{63BC3279-2D67-3A48-A42E-C021870B51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4545" y="6369327"/>
            <a:ext cx="1855975" cy="443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9942" y="146252"/>
            <a:ext cx="10488550" cy="941765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C00000"/>
                </a:solidFill>
              </a:rPr>
              <a:t>Исследование №2. </a:t>
            </a:r>
            <a:r>
              <a:rPr lang="ru-RU" sz="2300" dirty="0" smtClean="0">
                <a:solidFill>
                  <a:srgbClr val="186FB0"/>
                </a:solidFill>
              </a:rPr>
              <a:t/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2300" dirty="0" smtClean="0">
                <a:solidFill>
                  <a:srgbClr val="186FB0"/>
                </a:solidFill>
              </a:rPr>
              <a:t>«МЕДИКО-СОЦИАЛЬНАЯ ЭКСПЕРТИЗА ГЛАЗАМИ ПАЦИЕНТСКОГО СООБЩЕСТВА»</a:t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2300" dirty="0" smtClean="0">
                <a:solidFill>
                  <a:srgbClr val="186FB0"/>
                </a:solidFill>
              </a:rPr>
              <a:t> Всероссийское социологическое исследование </a:t>
            </a:r>
            <a:endParaRPr lang="ru-RU" sz="2300" dirty="0">
              <a:solidFill>
                <a:srgbClr val="186FB0"/>
              </a:solidFill>
            </a:endParaRP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25623" y="6531923"/>
            <a:ext cx="11370745" cy="28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r">
              <a:spcBef>
                <a:spcPct val="0"/>
              </a:spcBef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Всероссийский союз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rgbClr val="186FB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lang="ru-RU" sz="1300" dirty="0" smtClean="0">
                <a:solidFill>
                  <a:srgbClr val="186FB0"/>
                </a:solidFill>
                <a:ea typeface="+mj-ea"/>
                <a:cs typeface="+mj-cs"/>
              </a:rPr>
              <a:t>пациентов.  Оценка пациентским сообществом  услуг медико-социальной экспертизы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79942" y="1179457"/>
            <a:ext cx="11006704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Цель исследования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Оценка качества услуг медико-социальной экспертизы </a:t>
            </a:r>
            <a:r>
              <a:rPr lang="ru-RU" sz="1400" dirty="0" err="1" smtClean="0"/>
              <a:t>пациентским</a:t>
            </a:r>
            <a:r>
              <a:rPr lang="ru-RU" sz="1400" dirty="0" smtClean="0"/>
              <a:t> сообществом.</a:t>
            </a:r>
            <a:endParaRPr lang="ru-RU" sz="1400" dirty="0"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Задачи исследования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этапа сбора документов для МСЭ: условия, продолжительность сбора документов, обращение к платным услугам, сложности и удовлетворенность работой учреждения по сбору документов.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этапа прохождения освидетельствования в бюро МСЭ: продолжительность ожидания, комфорт условий, этика персонала, пояснения по результатам МСЭ, информирование о возможностях апелляции, сложности, нарушения, удовлетворенность результатами, опыт подачи апелляции.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вектора изменений в системе медико-социальной реабилитации за последние два года.</a:t>
            </a:r>
          </a:p>
          <a:p>
            <a:pPr marL="452438" marR="0" lvl="0" indent="-4524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55600" algn="l"/>
              </a:tabLst>
            </a:pPr>
            <a:endParaRPr lang="ru-RU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Методы, объём и период  исследования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Анкетный </a:t>
            </a:r>
            <a:r>
              <a:rPr lang="ru-RU" sz="1400" dirty="0" err="1" smtClean="0"/>
              <a:t>онлайн-опрос</a:t>
            </a:r>
            <a:r>
              <a:rPr lang="ru-RU" sz="1400" dirty="0" smtClean="0"/>
              <a:t> граждан, проходивших освидетельствование МСЭ в последние два года.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400" dirty="0" smtClean="0"/>
              <a:t>Экспертный формализованный </a:t>
            </a:r>
            <a:r>
              <a:rPr lang="ru-RU" sz="1400" dirty="0" err="1" smtClean="0"/>
              <a:t>онлайн-опрос</a:t>
            </a:r>
            <a:r>
              <a:rPr lang="ru-RU" sz="1400" dirty="0" smtClean="0"/>
              <a:t> руководителей  НКО, представляющих граждан – получателей услуг МСЭ. 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С одного </a:t>
            </a:r>
            <a:r>
              <a:rPr lang="en-US" sz="1400" dirty="0" smtClean="0"/>
              <a:t>IP</a:t>
            </a:r>
            <a:r>
              <a:rPr lang="ru-RU" sz="1400" dirty="0" smtClean="0"/>
              <a:t> адреса было возможно заполнение 1 анкеты.  </a:t>
            </a:r>
            <a:br>
              <a:rPr lang="ru-RU" sz="1400" dirty="0" smtClean="0"/>
            </a:br>
            <a:r>
              <a:rPr lang="ru-RU" sz="1400" dirty="0" smtClean="0"/>
              <a:t>Для верификации НКО предоставляли свои названия и контактные данные. От одной НКО принималась одна анкета.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 опросе приняли участие 2013 пациентов из 80 субъектов  Российской Федерации и представители  137 НКО – общероссийских и региональных из 54 субъектов Российской Федерации.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Times New Roman" panose="02020603050405020304" pitchFamily="18" charset="0"/>
              </a:rPr>
              <a:t>Сбор данных проведен с 26 февраля по 10 марта 2020 года.</a:t>
            </a:r>
          </a:p>
          <a:p>
            <a:pPr eaLnBrk="0" fontAlgn="base" hangingPunct="0">
              <a:spcBef>
                <a:spcPct val="0"/>
              </a:spcBef>
            </a:pPr>
            <a:endParaRPr lang="ru-RU" sz="16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Исследование разработано и проведено по запросу Всероссийского союза пациентов </a:t>
            </a:r>
            <a:b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Центром гуманитарных технологий и исследований «Социальная  Механика» </a:t>
            </a:r>
          </a:p>
        </p:txBody>
      </p:sp>
      <p:pic>
        <p:nvPicPr>
          <p:cNvPr id="1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64771" y="5973668"/>
            <a:ext cx="2510833" cy="41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2317" y="72806"/>
            <a:ext cx="10488550" cy="9417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УЧАСТНИКИ ИССЛЕДОВАНИЯ: ПАЦИЕНТЫ</a:t>
            </a:r>
            <a:br>
              <a:rPr lang="ru-RU" sz="2400" dirty="0" smtClean="0">
                <a:solidFill>
                  <a:srgbClr val="186FB0"/>
                </a:solidFill>
              </a:rPr>
            </a:br>
            <a:r>
              <a:rPr lang="ru-RU" sz="1200" dirty="0" smtClean="0"/>
              <a:t>Исследование №2. «Медико-социальная экспертиза глазами пациентского сообщества»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25623" y="6531923"/>
            <a:ext cx="11370745" cy="28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март 2020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664503" y="1158949"/>
          <a:ext cx="6049918" cy="5192400"/>
        </p:xfrm>
        <a:graphic>
          <a:graphicData uri="http://schemas.openxmlformats.org/drawingml/2006/table">
            <a:tbl>
              <a:tblPr/>
              <a:tblGrid>
                <a:gridCol w="264239"/>
                <a:gridCol w="1919994"/>
                <a:gridCol w="394234"/>
                <a:gridCol w="427087"/>
                <a:gridCol w="306626"/>
                <a:gridCol w="2305649"/>
                <a:gridCol w="432089"/>
              </a:tblGrid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1974B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Алтайский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Псковская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Амурская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Адыгея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Архангельская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Астраханская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Белгородская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Бурятия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Брянская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Дагестан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Владимирская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Ингушетия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Волгоградская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Калмыкия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Вологодская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Карелия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Воронежская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Коми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Еврейская автономная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Крым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Забайкальский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Марий Эл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Ивановская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Мордовия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Иркутская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Саха (Якутия)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Кабардино-Балкарская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Северная Осетия - Алания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Калининградская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Татарстан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Калужская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Хакасия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Камчатский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Ростовская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Карачаево-Черкесская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Рязанская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Кемеровская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Самарская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Кировская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Санкт-Петербург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Костромская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Саратовская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Краснодарский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Сахалинская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Красноярский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Курганская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Севастополь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Курская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Смоленская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Ленинградская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Ставропольский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Липецкая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Тамбовская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Москва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Тверская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Московская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Мурманская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Тульская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Нижегородская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Тюменская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Новгородская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Удмуртская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Новосибирская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Ульяновская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Хабаровский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Ханты-Мансийский автономный округ -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Югра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Орловская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Пензенская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Чувашская Республика - Чувашия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Пермский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Ямало-Ненецкий автономный округ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Приморский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Ярославская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2" name="Picture 2" descr="О КОМПАНИ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9578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79942" y="1859502"/>
          <a:ext cx="4715958" cy="4473733"/>
        </p:xfrm>
        <a:graphic>
          <a:graphicData uri="http://schemas.openxmlformats.org/drawingml/2006/table">
            <a:tbl>
              <a:tblPr/>
              <a:tblGrid>
                <a:gridCol w="2869189"/>
                <a:gridCol w="977146"/>
                <a:gridCol w="869623"/>
              </a:tblGrid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Кол-во, чел.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Доля, %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Мужской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339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16,8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Женский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1 674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83,2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Возраст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dirty="0">
                          <a:latin typeface="Arial"/>
                          <a:ea typeface="Calibri"/>
                          <a:cs typeface="Times New Roman"/>
                        </a:rPr>
                        <a:t>18-40 лет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1 318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dirty="0">
                          <a:latin typeface="Arial"/>
                          <a:ea typeface="Calibri"/>
                          <a:cs typeface="Times New Roman"/>
                        </a:rPr>
                        <a:t>65,5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41-60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31,6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Старше 60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Группа инвалидности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ru-RU" sz="1000" dirty="0">
                        <a:solidFill>
                          <a:srgbClr val="1974B8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ru-RU" sz="1000" dirty="0">
                        <a:solidFill>
                          <a:srgbClr val="1974B8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Вторая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10,6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Третья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17,1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1 174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58,3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Нет инвалидности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7,4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68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Срок давности прохождения процедуры освидетельствования инвалидности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Менее года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1 341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66,6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Более года, но менее двух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33,4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Опыт освидетельствования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Первый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504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25,0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Не первый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1509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75,0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2013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59784" y="1130374"/>
            <a:ext cx="45078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</a:pPr>
            <a:r>
              <a:rPr lang="ru-RU" sz="1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Таблица 1. Параметры выборки  респондентов исследования  - пациентов</a:t>
            </a:r>
          </a:p>
          <a:p>
            <a:pPr algn="just" fontAlgn="base">
              <a:spcBef>
                <a:spcPct val="0"/>
              </a:spcBef>
            </a:pPr>
            <a:endParaRPr lang="ru-RU" sz="1400" dirty="0" smtClean="0"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СНОВНО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3318</Words>
  <Application>Microsoft Office PowerPoint</Application>
  <PresentationFormat>Произвольный</PresentationFormat>
  <Paragraphs>900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ОСНОВНОЙ</vt:lpstr>
      <vt:lpstr>ОЦЕНКА ПАЦИЕНТСКИМ СООБЩЕСТВОМ  УСЛУГ МЕДИКО-СОЦИАЛЬНОЙ ЭКСПЕРТИЗЫ</vt:lpstr>
      <vt:lpstr>Исследование №1.  «ИССЛЕДОВАНИЕ ВОСПРИЯТИЯ ПАЦИЕНТАМИ ТЕМ, СВЯЗАННЫХ С ДЕЯТЕЛЬНОСТЬЮ СИСТЕМЫ  МЕДИКО – СОЦИАЛЬНОЙ ЭКСПЕРТИЗЫ» НА ОСНОВАНИИ АНАЛИЗА ПУБЛИЧНЫХ СООБЩЕНИЙ ПАЦИЕНТОВ И ИХ БЛИЗКИХ В ИНТЕРНЕТЕ»</vt:lpstr>
      <vt:lpstr>КОНТЕКСТ ОБСУЖДЕНИЯ ПАЦИЕНТАМИ МСЭ  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vt:lpstr>
      <vt:lpstr>ТЕМЫ, ОБСУЖДАЕМЫХ ПАЦИЕНТАМИ В КОНТЕКСТЕ МСЭ - 2017 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vt:lpstr>
      <vt:lpstr>ТЕМЫ, ОБСУЖДАЕМЫХ ПАЦИЕНТАМИ В КОНТЕКСТЕ МСЭ - 2018 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vt:lpstr>
      <vt:lpstr>ТЕМЫ, ОБСУЖДАЕМЫХ ПАЦИЕНТАМИ В КОНТЕКСТЕ МСЭ - 2019 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vt:lpstr>
      <vt:lpstr>ВЫВОДЫ ИССЛЕДОВАНИЯ Исследование №1. «Исследование восприятия пациентами тем, связанных с деятельностью системы  МСЭ на основании анализа публичных сообщений пациентов и их близких в интернете»</vt:lpstr>
      <vt:lpstr>Исследование №2.  «МЕДИКО-СОЦИАЛЬНАЯ ЭКСПЕРТИЗА ГЛАЗАМИ ПАЦИЕНТСКОГО СООБЩЕСТВА»  Всероссийское социологическое исследование </vt:lpstr>
      <vt:lpstr>УЧАСТНИКИ ИССЛЕДОВАНИЯ: ПАЦИЕНТЫ Исследование №2. «Медико-социальная экспертиза глазами пациентского сообщества»</vt:lpstr>
      <vt:lpstr>ОПЫТ НКО В СФЕРЕ МСЭ Исследование №2. «Медико-социальная экспертиза глазами пациентского сообщества» </vt:lpstr>
      <vt:lpstr>ЖАЛОБЫ В НКО ПО ВОПРОСАМ МСЭ Исследование №2. «Медико-социальная экспертиза глазами пациентского сообщества»</vt:lpstr>
      <vt:lpstr>ЭТАП СБОРА ДОКУМЕНТОВ ДЛЯ МСЭ Исследование №2. «Медико-социальная экспертиза глазами пациентского сообщества»</vt:lpstr>
      <vt:lpstr>ЭТАП СБОРА ДОКУМЕНТОВ ДЛЯ МСЭ: СЛОЖНОСТИ Исследование №2. «Медико-социальная экспертиза глазами пациентского сообщества»</vt:lpstr>
      <vt:lpstr>ЭТАП СБОРА ДОКУМЕНТОВ ДЛЯ МСЭ: УДОВЛЕТВОРЕННОСТЬ Исследование №2. «Медико-социальная экспертиза глазами пациентского сообщества»</vt:lpstr>
      <vt:lpstr>ЭТАП ОСВИДЕТЕЛЬСТВОВАНИЯ: ПРОДОЛЖИТЕЛЬНОСТЬ Исследование №2. «Медико-социальная экспертиза глазами пациентского сообщества»</vt:lpstr>
      <vt:lpstr>ЭТАП ОСВИДЕТЕЛЬСТВОВАНИЯ: ИНФОРМИРОВАНИЕ Исследование №2. «Медико-социальная экспертиза глазами пациентского сообщества»</vt:lpstr>
      <vt:lpstr>ЭТАП ОСВИДЕТЕЛЬСТВОВАНИЯ: ОЦЕНКА Исследование №2. «Медико-социальная экспертиза глазами пациентского сообщества»</vt:lpstr>
      <vt:lpstr>ЭТАП ОСВИДЕТЕЛЬСТВОВАНИЯ: ОЦЕНКА Исследование №2. «Медико-социальная экспертиза глазами пациентского сообщества»</vt:lpstr>
      <vt:lpstr>ЭТАП ОСВИДЕТЕЛЬСТВОВАНИЯ: АПЕЛЛЯЦИЯ Исследование №2. «Медико-социальная экспертиза глазами пациентского сообщества»</vt:lpstr>
      <vt:lpstr>ИЗМЕНЕНИЯ ЗА ПОСЛЕДНИЕ ДВА ГОДА Исследование №2. «Медико-социальная экспертиза глазами пациентского сообщества»</vt:lpstr>
      <vt:lpstr>ВЫВОДЫ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Нат.Полярная</cp:lastModifiedBy>
  <cp:revision>174</cp:revision>
  <cp:lastPrinted>2019-11-05T12:56:36Z</cp:lastPrinted>
  <dcterms:created xsi:type="dcterms:W3CDTF">2018-11-08T13:38:32Z</dcterms:created>
  <dcterms:modified xsi:type="dcterms:W3CDTF">2020-03-16T11:28:39Z</dcterms:modified>
</cp:coreProperties>
</file>