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67" r:id="rId3"/>
    <p:sldId id="318" r:id="rId4"/>
    <p:sldId id="321" r:id="rId5"/>
    <p:sldId id="307" r:id="rId6"/>
    <p:sldId id="322" r:id="rId7"/>
    <p:sldId id="350" r:id="rId8"/>
    <p:sldId id="324" r:id="rId9"/>
    <p:sldId id="325" r:id="rId10"/>
    <p:sldId id="316" r:id="rId11"/>
    <p:sldId id="317" r:id="rId12"/>
    <p:sldId id="326" r:id="rId13"/>
    <p:sldId id="327" r:id="rId14"/>
    <p:sldId id="329" r:id="rId15"/>
    <p:sldId id="328" r:id="rId16"/>
    <p:sldId id="330" r:id="rId17"/>
    <p:sldId id="331" r:id="rId18"/>
    <p:sldId id="337" r:id="rId19"/>
    <p:sldId id="334" r:id="rId20"/>
    <p:sldId id="336" r:id="rId21"/>
    <p:sldId id="310" r:id="rId22"/>
    <p:sldId id="349" r:id="rId23"/>
    <p:sldId id="335" r:id="rId24"/>
    <p:sldId id="342" r:id="rId25"/>
    <p:sldId id="343" r:id="rId26"/>
    <p:sldId id="344" r:id="rId27"/>
    <p:sldId id="345" r:id="rId28"/>
    <p:sldId id="346" r:id="rId2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A67"/>
    <a:srgbClr val="186FB0"/>
    <a:srgbClr val="ED1C26"/>
    <a:srgbClr val="1974B8"/>
    <a:srgbClr val="004070"/>
    <a:srgbClr val="ECF3FA"/>
    <a:srgbClr val="E9A7A5"/>
    <a:srgbClr val="CD3531"/>
    <a:srgbClr val="E46C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068" autoAdjust="0"/>
    <p:restoredTop sz="94765" autoAdjust="0"/>
  </p:normalViewPr>
  <p:slideViewPr>
    <p:cSldViewPr snapToGrid="0" snapToObjects="1" showGuides="1">
      <p:cViewPr varScale="1">
        <p:scale>
          <a:sx n="54" d="100"/>
          <a:sy n="54" d="100"/>
        </p:scale>
        <p:origin x="-109" y="-1109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3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1;&#1086;&#1079;&#1103;&#1081;&#1082;&#1072;\Documents\0_&#1057;&#1052;&#1045;&#1061;\2020_&#1052;&#1057;&#1069;\&#1044;&#1080;&#1072;&#1075;&#1088;&#1072;&#1084;&#1084;&#1099;%20&#1080;%20&#1083;&#1080;&#1085;&#1077;&#1081;&#1082;&#1080;_&#1087;&#1072;&#1094;&#1080;&#1077;&#1085;&#1090;&#1099;%20(1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1;&#1086;&#1079;&#1103;&#1081;&#1082;&#1072;\Documents\0_&#1057;&#1052;&#1045;&#1061;\2020_&#1052;&#1057;&#1069;\&#1044;&#1080;&#1072;&#1075;&#1088;&#1072;&#1084;&#1084;&#1099;%20&#1080;%20&#1083;&#1080;&#1085;&#1077;&#1081;&#1082;&#1080;_&#1087;&#1072;&#1094;&#1080;&#1077;&#1085;&#1090;&#1099;%20(1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53;&#1050;&#105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0;&#1082;&#1090;&#1091;&#1072;&#1083;&#1100;&#1085;&#1099;&#1077;%20&#1087;&#1088;&#1086;&#1077;&#1082;&#1090;&#1099;%20&#1052;\1%20&#1057;&#1080;&#1085;&#1093;&#1088;&#1086;&#1085;&#1080;&#1079;&#1072;&#1094;&#1080;&#1103;\2020%20&#1042;&#1057;&#1055;%20&#1086;&#1087;&#1088;&#1086;&#1089;%20&#1053;&#1050;&#1054;%20&#1080;%20&#1087;&#1072;&#1094;&#1080;&#1077;&#1085;&#1090;&#1086;&#1074;%20&#1052;&#1057;&#1069;\&#1054;&#1073;&#1088;&#1072;&#1073;&#1086;&#1090;&#1082;&#1072;\&#1044;&#1080;&#1072;&#1075;&#1088;&#1072;&#1084;&#1084;&#1099;%20&#1080;%20&#1083;&#1080;&#1085;&#1077;&#1081;&#1082;&#1080;_&#1087;&#1072;&#1094;&#1080;&#1077;&#1085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710570269625575E-2"/>
          <c:y val="0.13688342384122945"/>
          <c:w val="0.50443273681698697"/>
          <c:h val="0.74972932882072663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4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Жалобы!$B$22:$B$24</c:f>
              <c:strCache>
                <c:ptCount val="3"/>
                <c:pt idx="0">
                  <c:v>Да, регулярно</c:v>
                </c:pt>
                <c:pt idx="1">
                  <c:v>Да, время от времени</c:v>
                </c:pt>
                <c:pt idx="2">
                  <c:v>Редко</c:v>
                </c:pt>
              </c:strCache>
            </c:strRef>
          </c:cat>
          <c:val>
            <c:numRef>
              <c:f>Жалобы!$D$22:$D$24</c:f>
              <c:numCache>
                <c:formatCode>0.0%</c:formatCode>
                <c:ptCount val="3"/>
                <c:pt idx="0">
                  <c:v>0.29687500000000072</c:v>
                </c:pt>
                <c:pt idx="1">
                  <c:v>0.6171875</c:v>
                </c:pt>
                <c:pt idx="2">
                  <c:v>8.5937500000000028E-2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627897026363765"/>
          <c:y val="0.21164301668357469"/>
          <c:w val="0.38071391076115485"/>
          <c:h val="0.55471767077859691"/>
        </c:manualLayout>
      </c:layout>
      <c:txPr>
        <a:bodyPr/>
        <a:lstStyle/>
        <a:p>
          <a:pPr>
            <a:defRPr sz="13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6378728021421793E-2"/>
          <c:y val="0.1647213029007662"/>
          <c:w val="0.44289227309853918"/>
          <c:h val="0.656601294185422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6"/>
              </a:solidFill>
            </c:spPr>
          </c:dPt>
          <c:dLbls>
            <c:dLbl>
              <c:idx val="1"/>
              <c:layout>
                <c:manualLayout>
                  <c:x val="9.0280913551594837E-3"/>
                  <c:y val="5.6566247053280918E-3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4.9737234664581466E-3"/>
                  <c:y val="0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Диагр_поликлиника!$B$89:$B$90</c:f>
              <c:strCache>
                <c:ptCount val="2"/>
                <c:pt idx="0">
                  <c:v>Нет, проблем не было</c:v>
                </c:pt>
                <c:pt idx="1">
                  <c:v>Да, были, отправили на дообследование.</c:v>
                </c:pt>
              </c:strCache>
            </c:strRef>
          </c:cat>
          <c:val>
            <c:numRef>
              <c:f>Диагр_поликлиника!$E$89:$E$90</c:f>
              <c:numCache>
                <c:formatCode>0.0%</c:formatCode>
                <c:ptCount val="2"/>
                <c:pt idx="0">
                  <c:v>0.77595628415300688</c:v>
                </c:pt>
                <c:pt idx="1">
                  <c:v>0.20715350223546947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2398679160554951"/>
          <c:y val="0.28813647941773235"/>
          <c:w val="0.47252922809687531"/>
          <c:h val="0.34405944831702684"/>
        </c:manualLayout>
      </c:layout>
      <c:txPr>
        <a:bodyPr/>
        <a:lstStyle/>
        <a:p>
          <a:pPr rtl="0">
            <a:defRPr sz="11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991385883215713"/>
          <c:y val="0"/>
          <c:w val="0.60008614116784187"/>
          <c:h val="0.9253910412727585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 algn="ctr">
                  <a:defRPr lang="ru-RU" sz="13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Диагр_поликлиника!$B$96:$B$100</c:f>
              <c:strCache>
                <c:ptCount val="5"/>
                <c:pt idx="0">
                  <c:v>Полностью удовлетворен</c:v>
                </c:pt>
                <c:pt idx="1">
                  <c:v>Скорее,
удовлетворен</c:v>
                </c:pt>
                <c:pt idx="2">
                  <c:v>В чем-то удовлетворен,
в чем-то нет</c:v>
                </c:pt>
                <c:pt idx="3">
                  <c:v>Скорее, не удовлетворен</c:v>
                </c:pt>
                <c:pt idx="4">
                  <c:v>Совершенно не удовлетворен</c:v>
                </c:pt>
              </c:strCache>
            </c:strRef>
          </c:cat>
          <c:val>
            <c:numRef>
              <c:f>Диагр_поликлиника!$E$96:$E$100</c:f>
              <c:numCache>
                <c:formatCode>0.0%</c:formatCode>
                <c:ptCount val="5"/>
                <c:pt idx="0">
                  <c:v>0.16145057128663687</c:v>
                </c:pt>
                <c:pt idx="1">
                  <c:v>0.25235966219572781</c:v>
                </c:pt>
                <c:pt idx="2">
                  <c:v>0.39393939393939503</c:v>
                </c:pt>
                <c:pt idx="3">
                  <c:v>0.1122702434177847</c:v>
                </c:pt>
                <c:pt idx="4">
                  <c:v>7.6005961251862889E-2</c:v>
                </c:pt>
              </c:numCache>
            </c:numRef>
          </c:val>
        </c:ser>
        <c:dLbls>
          <c:showVal val="1"/>
        </c:dLbls>
        <c:gapWidth val="44"/>
        <c:axId val="66744320"/>
        <c:axId val="66745856"/>
      </c:barChart>
      <c:catAx>
        <c:axId val="66744320"/>
        <c:scaling>
          <c:orientation val="maxMin"/>
        </c:scaling>
        <c:axPos val="l"/>
        <c:numFmt formatCode="#,##0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66745856"/>
        <c:crosses val="autoZero"/>
        <c:auto val="1"/>
        <c:lblAlgn val="ctr"/>
        <c:lblOffset val="100"/>
      </c:catAx>
      <c:valAx>
        <c:axId val="66745856"/>
        <c:scaling>
          <c:orientation val="minMax"/>
        </c:scaling>
        <c:delete val="1"/>
        <c:axPos val="t"/>
        <c:numFmt formatCode="0.0%" sourceLinked="1"/>
        <c:tickLblPos val="none"/>
        <c:crossAx val="6674432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4840708470763341E-2"/>
          <c:y val="0.11659403662067756"/>
          <c:w val="0.52625974719261759"/>
          <c:h val="0.78281650267410663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2.2897561533621906E-3"/>
                  <c:y val="0.1871373598125125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Диагр_поликлиника!$B$41:$B$42</c:f>
              <c:strCache>
                <c:ptCount val="2"/>
                <c:pt idx="0">
                  <c:v>Да, прибегал</c:v>
                </c:pt>
                <c:pt idx="1">
                  <c:v>Нет, не прибегал</c:v>
                </c:pt>
              </c:strCache>
            </c:strRef>
          </c:cat>
          <c:val>
            <c:numRef>
              <c:f>Диагр_поликлиника!$E$41:$E$42</c:f>
              <c:numCache>
                <c:formatCode>0.0%</c:formatCode>
                <c:ptCount val="2"/>
                <c:pt idx="0">
                  <c:v>0.42573273720814708</c:v>
                </c:pt>
                <c:pt idx="1">
                  <c:v>0.56333830104321858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485233837295752"/>
          <c:y val="0.38249345105484384"/>
          <c:w val="0.34373453318335201"/>
          <c:h val="0.33735072065888994"/>
        </c:manualLayout>
      </c:layout>
      <c:txPr>
        <a:bodyPr/>
        <a:lstStyle/>
        <a:p>
          <a:pPr rtl="0">
            <a:defRPr sz="12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4406813984324736"/>
          <c:y val="0"/>
          <c:w val="0.5823121492344390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МСЭ'!$B$3:$B$6</c:f>
              <c:strCache>
                <c:ptCount val="4"/>
                <c:pt idx="0">
                  <c:v>Установление группы инвалидности</c:v>
                </c:pt>
                <c:pt idx="1">
                  <c:v>Разработка ИПРА</c:v>
                </c:pt>
                <c:pt idx="2">
                  <c:v>Внесение изменений в ИПРА</c:v>
                </c:pt>
                <c:pt idx="3">
                  <c:v>Определение степени утраты профессиональной трудоспособности</c:v>
                </c:pt>
              </c:strCache>
            </c:strRef>
          </c:cat>
          <c:val>
            <c:numRef>
              <c:f>'Диагр_бюро МСЭ'!$E$3:$E$6</c:f>
              <c:numCache>
                <c:formatCode>0.0%</c:formatCode>
                <c:ptCount val="4"/>
                <c:pt idx="0">
                  <c:v>0.9105812220566315</c:v>
                </c:pt>
                <c:pt idx="1">
                  <c:v>0.35966219572777053</c:v>
                </c:pt>
                <c:pt idx="2">
                  <c:v>0.11475409836065573</c:v>
                </c:pt>
                <c:pt idx="3">
                  <c:v>5.6135121708892205E-2</c:v>
                </c:pt>
              </c:numCache>
            </c:numRef>
          </c:val>
        </c:ser>
        <c:dLbls>
          <c:showVal val="1"/>
        </c:dLbls>
        <c:gapWidth val="44"/>
        <c:axId val="66783488"/>
        <c:axId val="66789376"/>
      </c:barChart>
      <c:catAx>
        <c:axId val="66783488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789376"/>
        <c:crosses val="autoZero"/>
        <c:auto val="1"/>
        <c:lblAlgn val="ctr"/>
        <c:lblOffset val="100"/>
      </c:catAx>
      <c:valAx>
        <c:axId val="66789376"/>
        <c:scaling>
          <c:orientation val="minMax"/>
        </c:scaling>
        <c:delete val="1"/>
        <c:axPos val="t"/>
        <c:numFmt formatCode="0.0%" sourceLinked="1"/>
        <c:tickLblPos val="none"/>
        <c:crossAx val="66783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1642159304241219E-2"/>
          <c:y val="0.12553305615372742"/>
          <c:w val="0.58607348377456758"/>
          <c:h val="0.87210158484286326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explosion val="38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explosion val="27"/>
            <c:spPr>
              <a:solidFill>
                <a:srgbClr val="ED1C26"/>
              </a:solidFill>
            </c:spPr>
          </c:dPt>
          <c:dPt>
            <c:idx val="3"/>
            <c:explosion val="35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0.14664480288111609"/>
                  <c:y val="-0.13683601834723191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2.5911293867580711E-2"/>
                  <c:y val="-3.1889276414741527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1.4133331849518985E-2"/>
                  <c:y val="-5.8463673427026117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6.3599807846039413E-2"/>
                  <c:y val="-2.6574397012284621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МСЭ'!$B$18:$B$21</c:f>
              <c:strCache>
                <c:ptCount val="4"/>
                <c:pt idx="0">
                  <c:v>В бюро МСЭ</c:v>
                </c:pt>
                <c:pt idx="1">
                  <c:v>На дому</c:v>
                </c:pt>
                <c:pt idx="2">
                  <c:v>В стационаре</c:v>
                </c:pt>
                <c:pt idx="3">
                  <c:v>Заочно</c:v>
                </c:pt>
              </c:strCache>
            </c:strRef>
          </c:cat>
          <c:val>
            <c:numRef>
              <c:f>'Диагр_бюро МСЭ'!$E$18:$E$21</c:f>
              <c:numCache>
                <c:formatCode>0.0%</c:formatCode>
                <c:ptCount val="4"/>
                <c:pt idx="0">
                  <c:v>0.96274217585692956</c:v>
                </c:pt>
                <c:pt idx="1">
                  <c:v>1.6890213611525085E-2</c:v>
                </c:pt>
                <c:pt idx="2">
                  <c:v>8.9418777943367986E-3</c:v>
                </c:pt>
                <c:pt idx="3">
                  <c:v>1.1425732737208183E-2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398996207042048"/>
          <c:y val="0.22048128776005221"/>
          <c:w val="0.30682042833608014"/>
          <c:h val="0.60446906324980465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4406813984324747"/>
          <c:y val="0"/>
          <c:w val="0.58231214923443864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МСЭ'!$B$32:$B$37</c:f>
              <c:strCache>
                <c:ptCount val="6"/>
                <c:pt idx="0">
                  <c:v>До недели</c:v>
                </c:pt>
                <c:pt idx="1">
                  <c:v>Более недели, но менее 2 недель</c:v>
                </c:pt>
                <c:pt idx="2">
                  <c:v>Более 2 недель, но менее 3 недель</c:v>
                </c:pt>
                <c:pt idx="3">
                  <c:v>Более 3 недель, но менее месяца</c:v>
                </c:pt>
                <c:pt idx="4">
                  <c:v>Более месяца</c:v>
                </c:pt>
                <c:pt idx="5">
                  <c:v>Процедура проходила заочно</c:v>
                </c:pt>
              </c:strCache>
            </c:strRef>
          </c:cat>
          <c:val>
            <c:numRef>
              <c:f>'Диагр_бюро МСЭ'!$E$32:$E$37</c:f>
              <c:numCache>
                <c:formatCode>0.0%</c:formatCode>
                <c:ptCount val="6"/>
                <c:pt idx="0">
                  <c:v>0.17188276204669647</c:v>
                </c:pt>
                <c:pt idx="1">
                  <c:v>0.28017883755588763</c:v>
                </c:pt>
                <c:pt idx="2">
                  <c:v>0.23745653253850021</c:v>
                </c:pt>
                <c:pt idx="3">
                  <c:v>0.16443119721808247</c:v>
                </c:pt>
                <c:pt idx="4">
                  <c:v>9.4883258817685029E-2</c:v>
                </c:pt>
                <c:pt idx="5">
                  <c:v>3.9741679085941416E-3</c:v>
                </c:pt>
              </c:numCache>
            </c:numRef>
          </c:val>
        </c:ser>
        <c:dLbls>
          <c:showVal val="1"/>
        </c:dLbls>
        <c:gapWidth val="44"/>
        <c:axId val="66949120"/>
        <c:axId val="66950656"/>
      </c:barChart>
      <c:catAx>
        <c:axId val="66949120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950656"/>
        <c:crosses val="autoZero"/>
        <c:auto val="1"/>
        <c:lblAlgn val="ctr"/>
        <c:lblOffset val="100"/>
      </c:catAx>
      <c:valAx>
        <c:axId val="66950656"/>
        <c:scaling>
          <c:orientation val="minMax"/>
        </c:scaling>
        <c:delete val="1"/>
        <c:axPos val="t"/>
        <c:numFmt formatCode="0.0%" sourceLinked="1"/>
        <c:tickLblPos val="none"/>
        <c:crossAx val="66949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9218519712481973E-2"/>
          <c:y val="0.12553269099952627"/>
          <c:w val="0.51659821175645526"/>
          <c:h val="0.76599006975249095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6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2.3555738559327556E-2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7.0668514015554094E-3"/>
                  <c:y val="-3.188912321000125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2.536402279845414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7109251397103964E-3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МСЭ'!$B$48:$B$51</c:f>
              <c:strCache>
                <c:ptCount val="4"/>
                <c:pt idx="0">
                  <c:v>Менее часа</c:v>
                </c:pt>
                <c:pt idx="1">
                  <c:v>Более часа, но менее двух часов</c:v>
                </c:pt>
                <c:pt idx="2">
                  <c:v>Более 2 часов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'Диагр_бюро МСЭ'!$E$48:$E$51</c:f>
              <c:numCache>
                <c:formatCode>0.0%</c:formatCode>
                <c:ptCount val="4"/>
                <c:pt idx="0">
                  <c:v>0.14108296075509191</c:v>
                </c:pt>
                <c:pt idx="1">
                  <c:v>0.30153999006458032</c:v>
                </c:pt>
                <c:pt idx="2">
                  <c:v>0.53899652260308206</c:v>
                </c:pt>
                <c:pt idx="3">
                  <c:v>1.3909587680079483E-2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822208059194052"/>
          <c:y val="0.18313414551252807"/>
          <c:w val="0.35872761974599282"/>
          <c:h val="0.62849728861384035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5587645843648897E-2"/>
          <c:y val="0.13972352176774439"/>
          <c:w val="0.53160421816801395"/>
          <c:h val="0.7781587336349461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6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7206645262644603E-4"/>
                  <c:y val="-0.24145800536628401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1.4133331849518985E-2"/>
                  <c:y val="9.6463566367329702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7109251397103964E-3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МСЭ'!$B$115:$B$117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'Диагр_бюро МСЭ'!$E$115:$E$117</c:f>
              <c:numCache>
                <c:formatCode>0.0%</c:formatCode>
                <c:ptCount val="3"/>
                <c:pt idx="0">
                  <c:v>0.56433184302036754</c:v>
                </c:pt>
                <c:pt idx="1">
                  <c:v>0.3383010432190775</c:v>
                </c:pt>
                <c:pt idx="2">
                  <c:v>9.7000000000000045E-2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56823750682402"/>
          <c:y val="0.22643080055107967"/>
          <c:w val="0.31907105024354881"/>
          <c:h val="0.5078739981518956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5066039013189445E-2"/>
          <c:y val="0.1255329980231219"/>
          <c:w val="0.50761305106125831"/>
          <c:h val="0.75307720653605403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6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1.1405710088639361E-2"/>
                  <c:y val="1.002465322125524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1.609596274624343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МСЭ'!$B$130:$B$133</c:f>
              <c:strCache>
                <c:ptCount val="4"/>
                <c:pt idx="0">
                  <c:v>Да, рассказали о возможностях, сроках и месте подачи апелляции</c:v>
                </c:pt>
                <c:pt idx="1">
                  <c:v>Да, упомянули о такой возможности, но не сказали когда и куда подавать</c:v>
                </c:pt>
                <c:pt idx="2">
                  <c:v>Нет, не говорили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'Диагр_бюро МСЭ'!$E$130:$E$133</c:f>
              <c:numCache>
                <c:formatCode>0.0%</c:formatCode>
                <c:ptCount val="4"/>
                <c:pt idx="0">
                  <c:v>0.27074018877297568</c:v>
                </c:pt>
                <c:pt idx="1">
                  <c:v>0.17386984600099398</c:v>
                </c:pt>
                <c:pt idx="2">
                  <c:v>0.47044212617983178</c:v>
                </c:pt>
                <c:pt idx="3">
                  <c:v>8.4000000000000047E-2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897156746082194"/>
          <c:y val="0"/>
          <c:w val="0.37459840831793223"/>
          <c:h val="0.96283490051873166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912820847073676"/>
          <c:y val="0"/>
          <c:w val="0.7572521341321378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МСЭ'!$B$81:$B$85</c:f>
              <c:strCache>
                <c:ptCount val="5"/>
                <c:pt idx="0">
                  <c:v>1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баллов</c:v>
                </c:pt>
              </c:strCache>
            </c:strRef>
          </c:cat>
          <c:val>
            <c:numRef>
              <c:f>'Диагр_бюро МСЭ'!$E$81:$E$85</c:f>
              <c:numCache>
                <c:formatCode>0.0%</c:formatCode>
                <c:ptCount val="5"/>
                <c:pt idx="0">
                  <c:v>8.3954297069051526E-2</c:v>
                </c:pt>
                <c:pt idx="1">
                  <c:v>0.10680576254346746</c:v>
                </c:pt>
                <c:pt idx="2">
                  <c:v>0.31048186785891868</c:v>
                </c:pt>
                <c:pt idx="3">
                  <c:v>0.30799801291604656</c:v>
                </c:pt>
                <c:pt idx="4">
                  <c:v>0.18628912071535059</c:v>
                </c:pt>
              </c:numCache>
            </c:numRef>
          </c:val>
        </c:ser>
        <c:dLbls>
          <c:showVal val="1"/>
        </c:dLbls>
        <c:gapWidth val="44"/>
        <c:axId val="67075072"/>
        <c:axId val="67085056"/>
      </c:barChart>
      <c:catAx>
        <c:axId val="67075072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085056"/>
        <c:crosses val="autoZero"/>
        <c:auto val="1"/>
        <c:lblAlgn val="ctr"/>
        <c:lblOffset val="100"/>
      </c:catAx>
      <c:valAx>
        <c:axId val="67085056"/>
        <c:scaling>
          <c:orientation val="minMax"/>
        </c:scaling>
        <c:delete val="1"/>
        <c:axPos val="t"/>
        <c:numFmt formatCode="0.0%" sourceLinked="1"/>
        <c:tickLblPos val="none"/>
        <c:crossAx val="67075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4269152372503755E-2"/>
          <c:y val="0.19711115168482343"/>
          <c:w val="0.41244201637423794"/>
          <c:h val="0.6034108967466644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ED1C24"/>
              </a:solidFill>
            </c:spPr>
          </c:dPt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Жалобы!$B$3:$B$4</c:f>
              <c:strCache>
                <c:ptCount val="2"/>
                <c:pt idx="0">
                  <c:v>Есть личный опыт</c:v>
                </c:pt>
                <c:pt idx="1">
                  <c:v>Нет личного опыта</c:v>
                </c:pt>
              </c:strCache>
            </c:strRef>
          </c:cat>
          <c:val>
            <c:numRef>
              <c:f>Жалобы!$D$3:$D$4</c:f>
              <c:numCache>
                <c:formatCode>0.0%</c:formatCode>
                <c:ptCount val="2"/>
                <c:pt idx="0">
                  <c:v>0.89843749999999956</c:v>
                </c:pt>
                <c:pt idx="1">
                  <c:v>0.10156250000000012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4862092083076552"/>
          <c:y val="0.30564673370345674"/>
          <c:w val="0.42392209709421758"/>
          <c:h val="0.33978770932091057"/>
        </c:manualLayout>
      </c:layout>
      <c:txPr>
        <a:bodyPr/>
        <a:lstStyle/>
        <a:p>
          <a:pPr>
            <a:defRPr sz="13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3310582284334818"/>
          <c:y val="3.5928275023226416E-2"/>
          <c:w val="0.80716736160132729"/>
          <c:h val="0.96407537978990676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Val val="1"/>
          </c:dLbls>
          <c:cat>
            <c:strRef>
              <c:f>'Диагр_бюро МСЭ'!$B$146:$B$150</c:f>
              <c:strCache>
                <c:ptCount val="5"/>
                <c:pt idx="0">
                  <c:v>1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баллов</c:v>
                </c:pt>
              </c:strCache>
            </c:strRef>
          </c:cat>
          <c:val>
            <c:numRef>
              <c:f>'Диагр_бюро МСЭ'!$E$146:$E$150</c:f>
              <c:numCache>
                <c:formatCode>0.0%</c:formatCode>
                <c:ptCount val="5"/>
                <c:pt idx="0">
                  <c:v>0.11376055638350722</c:v>
                </c:pt>
                <c:pt idx="1">
                  <c:v>9.637357178340783E-2</c:v>
                </c:pt>
                <c:pt idx="2">
                  <c:v>0.20864381520119224</c:v>
                </c:pt>
                <c:pt idx="3">
                  <c:v>0.25931445603576758</c:v>
                </c:pt>
                <c:pt idx="4">
                  <c:v>0.31743666169895846</c:v>
                </c:pt>
              </c:numCache>
            </c:numRef>
          </c:val>
        </c:ser>
        <c:dLbls>
          <c:showVal val="1"/>
        </c:dLbls>
        <c:gapWidth val="44"/>
        <c:axId val="67186688"/>
        <c:axId val="67188224"/>
      </c:barChart>
      <c:catAx>
        <c:axId val="67186688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7188224"/>
        <c:crosses val="autoZero"/>
        <c:auto val="1"/>
        <c:lblAlgn val="ctr"/>
        <c:lblOffset val="100"/>
      </c:catAx>
      <c:valAx>
        <c:axId val="67188224"/>
        <c:scaling>
          <c:orientation val="minMax"/>
        </c:scaling>
        <c:delete val="1"/>
        <c:axPos val="t"/>
        <c:numFmt formatCode="0.0%" sourceLinked="1"/>
        <c:tickLblPos val="none"/>
        <c:crossAx val="671866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5181630525853359"/>
          <c:y val="0"/>
          <c:w val="0.5347280930901476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МСЭ'!$B$59:$B$71</c:f>
              <c:strCache>
                <c:ptCount val="13"/>
                <c:pt idx="0">
                  <c:v>Неудобств не было</c:v>
                </c:pt>
                <c:pt idx="1">
                  <c:v>Ощущалось недружелюбное отношение сотрудников МСЭ к ожидающим приема</c:v>
                </c:pt>
                <c:pt idx="2">
                  <c:v>В приемном помещении и местах ожидания очень тесно, было некуда сесть</c:v>
                </c:pt>
                <c:pt idx="3">
                  <c:v>Посетители с разными, не всегда приятными заболеваниями, находились в одном помещении</c:v>
                </c:pt>
                <c:pt idx="4">
                  <c:v>Рядом с МСЭ нет специальной парковки для автотранспортных средств инвалидов, в т.ч. кресел-колясок</c:v>
                </c:pt>
                <c:pt idx="5">
                  <c:v>В приемном помещении и местах ожидания отсутствовал или не работал кондиционер, было душно</c:v>
                </c:pt>
                <c:pt idx="6">
                  <c:v>Мне было сложно сориентироваться в бюро МСЭ, понять, что и где расположено, куда идти</c:v>
                </c:pt>
                <c:pt idx="7">
                  <c:v>Туалеты не оборудованы под запросы инвалидов</c:v>
                </c:pt>
                <c:pt idx="8">
                  <c:v>В приемном помещении и местах ожидания было холодно</c:v>
                </c:pt>
                <c:pt idx="9">
                  <c:v>Я не нашел(-ла) информации о порядке прохождения МСЭ </c:v>
                </c:pt>
                <c:pt idx="10">
                  <c:v>В приемном помещении и местах ожидания грязно</c:v>
                </c:pt>
                <c:pt idx="11">
                  <c:v>Помещение МСЭ расположено не на нижнем этаже, а лифт / подъемник отсутствует</c:v>
                </c:pt>
                <c:pt idx="12">
                  <c:v>Отсутствует пандус при входе</c:v>
                </c:pt>
              </c:strCache>
            </c:strRef>
          </c:cat>
          <c:val>
            <c:numRef>
              <c:f>'Диагр_бюро МСЭ'!$E$59:$E$71</c:f>
              <c:numCache>
                <c:formatCode>0.0%</c:formatCode>
                <c:ptCount val="13"/>
                <c:pt idx="0">
                  <c:v>0.34773969200198679</c:v>
                </c:pt>
                <c:pt idx="1">
                  <c:v>0.31843020367610531</c:v>
                </c:pt>
                <c:pt idx="2">
                  <c:v>0.236462990561352</c:v>
                </c:pt>
                <c:pt idx="3">
                  <c:v>0.18181818181818243</c:v>
                </c:pt>
                <c:pt idx="4">
                  <c:v>0.16790859413810241</c:v>
                </c:pt>
                <c:pt idx="5">
                  <c:v>0.15250869349230087</c:v>
                </c:pt>
                <c:pt idx="6">
                  <c:v>0.10928961748633879</c:v>
                </c:pt>
                <c:pt idx="7">
                  <c:v>8.8425235966219901E-2</c:v>
                </c:pt>
                <c:pt idx="8">
                  <c:v>7.0044709388971699E-2</c:v>
                </c:pt>
                <c:pt idx="9">
                  <c:v>7.0044709388971699E-2</c:v>
                </c:pt>
                <c:pt idx="10">
                  <c:v>6.6070541480377457E-2</c:v>
                </c:pt>
                <c:pt idx="11">
                  <c:v>5.6135121708892205E-2</c:v>
                </c:pt>
                <c:pt idx="12">
                  <c:v>5.5638350720317885E-2</c:v>
                </c:pt>
              </c:numCache>
            </c:numRef>
          </c:val>
        </c:ser>
        <c:dLbls>
          <c:showVal val="1"/>
        </c:dLbls>
        <c:gapWidth val="44"/>
        <c:axId val="67230336"/>
        <c:axId val="67322240"/>
      </c:barChart>
      <c:catAx>
        <c:axId val="67230336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322240"/>
        <c:crosses val="autoZero"/>
        <c:auto val="1"/>
        <c:lblAlgn val="ctr"/>
        <c:lblOffset val="100"/>
      </c:catAx>
      <c:valAx>
        <c:axId val="67322240"/>
        <c:scaling>
          <c:orientation val="minMax"/>
        </c:scaling>
        <c:delete val="1"/>
        <c:axPos val="t"/>
        <c:numFmt formatCode="0.0%" sourceLinked="1"/>
        <c:tickLblPos val="none"/>
        <c:crossAx val="67230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6114551325508468"/>
          <c:y val="0"/>
          <c:w val="0.4936381805309078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МСЭ'!$B$158:$B$162</c:f>
              <c:strCache>
                <c:ptCount val="5"/>
                <c:pt idx="0">
                  <c:v>Нет, нарушений не заметил</c:v>
                </c:pt>
                <c:pt idx="1">
                  <c:v>Были не учтены некоторые важные детали в представленных мною документах.</c:v>
                </c:pt>
                <c:pt idx="2">
                  <c:v>Комиссия МСЭ занизила степень выраженности нарушений функций моего организма</c:v>
                </c:pt>
                <c:pt idx="3">
                  <c:v>В моей ИПРА не хватает важных аспектов по реабилитации, по ТСР, по лекарствам и др.</c:v>
                </c:pt>
                <c:pt idx="4">
                  <c:v>Медицинские документы вообще не были учтены</c:v>
                </c:pt>
              </c:strCache>
            </c:strRef>
          </c:cat>
          <c:val>
            <c:numRef>
              <c:f>'Диагр_бюро МСЭ'!$E$158:$E$162</c:f>
              <c:numCache>
                <c:formatCode>0.0%</c:formatCode>
                <c:ptCount val="5"/>
                <c:pt idx="0">
                  <c:v>0.51500000000000001</c:v>
                </c:pt>
                <c:pt idx="1">
                  <c:v>0.22652757078986588</c:v>
                </c:pt>
                <c:pt idx="2">
                  <c:v>0.16194734227521163</c:v>
                </c:pt>
                <c:pt idx="3">
                  <c:v>0.11972180824639858</c:v>
                </c:pt>
                <c:pt idx="4">
                  <c:v>4.8186785891703922E-2</c:v>
                </c:pt>
              </c:numCache>
            </c:numRef>
          </c:val>
        </c:ser>
        <c:dLbls>
          <c:showVal val="1"/>
        </c:dLbls>
        <c:gapWidth val="44"/>
        <c:axId val="67364352"/>
        <c:axId val="67365888"/>
      </c:barChart>
      <c:catAx>
        <c:axId val="67364352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365888"/>
        <c:crosses val="autoZero"/>
        <c:auto val="1"/>
        <c:lblAlgn val="ctr"/>
        <c:lblOffset val="100"/>
      </c:catAx>
      <c:valAx>
        <c:axId val="67365888"/>
        <c:scaling>
          <c:orientation val="minMax"/>
        </c:scaling>
        <c:delete val="1"/>
        <c:axPos val="t"/>
        <c:numFmt formatCode="0.0%" sourceLinked="1"/>
        <c:tickLblPos val="none"/>
        <c:crossAx val="67364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4866932841207821"/>
          <c:y val="0"/>
          <c:w val="0.6041804687918827"/>
          <c:h val="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'Диагр_бюро МСЭ'!$B$172:$B$176</c:f>
              <c:strCache>
                <c:ptCount val="5"/>
                <c:pt idx="0">
                  <c:v>Полностью удовлетворен</c:v>
                </c:pt>
                <c:pt idx="1">
                  <c:v>Скорее, удовлетворен</c:v>
                </c:pt>
                <c:pt idx="2">
                  <c:v>В чем-то удовлетворен, в чем-то нет</c:v>
                </c:pt>
                <c:pt idx="3">
                  <c:v>Скорее, не удовлетворен</c:v>
                </c:pt>
                <c:pt idx="4">
                  <c:v>Совершенно не удовлетворен</c:v>
                </c:pt>
              </c:strCache>
            </c:strRef>
          </c:cat>
          <c:val>
            <c:numRef>
              <c:f>'Диагр_бюро МСЭ'!$E$172:$E$176</c:f>
              <c:numCache>
                <c:formatCode>0.0%</c:formatCode>
                <c:ptCount val="5"/>
                <c:pt idx="0">
                  <c:v>0.24987580725285638</c:v>
                </c:pt>
                <c:pt idx="1">
                  <c:v>0.23845007451564829</c:v>
                </c:pt>
                <c:pt idx="2">
                  <c:v>0.25931445603576758</c:v>
                </c:pt>
                <c:pt idx="3">
                  <c:v>9.8360655737704944E-2</c:v>
                </c:pt>
                <c:pt idx="4">
                  <c:v>0.15151515151515213</c:v>
                </c:pt>
              </c:numCache>
            </c:numRef>
          </c:val>
        </c:ser>
        <c:dLbls>
          <c:showVal val="1"/>
        </c:dLbls>
        <c:gapWidth val="44"/>
        <c:axId val="67275008"/>
        <c:axId val="67280896"/>
      </c:barChart>
      <c:catAx>
        <c:axId val="67275008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280896"/>
        <c:crosses val="autoZero"/>
        <c:auto val="1"/>
        <c:lblAlgn val="ctr"/>
        <c:lblOffset val="100"/>
      </c:catAx>
      <c:valAx>
        <c:axId val="67280896"/>
        <c:scaling>
          <c:orientation val="minMax"/>
        </c:scaling>
        <c:delete val="1"/>
        <c:axPos val="t"/>
        <c:numFmt formatCode="0.0%" sourceLinked="1"/>
        <c:tickLblPos val="none"/>
        <c:crossAx val="67275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0994787184113837E-2"/>
          <c:y val="0.13162442603536673"/>
          <c:w val="0.49598019058445997"/>
          <c:h val="0.73700528169795709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4.2771876524387416E-2"/>
                  <c:y val="1.002455770676119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2.3555553082531593E-2"/>
                  <c:y val="-2.3787738599231152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425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МСЭ'!$B$188:$B$190</c:f>
              <c:strCache>
                <c:ptCount val="3"/>
                <c:pt idx="0">
                  <c:v>Есть опыт подачи апелляции в ГБ МСЭ</c:v>
                </c:pt>
                <c:pt idx="1">
                  <c:v>Нет опыта апелляции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'Диагр_бюро МСЭ'!$E$188:$E$190</c:f>
              <c:numCache>
                <c:formatCode>0.0%</c:formatCode>
                <c:ptCount val="3"/>
                <c:pt idx="0">
                  <c:v>0.16691505216095423</c:v>
                </c:pt>
                <c:pt idx="1">
                  <c:v>0.78700000000000003</c:v>
                </c:pt>
                <c:pt idx="2">
                  <c:v>4.5702930948832959E-2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962042593027863"/>
          <c:y val="0.23557719749371775"/>
          <c:w val="0.41690884633482833"/>
          <c:h val="0.48761368372936004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3358116629299675E-2"/>
          <c:y val="7.0001441056548958E-2"/>
          <c:w val="0.47710894632426798"/>
          <c:h val="0.7042039047660911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1974B8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1536516719275446"/>
                  <c:y val="0.18179395291052924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0891156926662406E-2"/>
                  <c:y val="-9.4909090067809704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477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МСЭ'!$B$202:$B$203</c:f>
              <c:strCache>
                <c:ptCount val="2"/>
                <c:pt idx="0">
                  <c:v>Жалоба не была удовлетворена в ГБ МСЭ</c:v>
                </c:pt>
                <c:pt idx="1">
                  <c:v>Жалоба была удовлетворена</c:v>
                </c:pt>
              </c:strCache>
            </c:strRef>
          </c:cat>
          <c:val>
            <c:numRef>
              <c:f>'Диагр_бюро МСЭ'!$I$202:$I$203</c:f>
              <c:numCache>
                <c:formatCode>0.0%</c:formatCode>
                <c:ptCount val="2"/>
                <c:pt idx="0">
                  <c:v>0.65853658536585358</c:v>
                </c:pt>
                <c:pt idx="1">
                  <c:v>0.34146341463414637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044542635258896"/>
          <c:y val="0.17915868072599594"/>
          <c:w val="0.39907313853324733"/>
          <c:h val="0.46484854514032686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812765181178823E-2"/>
          <c:y val="6.4937345652888639E-2"/>
          <c:w val="0.49913000116962575"/>
          <c:h val="0.74879761117166577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3.457469210705294E-2"/>
                  <c:y val="0.17369098966979146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1067689518956836E-3"/>
                  <c:y val="-7.4824773384325083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451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'Диагр_бюро МСЭ'!$B$218:$B$219</c:f>
              <c:strCache>
                <c:ptCount val="2"/>
                <c:pt idx="0">
                  <c:v>Есть опыт подачи апелляции в ФГБУ ФБ МСЭ</c:v>
                </c:pt>
                <c:pt idx="1">
                  <c:v>Нет такого опыта</c:v>
                </c:pt>
              </c:strCache>
            </c:strRef>
          </c:cat>
          <c:val>
            <c:numRef>
              <c:f>'Диагр_бюро МСЭ'!$I$218:$I$219</c:f>
              <c:numCache>
                <c:formatCode>0.0%</c:formatCode>
                <c:ptCount val="2"/>
                <c:pt idx="0">
                  <c:v>0.60648148148148162</c:v>
                </c:pt>
                <c:pt idx="1">
                  <c:v>0.39351851851851882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819308823833846"/>
          <c:y val="8.046231152306807E-2"/>
          <c:w val="0.32180691176166309"/>
          <c:h val="0.77898961912214393"/>
        </c:manualLayout>
      </c:layout>
      <c:txPr>
        <a:bodyPr/>
        <a:lstStyle/>
        <a:p>
          <a:pPr rtl="0">
            <a:defRPr sz="10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0426870005073414E-2"/>
          <c:y val="0.11466814715288376"/>
          <c:w val="0.52395455024940163"/>
          <c:h val="0.77844228102190749"/>
        </c:manualLayout>
      </c:layout>
      <c:pie3DChart>
        <c:varyColors val="1"/>
        <c:ser>
          <c:idx val="0"/>
          <c:order val="0"/>
          <c:spPr>
            <a:solidFill>
              <a:srgbClr val="1974B8"/>
            </a:solidFill>
          </c:spPr>
          <c:dPt>
            <c:idx val="1"/>
            <c:spPr>
              <a:solidFill>
                <a:srgbClr val="ED1C26"/>
              </a:solidFill>
            </c:spPr>
          </c:dPt>
          <c:dLbls>
            <c:dLbl>
              <c:idx val="0"/>
              <c:layout>
                <c:manualLayout>
                  <c:x val="-7.0668514015554094E-3"/>
                  <c:y val="5.5032458424504084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1.1976793143293809E-2"/>
                  <c:y val="-1.4859530002878813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"/>
                  <c:y val="4.1081688960175305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0622033530495172E-2"/>
                  <c:y val="-6.2810914995251451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'Диагр_бюро МСЭ'!$B$231:$B$232</c:f>
              <c:strCache>
                <c:ptCount val="2"/>
                <c:pt idx="0">
                  <c:v>Жалоба не была удовлетворена в ФГБУ ФБ МСЭ</c:v>
                </c:pt>
                <c:pt idx="1">
                  <c:v>Жалоба была удовлетворена</c:v>
                </c:pt>
              </c:strCache>
            </c:strRef>
          </c:cat>
          <c:val>
            <c:numRef>
              <c:f>'Диагр_бюро МСЭ'!$I$231:$I$232</c:f>
              <c:numCache>
                <c:formatCode>0.0%</c:formatCode>
                <c:ptCount val="2"/>
                <c:pt idx="0">
                  <c:v>0.76335877862595425</c:v>
                </c:pt>
                <c:pt idx="1">
                  <c:v>0.23664122137404578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042797510511063"/>
          <c:y val="0.18590121587120706"/>
          <c:w val="0.34797741577379632"/>
          <c:h val="0.81261227522370183"/>
        </c:manualLayout>
      </c:layout>
      <c:txPr>
        <a:bodyPr/>
        <a:lstStyle/>
        <a:p>
          <a:pPr rtl="0">
            <a:defRPr sz="1000" b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362333133059174"/>
          <c:y val="0"/>
          <c:w val="0.60008614116784131"/>
          <c:h val="0.92539104127275851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Жалобы!$B$107:$B$113</c:f>
              <c:strCache>
                <c:ptCount val="7"/>
                <c:pt idx="0">
                  <c:v>Изменений не произошло</c:v>
                </c:pt>
                <c:pt idx="1">
                  <c:v>Мы получаем исчерпывающие ответы по обращениям</c:v>
                </c:pt>
                <c:pt idx="2">
                  <c:v>Наша организация стала принимать больше участия в мероприятиях ГБ МСЭ</c:v>
                </c:pt>
                <c:pt idx="3">
                  <c:v>Нам стало проще обращаться в ГБ МСЭ с возникающими вопросами</c:v>
                </c:pt>
                <c:pt idx="4">
                  <c:v>Взаимодействие не осуществлялось</c:v>
                </c:pt>
                <c:pt idx="5">
                  <c:v>Изменения произошли в худшую сторону</c:v>
                </c:pt>
                <c:pt idx="6">
                  <c:v>Ранее не взаимодействовали. Наше обращение о вступлении в ОК сейчас на рассмотрении</c:v>
                </c:pt>
              </c:strCache>
            </c:strRef>
          </c:cat>
          <c:val>
            <c:numRef>
              <c:f>Жалобы!$E$107:$E$113</c:f>
              <c:numCache>
                <c:formatCode>0.0%</c:formatCode>
                <c:ptCount val="7"/>
                <c:pt idx="0">
                  <c:v>0.42968750000000072</c:v>
                </c:pt>
                <c:pt idx="1">
                  <c:v>0.31250000000000072</c:v>
                </c:pt>
                <c:pt idx="2">
                  <c:v>0.265625</c:v>
                </c:pt>
                <c:pt idx="3">
                  <c:v>0.2421875</c:v>
                </c:pt>
                <c:pt idx="4">
                  <c:v>5.4687500000000014E-2</c:v>
                </c:pt>
                <c:pt idx="5">
                  <c:v>3.90625E-2</c:v>
                </c:pt>
                <c:pt idx="6">
                  <c:v>1.5625E-2</c:v>
                </c:pt>
              </c:numCache>
            </c:numRef>
          </c:val>
        </c:ser>
        <c:dLbls>
          <c:showVal val="1"/>
        </c:dLbls>
        <c:gapWidth val="44"/>
        <c:axId val="71912064"/>
        <c:axId val="71836032"/>
      </c:barChart>
      <c:catAx>
        <c:axId val="71912064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1836032"/>
        <c:crosses val="autoZero"/>
        <c:auto val="1"/>
        <c:lblAlgn val="ctr"/>
        <c:lblOffset val="100"/>
      </c:catAx>
      <c:valAx>
        <c:axId val="71836032"/>
        <c:scaling>
          <c:orientation val="minMax"/>
        </c:scaling>
        <c:delete val="1"/>
        <c:axPos val="t"/>
        <c:numFmt formatCode="0.0%" sourceLinked="1"/>
        <c:tickLblPos val="none"/>
        <c:crossAx val="71912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4716105788742813E-2"/>
          <c:y val="0.11238453972158292"/>
          <c:w val="0.51948473199867218"/>
          <c:h val="0.77172939777326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4"/>
              </a:solidFill>
            </c:spPr>
          </c:dPt>
          <c:dLbls>
            <c:txPr>
              <a:bodyPr/>
              <a:lstStyle/>
              <a:p>
                <a:pPr>
                  <a:defRPr sz="15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Жалобы!$B$39:$B$41</c:f>
              <c:strCache>
                <c:ptCount val="3"/>
                <c:pt idx="0">
                  <c:v>Жалоб стало меньше</c:v>
                </c:pt>
                <c:pt idx="1">
                  <c:v>Не изменилось</c:v>
                </c:pt>
                <c:pt idx="2">
                  <c:v>Жалоб стало больше</c:v>
                </c:pt>
              </c:strCache>
            </c:strRef>
          </c:cat>
          <c:val>
            <c:numRef>
              <c:f>Жалобы!$D$39:$D$41</c:f>
              <c:numCache>
                <c:formatCode>0.0%</c:formatCode>
                <c:ptCount val="3"/>
                <c:pt idx="0">
                  <c:v>0.38281250000000144</c:v>
                </c:pt>
                <c:pt idx="1">
                  <c:v>0.35156250000000072</c:v>
                </c:pt>
                <c:pt idx="2">
                  <c:v>0.265625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04839338803254"/>
          <c:y val="0.39107219928914416"/>
          <c:w val="0.33383267055082305"/>
          <c:h val="0.28515666010498808"/>
        </c:manualLayout>
      </c:layout>
      <c:txPr>
        <a:bodyPr/>
        <a:lstStyle/>
        <a:p>
          <a:pPr>
            <a:defRPr sz="13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710506738409128E-2"/>
          <c:y val="0.12667331581474037"/>
          <c:w val="0.4684950137490238"/>
          <c:h val="0.69330955474526756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4"/>
              </a:solidFill>
            </c:spPr>
          </c:dPt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Жалобы!$B$81:$B$83</c:f>
              <c:strCache>
                <c:ptCount val="3"/>
                <c:pt idx="0">
                  <c:v>НКО входит в ОК при ГБ МСЭ</c:v>
                </c:pt>
                <c:pt idx="1">
                  <c:v>НКО не входит в ОК при ГБ МСЭ</c:v>
                </c:pt>
                <c:pt idx="2">
                  <c:v>НКО входила раньше, сейчас нет</c:v>
                </c:pt>
              </c:strCache>
            </c:strRef>
          </c:cat>
          <c:val>
            <c:numRef>
              <c:f>Жалобы!$D$81:$D$83</c:f>
              <c:numCache>
                <c:formatCode>0.0%</c:formatCode>
                <c:ptCount val="3"/>
                <c:pt idx="0">
                  <c:v>0.33593750000000072</c:v>
                </c:pt>
                <c:pt idx="1">
                  <c:v>0.62500000000000155</c:v>
                </c:pt>
                <c:pt idx="2">
                  <c:v>3.90625E-2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725913441272967"/>
          <c:y val="0.23816906671483171"/>
          <c:w val="0.41864755022624001"/>
          <c:h val="0.47200220203450288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6971813798144822"/>
          <c:y val="5.1859055545503886E-2"/>
          <c:w val="0.56856927458535766"/>
          <c:h val="0.88203302712160958"/>
        </c:manualLayout>
      </c:layout>
      <c:barChart>
        <c:barDir val="bar"/>
        <c:grouping val="clustered"/>
        <c:ser>
          <c:idx val="0"/>
          <c:order val="0"/>
          <c:tx>
            <c:strRef>
              <c:f>Жалобы!$E$88</c:f>
              <c:strCache>
                <c:ptCount val="1"/>
                <c:pt idx="0">
                  <c:v>Сбор документов на МСЭ в поликлинике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Жалобы!$B$89:$B$92</c:f>
              <c:strCache>
                <c:ptCount val="4"/>
                <c:pt idx="0">
                  <c:v>Затрудняюсь ответить</c:v>
                </c:pt>
                <c:pt idx="1">
                  <c:v>Изменения произошли в худшую сторону</c:v>
                </c:pt>
                <c:pt idx="2">
                  <c:v>Изменений не было</c:v>
                </c:pt>
                <c:pt idx="3">
                  <c:v>Изменения произошли в лучшую сторону</c:v>
                </c:pt>
              </c:strCache>
            </c:strRef>
          </c:cat>
          <c:val>
            <c:numRef>
              <c:f>Жалобы!$E$89:$E$92</c:f>
              <c:numCache>
                <c:formatCode>0.0%</c:formatCode>
                <c:ptCount val="4"/>
                <c:pt idx="0">
                  <c:v>0.171875</c:v>
                </c:pt>
                <c:pt idx="1">
                  <c:v>0.1640625</c:v>
                </c:pt>
                <c:pt idx="2">
                  <c:v>0.39062500000000078</c:v>
                </c:pt>
                <c:pt idx="3">
                  <c:v>0.2734375</c:v>
                </c:pt>
              </c:numCache>
            </c:numRef>
          </c:val>
        </c:ser>
        <c:ser>
          <c:idx val="1"/>
          <c:order val="1"/>
          <c:tx>
            <c:strRef>
              <c:f>Жалобы!$F$88</c:f>
              <c:strCache>
                <c:ptCount val="1"/>
                <c:pt idx="0">
                  <c:v>Бюро МСЭ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Жалобы!$B$89:$B$92</c:f>
              <c:strCache>
                <c:ptCount val="4"/>
                <c:pt idx="0">
                  <c:v>Затрудняюсь ответить</c:v>
                </c:pt>
                <c:pt idx="1">
                  <c:v>Изменения произошли в худшую сторону</c:v>
                </c:pt>
                <c:pt idx="2">
                  <c:v>Изменений не было</c:v>
                </c:pt>
                <c:pt idx="3">
                  <c:v>Изменения произошли в лучшую сторону</c:v>
                </c:pt>
              </c:strCache>
            </c:strRef>
          </c:cat>
          <c:val>
            <c:numRef>
              <c:f>Жалобы!$F$89:$F$92</c:f>
              <c:numCache>
                <c:formatCode>0.0%</c:formatCode>
                <c:ptCount val="4"/>
                <c:pt idx="0">
                  <c:v>0.1953125</c:v>
                </c:pt>
                <c:pt idx="1">
                  <c:v>0.15625000000000042</c:v>
                </c:pt>
                <c:pt idx="2">
                  <c:v>0.25</c:v>
                </c:pt>
                <c:pt idx="3">
                  <c:v>0.39843750000000078</c:v>
                </c:pt>
              </c:numCache>
            </c:numRef>
          </c:val>
        </c:ser>
        <c:dLbls>
          <c:showVal val="1"/>
        </c:dLbls>
        <c:gapWidth val="44"/>
        <c:axId val="72089984"/>
        <c:axId val="72091520"/>
      </c:barChart>
      <c:catAx>
        <c:axId val="72089984"/>
        <c:scaling>
          <c:orientation val="minMax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2091520"/>
        <c:crosses val="autoZero"/>
        <c:auto val="1"/>
        <c:lblAlgn val="ctr"/>
        <c:lblOffset val="100"/>
      </c:catAx>
      <c:valAx>
        <c:axId val="72091520"/>
        <c:scaling>
          <c:orientation val="minMax"/>
        </c:scaling>
        <c:delete val="1"/>
        <c:axPos val="b"/>
        <c:numFmt formatCode="0.0%" sourceLinked="1"/>
        <c:tickLblPos val="none"/>
        <c:crossAx val="720899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055091582058565"/>
          <c:y val="0.66233803997444862"/>
          <c:w val="0.35740070246567235"/>
          <c:h val="0.26952751428054511"/>
        </c:manualLayout>
      </c:layout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6161975836571342"/>
          <c:y val="0"/>
          <c:w val="0.60008614116784165"/>
          <c:h val="0.92539104127275851"/>
        </c:manualLayout>
      </c:layout>
      <c:barChart>
        <c:barDir val="bar"/>
        <c:grouping val="clustered"/>
        <c:ser>
          <c:idx val="0"/>
          <c:order val="0"/>
          <c:tx>
            <c:strRef>
              <c:f>Диагр_поликлиника!$C$120</c:f>
              <c:strCache>
                <c:ptCount val="1"/>
                <c:pt idx="0">
                  <c:v>Эксперты НКО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Диагр_поликлиника!$B$121:$B$124</c:f>
              <c:strCache>
                <c:ptCount val="4"/>
                <c:pt idx="0">
                  <c:v>Изменения произошли в лучшую сторону</c:v>
                </c:pt>
                <c:pt idx="1">
                  <c:v>Изменений не было</c:v>
                </c:pt>
                <c:pt idx="2">
                  <c:v>Изменения произошли в худшую сторону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Диагр_поликлиника!$C$121:$C$124</c:f>
              <c:numCache>
                <c:formatCode>0.0%</c:formatCode>
                <c:ptCount val="4"/>
                <c:pt idx="0">
                  <c:v>0.2734375</c:v>
                </c:pt>
                <c:pt idx="1">
                  <c:v>0.39062500000000078</c:v>
                </c:pt>
                <c:pt idx="2">
                  <c:v>0.1640625</c:v>
                </c:pt>
                <c:pt idx="3">
                  <c:v>0.171875</c:v>
                </c:pt>
              </c:numCache>
            </c:numRef>
          </c:val>
        </c:ser>
        <c:ser>
          <c:idx val="1"/>
          <c:order val="1"/>
          <c:tx>
            <c:strRef>
              <c:f>Диагр_поликлиника!$D$120</c:f>
              <c:strCache>
                <c:ptCount val="1"/>
                <c:pt idx="0">
                  <c:v>Пациенты</c:v>
                </c:pt>
              </c:strCache>
            </c:strRef>
          </c:tx>
          <c:spPr>
            <a:solidFill>
              <a:srgbClr val="1F497D">
                <a:lumMod val="40000"/>
                <a:lumOff val="60000"/>
              </a:srgbClr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strRef>
              <c:f>Диагр_поликлиника!$B$121:$B$124</c:f>
              <c:strCache>
                <c:ptCount val="4"/>
                <c:pt idx="0">
                  <c:v>Изменения произошли в лучшую сторону</c:v>
                </c:pt>
                <c:pt idx="1">
                  <c:v>Изменений не было</c:v>
                </c:pt>
                <c:pt idx="2">
                  <c:v>Изменения произошли в худшую сторону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Диагр_поликлиника!$D$121:$D$124</c:f>
              <c:numCache>
                <c:formatCode>0.0%</c:formatCode>
                <c:ptCount val="4"/>
                <c:pt idx="0">
                  <c:v>0.29200000000000031</c:v>
                </c:pt>
                <c:pt idx="1">
                  <c:v>0.52500000000000002</c:v>
                </c:pt>
                <c:pt idx="2">
                  <c:v>0.15800000000000042</c:v>
                </c:pt>
                <c:pt idx="3">
                  <c:v>2.5000000000000001E-2</c:v>
                </c:pt>
              </c:numCache>
            </c:numRef>
          </c:val>
        </c:ser>
        <c:dLbls>
          <c:showVal val="1"/>
        </c:dLbls>
        <c:gapWidth val="44"/>
        <c:axId val="72125440"/>
        <c:axId val="72028928"/>
      </c:barChart>
      <c:catAx>
        <c:axId val="72125440"/>
        <c:scaling>
          <c:orientation val="maxMin"/>
        </c:scaling>
        <c:axPos val="l"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2028928"/>
        <c:crosses val="autoZero"/>
        <c:auto val="1"/>
        <c:lblAlgn val="ctr"/>
        <c:lblOffset val="100"/>
      </c:catAx>
      <c:valAx>
        <c:axId val="72028928"/>
        <c:scaling>
          <c:orientation val="minMax"/>
        </c:scaling>
        <c:delete val="1"/>
        <c:axPos val="t"/>
        <c:numFmt formatCode="0.0%" sourceLinked="1"/>
        <c:tickLblPos val="none"/>
        <c:crossAx val="72125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371183804981899"/>
          <c:y val="0.62312332052245467"/>
          <c:w val="0.2314675269470573"/>
          <c:h val="0.28194240026659168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986770565596526"/>
          <c:y val="0"/>
          <c:w val="0.29813150558252755"/>
          <c:h val="0.9258830394185997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'34 вопрос'!$C$147:$C$155</c:f>
              <c:strCache>
                <c:ptCount val="9"/>
                <c:pt idx="0">
                  <c:v>Никаких проблем нет</c:v>
                </c:pt>
                <c:pt idx="1">
                  <c:v>ГБ МСЭ не идет на контакт, закрыто для НКО</c:v>
                </c:pt>
                <c:pt idx="2">
                  <c:v>Наша НКО не взаимодействует с ГБ МСЭ</c:v>
                </c:pt>
                <c:pt idx="3">
                  <c:v>ГБ МСЭ не решает проблем конкретных пациентов и нозологий</c:v>
                </c:pt>
                <c:pt idx="4">
                  <c:v>ГБ МСЭ формально, забюрократизировано и неуважительно</c:v>
                </c:pt>
                <c:pt idx="5">
                  <c:v>ГБ МСЭ не предоставляет информацию, не отвечает на запросы</c:v>
                </c:pt>
                <c:pt idx="6">
                  <c:v>ГБ МСЭ не приглашает НКО для участия в работе ОК</c:v>
                </c:pt>
                <c:pt idx="7">
                  <c:v>Сами НКО малоактивны и слабоорганизованы</c:v>
                </c:pt>
                <c:pt idx="8">
                  <c:v>ГБ МСЭ слушает НКО, но мало что предпринимает</c:v>
                </c:pt>
              </c:strCache>
            </c:strRef>
          </c:cat>
          <c:val>
            <c:numRef>
              <c:f>'34 вопрос'!$E$147:$E$155</c:f>
              <c:numCache>
                <c:formatCode>0.0%</c:formatCode>
                <c:ptCount val="9"/>
                <c:pt idx="0">
                  <c:v>0.37500000000000072</c:v>
                </c:pt>
                <c:pt idx="1">
                  <c:v>0.15625000000000039</c:v>
                </c:pt>
                <c:pt idx="2">
                  <c:v>9.3750000000000319E-2</c:v>
                </c:pt>
                <c:pt idx="3">
                  <c:v>7.8125E-2</c:v>
                </c:pt>
                <c:pt idx="4">
                  <c:v>6.25E-2</c:v>
                </c:pt>
                <c:pt idx="5">
                  <c:v>5.4687500000000014E-2</c:v>
                </c:pt>
                <c:pt idx="6">
                  <c:v>5.4687500000000014E-2</c:v>
                </c:pt>
                <c:pt idx="7">
                  <c:v>2.343750000000001E-2</c:v>
                </c:pt>
                <c:pt idx="8">
                  <c:v>1.5625E-2</c:v>
                </c:pt>
              </c:numCache>
            </c:numRef>
          </c:val>
        </c:ser>
        <c:dLbls>
          <c:showVal val="1"/>
        </c:dLbls>
        <c:gapWidth val="44"/>
        <c:axId val="66411904"/>
        <c:axId val="66417792"/>
      </c:barChart>
      <c:catAx>
        <c:axId val="66411904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417792"/>
        <c:crosses val="autoZero"/>
        <c:auto val="1"/>
        <c:lblAlgn val="ctr"/>
        <c:lblOffset val="100"/>
      </c:catAx>
      <c:valAx>
        <c:axId val="66417792"/>
        <c:scaling>
          <c:orientation val="minMax"/>
        </c:scaling>
        <c:delete val="1"/>
        <c:axPos val="t"/>
        <c:numFmt formatCode="0.0%" sourceLinked="1"/>
        <c:tickLblPos val="none"/>
        <c:crossAx val="664119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9991385883215685"/>
          <c:y val="0"/>
          <c:w val="0.60008614116784242"/>
          <c:h val="0.89331652040955556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Диагр_поликлиника!$B$17:$B$19</c:f>
              <c:strCache>
                <c:ptCount val="3"/>
                <c:pt idx="0">
                  <c:v>В поликлинике прошел всех необходимых специалистов </c:v>
                </c:pt>
                <c:pt idx="1">
                  <c:v>В стационаре, одновременно с обследованием или лечением</c:v>
                </c:pt>
                <c:pt idx="2">
                  <c:v>Специалисты приходили на дом</c:v>
                </c:pt>
              </c:strCache>
            </c:strRef>
          </c:cat>
          <c:val>
            <c:numRef>
              <c:f>Диагр_поликлиника!$D$17:$D$19</c:f>
              <c:numCache>
                <c:formatCode>0.0%</c:formatCode>
                <c:ptCount val="3"/>
                <c:pt idx="0">
                  <c:v>0.9552906110283178</c:v>
                </c:pt>
                <c:pt idx="1">
                  <c:v>0.28415300546448086</c:v>
                </c:pt>
                <c:pt idx="2">
                  <c:v>2.3845007451564953E-2</c:v>
                </c:pt>
              </c:numCache>
            </c:numRef>
          </c:val>
        </c:ser>
        <c:dLbls>
          <c:showVal val="1"/>
        </c:dLbls>
        <c:gapWidth val="44"/>
        <c:axId val="66525824"/>
        <c:axId val="66548096"/>
      </c:barChart>
      <c:catAx>
        <c:axId val="66525824"/>
        <c:scaling>
          <c:orientation val="maxMin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548096"/>
        <c:crosses val="autoZero"/>
        <c:auto val="1"/>
        <c:lblAlgn val="ctr"/>
        <c:lblOffset val="100"/>
      </c:catAx>
      <c:valAx>
        <c:axId val="66548096"/>
        <c:scaling>
          <c:orientation val="minMax"/>
        </c:scaling>
        <c:delete val="1"/>
        <c:axPos val="t"/>
        <c:numFmt formatCode="0.0%" sourceLinked="1"/>
        <c:tickLblPos val="none"/>
        <c:crossAx val="6652582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5694116391476687"/>
          <c:w val="0.99874983080157498"/>
          <c:h val="0.6475648561887581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Диагр_поликлиника!$B$4:$B$7</c:f>
              <c:strCache>
                <c:ptCount val="4"/>
                <c:pt idx="0">
                  <c:v>До 2 недель</c:v>
                </c:pt>
                <c:pt idx="1">
                  <c:v>До 3 недель</c:v>
                </c:pt>
                <c:pt idx="2">
                  <c:v>До месяца</c:v>
                </c:pt>
                <c:pt idx="3">
                  <c:v>Более месяца</c:v>
                </c:pt>
              </c:strCache>
            </c:strRef>
          </c:cat>
          <c:val>
            <c:numRef>
              <c:f>Диагр_поликлиника!$E$4:$E$7</c:f>
              <c:numCache>
                <c:formatCode>0.0%</c:formatCode>
                <c:ptCount val="4"/>
                <c:pt idx="0">
                  <c:v>0.19473422752111291</c:v>
                </c:pt>
                <c:pt idx="1">
                  <c:v>0.16989567809239944</c:v>
                </c:pt>
                <c:pt idx="2">
                  <c:v>0.25940586190000114</c:v>
                </c:pt>
                <c:pt idx="3">
                  <c:v>0.35568802781917624</c:v>
                </c:pt>
              </c:numCache>
            </c:numRef>
          </c:val>
        </c:ser>
        <c:dLbls>
          <c:showVal val="1"/>
        </c:dLbls>
        <c:gapWidth val="44"/>
        <c:axId val="66559360"/>
        <c:axId val="66565248"/>
      </c:barChart>
      <c:catAx>
        <c:axId val="66559360"/>
        <c:scaling>
          <c:orientation val="minMax"/>
        </c:scaling>
        <c:axPos val="b"/>
        <c:numFmt formatCode="#,##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565248"/>
        <c:crosses val="autoZero"/>
        <c:auto val="1"/>
        <c:lblAlgn val="ctr"/>
        <c:lblOffset val="100"/>
      </c:catAx>
      <c:valAx>
        <c:axId val="66565248"/>
        <c:scaling>
          <c:orientation val="minMax"/>
        </c:scaling>
        <c:delete val="1"/>
        <c:axPos val="l"/>
        <c:numFmt formatCode="0.0%" sourceLinked="1"/>
        <c:tickLblPos val="none"/>
        <c:crossAx val="6655936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977072178314948E-2"/>
          <c:y val="0.18523288222888692"/>
          <c:w val="0.39318684934601683"/>
          <c:h val="0.58777291465753867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ED1C24"/>
              </a:solidFill>
            </c:spPr>
          </c:dPt>
          <c:dLbls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Диагр_поликлиника!$B$26:$B$28</c:f>
              <c:strCache>
                <c:ptCount val="3"/>
                <c:pt idx="0">
                  <c:v>Да, объясняли вполне понятно</c:v>
                </c:pt>
                <c:pt idx="1">
                  <c:v>Объясняли, но не все было понятно</c:v>
                </c:pt>
                <c:pt idx="2">
                  <c:v>Нет, не объясняли</c:v>
                </c:pt>
              </c:strCache>
            </c:strRef>
          </c:cat>
          <c:val>
            <c:numRef>
              <c:f>Диагр_поликлиника!$E$26:$E$28</c:f>
              <c:numCache>
                <c:formatCode>0.0%</c:formatCode>
                <c:ptCount val="3"/>
                <c:pt idx="0">
                  <c:v>0.46348733233979206</c:v>
                </c:pt>
                <c:pt idx="1">
                  <c:v>0.33184302036761187</c:v>
                </c:pt>
                <c:pt idx="2">
                  <c:v>0.18827620466964728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4317061177282377"/>
          <c:y val="0.21827492290247041"/>
          <c:w val="0.45352232558881983"/>
          <c:h val="0.49169423808564988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0359124524585181E-2"/>
          <c:y val="0.16717186892820993"/>
          <c:w val="0.42430357989926426"/>
          <c:h val="0.629405568719153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D1C26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9.5807176213990076E-3"/>
                  <c:y val="-1.5768725361366677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1.6488701680976221E-2"/>
                  <c:y val="2.6688355293827352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9.4222212330126506E-3"/>
                  <c:y val="0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Диагр_поликлиника!$B$58:$B$59</c:f>
              <c:strCache>
                <c:ptCount val="2"/>
                <c:pt idx="0">
                  <c:v>Граждане сами или их родные</c:v>
                </c:pt>
                <c:pt idx="1">
                  <c:v>Медицинское учреждение (поликлиника, стационар)</c:v>
                </c:pt>
              </c:strCache>
            </c:strRef>
          </c:cat>
          <c:val>
            <c:numRef>
              <c:f>Диагр_поликлиника!$E$58:$E$59</c:f>
              <c:numCache>
                <c:formatCode>0.0%</c:formatCode>
                <c:ptCount val="2"/>
                <c:pt idx="0">
                  <c:v>0.22603079980129206</c:v>
                </c:pt>
                <c:pt idx="1">
                  <c:v>0.76701440635867046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409665450393364"/>
          <c:y val="0.31102362204724554"/>
          <c:w val="0.43691120077925294"/>
          <c:h val="0.41732283464567088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62808698187002843"/>
          <c:y val="1.6172525362933485E-2"/>
          <c:w val="0.37191301812997074"/>
          <c:h val="0.9892194680327567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 algn="ctr">
                  <a:defRPr lang="ru-RU" sz="13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Диагр_поликлиника!$B$74:$B$79</c:f>
              <c:strCache>
                <c:ptCount val="6"/>
                <c:pt idx="0">
                  <c:v>Большие сроки ожидания консультаций врачей-специалистов и диагностических процедур</c:v>
                </c:pt>
                <c:pt idx="1">
                  <c:v>Приходилось дополнительно платить за анализы или консультации специалистов</c:v>
                </c:pt>
                <c:pt idx="2">
                  <c:v>Не успевал подать все документы до истечения сроков действия результатов анализов и другой диагностики</c:v>
                </c:pt>
                <c:pt idx="3">
                  <c:v>В поликлинике меня пытались отговорить от освидетельствования</c:v>
                </c:pt>
                <c:pt idx="4">
                  <c:v>В поликлинике отказывались выдавать направление на МСЭ</c:v>
                </c:pt>
                <c:pt idx="5">
                  <c:v>Нет, сложностей не было</c:v>
                </c:pt>
              </c:strCache>
            </c:strRef>
          </c:cat>
          <c:val>
            <c:numRef>
              <c:f>Диагр_поликлиника!$E$74:$E$79</c:f>
              <c:numCache>
                <c:formatCode>0.0%</c:formatCode>
                <c:ptCount val="6"/>
                <c:pt idx="0">
                  <c:v>0.59711872826626611</c:v>
                </c:pt>
                <c:pt idx="1">
                  <c:v>0.25384997516145158</c:v>
                </c:pt>
                <c:pt idx="2">
                  <c:v>0.11574764033780427</c:v>
                </c:pt>
                <c:pt idx="3">
                  <c:v>7.4515648286140101E-2</c:v>
                </c:pt>
                <c:pt idx="4">
                  <c:v>6.4580228514654739E-2</c:v>
                </c:pt>
                <c:pt idx="5">
                  <c:v>0.33730750124192888</c:v>
                </c:pt>
              </c:numCache>
            </c:numRef>
          </c:val>
        </c:ser>
        <c:dLbls>
          <c:showVal val="1"/>
        </c:dLbls>
        <c:gapWidth val="44"/>
        <c:axId val="66653184"/>
        <c:axId val="66663168"/>
      </c:barChart>
      <c:catAx>
        <c:axId val="66653184"/>
        <c:scaling>
          <c:orientation val="maxMin"/>
        </c:scaling>
        <c:axPos val="l"/>
        <c:numFmt formatCode="General" sourceLinked="1"/>
        <c:tickLblPos val="nextTo"/>
        <c:crossAx val="66663168"/>
        <c:crosses val="autoZero"/>
        <c:auto val="1"/>
        <c:lblAlgn val="ctr"/>
        <c:lblOffset val="100"/>
      </c:catAx>
      <c:valAx>
        <c:axId val="66663168"/>
        <c:scaling>
          <c:orientation val="minMax"/>
        </c:scaling>
        <c:delete val="1"/>
        <c:axPos val="t"/>
        <c:numFmt formatCode="0.0%" sourceLinked="1"/>
        <c:tickLblPos val="none"/>
        <c:crossAx val="6665318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0942E-C778-4AD2-8099-E533CDCA6CE2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7967B-17A0-4559-8285-9884197ADE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850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7967B-17A0-4559-8285-9884197ADED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7967B-17A0-4559-8285-9884197ADED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B5AD0-969B-C44B-9809-B7288784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7691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A9DEC1-38C3-D141-B33C-0704297A5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736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7BDCDA-5FCB-3D49-96AD-4366248F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CC008F-AAED-4940-ABA2-D1D3AED1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31B41A-258C-874B-8290-B3DD7EDF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663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C71AD-21D5-7B44-AED3-773D250F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ABA339-9F42-6642-B7E2-1605DDA9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44AA64-454C-3B45-A107-0FC39851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C3A44D-6A88-7C4F-8B05-09FD985A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74A710-75DD-8041-8450-73AF7FA3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6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ПЕРЕБИВ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C981CC-1EBB-0841-9AB5-9067DD38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62CFB9-9523-0B4F-86A3-CB4C9A8E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224E0E-99C7-EB45-B604-4F7055C8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889B9C-276A-8043-B20D-B20EBB74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A42E46-FFFE-DA44-B486-F2D6D9B3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77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FAE88D-8D13-2E48-9243-1C2B571F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6FA3D9-D6FF-694F-AEA2-53B109C4D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657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F27C083-F887-A74A-B54B-A208968B7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057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6922D9-0D0A-D64D-9B36-1FD5BDB7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6DD31B-C332-8B4C-9C67-C63F6F5B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FEA981-E30B-3C4E-A56B-AE2FA2B8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08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1B13C8-270D-4D41-984B-99DA951C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76B0113-7065-B947-B615-66A8953D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5A9D5F5-804F-4B49-B6FD-B7B97F96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2B7BC6-24BA-E943-A3AD-617BF519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908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011FFA-828F-7A45-98DC-A91B974D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3B72D52-C191-114A-BD07-54E3F84E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F28BE-D607-DB4F-A558-C72F7D99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202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6E78D-28DE-0040-B756-1D1996B5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F9AB9-B6FD-8549-8D87-356341B02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0820" y="457200"/>
            <a:ext cx="4984568" cy="5411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EF125E-1832-004A-9E4D-388C18FD4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69E257-D66B-A747-AF70-11CDD931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3BA1A0-1D08-1644-9D31-BF8613D6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125AF6-4836-4B43-BE60-BBD7DD3F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16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36899C-E41F-FB43-8F20-40EBCB673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200"/>
            <a:ext cx="5753725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7AC6B5-7712-E14A-BB78-942648F9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38733D-C997-A54E-A43B-0578F6C4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D9EBEB-973C-6140-A951-87F7C09D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6930051B-F50C-4D41-B8C3-C41842F0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48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AA36FF2B-C1C2-6E42-9223-B8E4226AB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7248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46556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2266957-43A5-A549-9E04-40DA3208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570" y="18255"/>
            <a:ext cx="10634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44504D-9B99-ED43-9FC5-7B31B8A6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570" y="1825625"/>
            <a:ext cx="99372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15B123-F787-BE47-AE2A-B0C36217F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E657-DAE0-8A45-BCAB-5816BE9A4F2F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D41B3-FD60-0842-9011-6C101951A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FF207E-2ED7-1B48-8184-B986CDD7D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ADC02-890B-AC43-95D1-BC9756E23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30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974B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2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2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3" Type="http://schemas.openxmlformats.org/officeDocument/2006/relationships/image" Target="../media/image6.png"/><Relationship Id="rId7" Type="http://schemas.openxmlformats.org/officeDocument/2006/relationships/chart" Target="../charts/chart2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4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chart" Target="../charts/chart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3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5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854" y="2733305"/>
            <a:ext cx="11232292" cy="10224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 smtClean="0">
                <a:solidFill>
                  <a:srgbClr val="186FB0"/>
                </a:solidFill>
              </a:rPr>
              <a:t>МЕДИКО-СОЦИАЛЬНАЯ ЭКСПЕРТИЗА </a:t>
            </a:r>
            <a:br>
              <a:rPr lang="ru-RU" sz="2800" dirty="0" smtClean="0">
                <a:solidFill>
                  <a:srgbClr val="186FB0"/>
                </a:solidFill>
              </a:rPr>
            </a:br>
            <a:r>
              <a:rPr lang="ru-RU" sz="2800" dirty="0" smtClean="0">
                <a:solidFill>
                  <a:srgbClr val="186FB0"/>
                </a:solidFill>
              </a:rPr>
              <a:t>ГЛАЗАМИ ПАЦИЕНТСКОГО СООБЩЕСТВА</a:t>
            </a:r>
            <a:endParaRPr lang="ru-RU" sz="2800" dirty="0">
              <a:solidFill>
                <a:srgbClr val="186FB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0571" y="368295"/>
            <a:ext cx="1917706" cy="1917706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479854" y="6237834"/>
            <a:ext cx="11232292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1974B8"/>
                </a:solidFill>
                <a:ea typeface="+mj-ea"/>
                <a:cs typeface="+mj-cs"/>
              </a:rPr>
              <a:t>Москва, март 2020 </a:t>
            </a:r>
            <a:endParaRPr kumimoji="0" lang="ru-RU" sz="2000" b="1" u="none" strike="noStrike" kern="1200" cap="none" spc="0" normalizeH="0" noProof="0" dirty="0" smtClean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0" y="3785617"/>
            <a:ext cx="12192000" cy="4754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rgbClr val="1974B8"/>
                </a:solidFill>
                <a:ea typeface="+mj-ea"/>
                <a:cs typeface="+mj-cs"/>
              </a:rPr>
              <a:t>результаты  всероссийского социологического исследования </a:t>
            </a:r>
            <a:endParaRPr kumimoji="0" lang="ru-RU" sz="2000" u="none" strike="noStrike" kern="1200" cap="none" spc="0" normalizeH="0" noProof="0" dirty="0" smtClean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10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07285" y="243158"/>
            <a:ext cx="2965581" cy="49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307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0105" y="982005"/>
            <a:ext cx="3600006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Долгие сроки ожидания, нередки ошибки в документах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Сложности на этапе сбора документов связаны с длительной записью и большими сроками ожидания консультаций и диагностических процедур – две трети опрошенных пациентов столкнулись с этим.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err="1" smtClean="0"/>
              <a:t>Вынужденность</a:t>
            </a:r>
            <a:r>
              <a:rPr lang="ru-RU" sz="1400" dirty="0" smtClean="0"/>
              <a:t> платить за анализы или консультации – вторая по распространенности проблема на этапе сбора документов для МСЭ: на нее указал каждый четвертый опрошенный (25%).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На недостаточность  информации и ошибки в документах указывает каждый пятый опрошенный (20,7%).</a:t>
            </a:r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Без проблем проходит процесс сбора документов примерно у трети граждан.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48743" y="982005"/>
            <a:ext cx="73255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9. Сложности на этапе сбора документов для МСЭ 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889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12377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МСЭ: СЛОЖНОСТИ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4120111" y="1405180"/>
          <a:ext cx="7544351" cy="2358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866465" y="4040256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10. Проблемы в связи с ошибками в документах в медицинском направлении на МСЭ  (пациенты)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5264372" y="4593265"/>
          <a:ext cx="6553711" cy="192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03008" y="1120766"/>
            <a:ext cx="327600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Удовлетворенность - средняя</a:t>
            </a:r>
            <a:endParaRPr lang="ru-RU" sz="1600" dirty="0" smtClean="0"/>
          </a:p>
          <a:p>
            <a:pPr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К платным медицинским услугам на этапе сбора документов для МСЭ прибегает почти половина опрошенных пациентов.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Удовлетворены в той или иной степени работой поликлиники по сбору документов порядка 40% опрошенных.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Не удовлетворены – 18,8%.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Довольно многочисленным является ответ "на троечку": "в чем-то удовлетворен, в чем-то нет".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93264" y="4012376"/>
            <a:ext cx="71963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12. Удовлетворенность работой поликлиники по оформлению направления на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03751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МСЭ: СЛОЖНОСТИ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476780" y="4685261"/>
          <a:ext cx="6591712" cy="183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593264" y="1116350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11. Прибегали ли Вы при сборе документов для получения направления к платным медицинским услугам? (пациенты)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546798" y="1701125"/>
          <a:ext cx="5245100" cy="179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52937" y="1199509"/>
            <a:ext cx="3456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Цель и место прохождения МСЭ</a:t>
            </a:r>
          </a:p>
          <a:p>
            <a:pPr lvl="0"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1400" dirty="0" smtClean="0"/>
              <a:t>Целью освидетельствования у большинства опрошенных пациентов было:</a:t>
            </a:r>
          </a:p>
          <a:p>
            <a:pPr marL="266700" lvl="0" indent="-266700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smtClean="0"/>
              <a:t>установление/продление  инвалидности, </a:t>
            </a:r>
          </a:p>
          <a:p>
            <a:pPr marL="266700" lvl="0" indent="-266700" fontAlgn="base">
              <a:spcBef>
                <a:spcPct val="0"/>
              </a:spcBef>
              <a:spcAft>
                <a:spcPts val="3000"/>
              </a:spcAft>
              <a:buFont typeface="Calibri" pitchFamily="34" charset="0"/>
              <a:buChar char="–"/>
            </a:pPr>
            <a:r>
              <a:rPr lang="ru-RU" sz="1400" dirty="0" smtClean="0"/>
              <a:t>разработка индивидуальной программы реабилитации/</a:t>
            </a:r>
            <a:r>
              <a:rPr lang="ru-RU" sz="1400" dirty="0" err="1" smtClean="0"/>
              <a:t>абилитации</a:t>
            </a:r>
            <a:endParaRPr lang="ru-RU" sz="1400" dirty="0" smtClean="0"/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Практически все опрошенные проходили экспертизу в бюро МСЭ. Ситуации заочной экспертизы, освидетельствования в стенах стационара и на дому встречаются довольно редко.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80342" y="3843099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14. Место прохождения освидетельствования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 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06211" y="1134084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13. Цель последнего освидетельствования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5125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4806211" y="1718859"/>
          <a:ext cx="6773635" cy="179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264372" y="4585746"/>
          <a:ext cx="6525250" cy="191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32717" y="3937945"/>
            <a:ext cx="72514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16. Продолжительность всей процедуры освидетельствования (пациенты) 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722739" y="1092383"/>
            <a:ext cx="74090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15. Сроки ожидания освидетельствования с момента направления документов в бюро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515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12377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ПРОДОЛЖИТЕЛЬНОСТЬ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4722739" y="1804749"/>
          <a:ext cx="7409008" cy="194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880342" y="4569418"/>
          <a:ext cx="6753107" cy="192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61362" y="1083815"/>
            <a:ext cx="3353413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Продолжительность этапов и процедуры</a:t>
            </a:r>
            <a:endParaRPr lang="ru-RU" sz="1600" dirty="0" smtClean="0"/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Время ожидания вызова на освидетельствование с момента направления документов в бюро МСЭ составляет, в основном, 1,5-3 недели.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Ожидание вызова на освидетельствование более месяца сегодня – довольно редкая ситуация.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1974B8"/>
                </a:solidFill>
              </a:rPr>
              <a:t>Продолжительность самой процедуры освидетельствования, включая время ожидания своей очереди и акта после заседания комиссии, остается довольно длительной</a:t>
            </a:r>
            <a:r>
              <a:rPr lang="ru-RU" sz="1400" dirty="0" smtClean="0"/>
              <a:t>: 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каждый второй опрошенный проводит в бюро МСЭ более двух часов.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002" y="1129233"/>
            <a:ext cx="345600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Пояснения по результатам МСЭ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Пояснения по результатам МСЭ в доступной форме получает каждый второй проходящий освидетельствование. 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Треть выходящих из бюро МСЭ остаются без доступных пояснений по результатам экспертизы.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Информирование о возможности апелляции в полной мере сегодня предоставляется только в 27% случаев.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Около половины опрошенных отмечают, что им не говорят о такой возможности.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61292" y="3764202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18. Информирование о возможности апелляции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06211" y="1066505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17. Получение исчерпывающих пояснений по результатам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03751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 ИНФОРМИРОВАНИЕ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880342" y="1677159"/>
          <a:ext cx="6616332" cy="178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4927590" y="4428324"/>
          <a:ext cx="6862032" cy="1940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003" y="1188344"/>
            <a:ext cx="3974367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Оценка пациентами условий и отношения – по большей части удовлетворительная. При этом заметная часть пациентов не удовлетворена  </a:t>
            </a:r>
            <a:endParaRPr lang="ru-RU" sz="1600" dirty="0" smtClean="0"/>
          </a:p>
          <a:p>
            <a:pPr lvl="0" fontAlgn="base">
              <a:spcBef>
                <a:spcPct val="0"/>
              </a:spcBef>
              <a:tabLst>
                <a:tab pos="361950" algn="l"/>
              </a:tabLst>
            </a:pPr>
            <a:r>
              <a:rPr lang="ru-RU" sz="1400" dirty="0" smtClean="0"/>
              <a:t>Не удовлетворены - пятая часть (19,1%).</a:t>
            </a:r>
          </a:p>
          <a:p>
            <a:pPr lvl="0" fontAlgn="base">
              <a:spcBef>
                <a:spcPct val="0"/>
              </a:spcBef>
              <a:tabLst>
                <a:tab pos="361950" algn="l"/>
              </a:tabLst>
            </a:pPr>
            <a:r>
              <a:rPr lang="ru-RU" sz="1400" dirty="0" smtClean="0"/>
              <a:t>Удовлетворены на "тройку" - треть (31%).</a:t>
            </a:r>
          </a:p>
          <a:p>
            <a:pPr lvl="0" fontAlgn="base">
              <a:spcBef>
                <a:spcPct val="0"/>
              </a:spcBef>
              <a:spcAft>
                <a:spcPts val="1800"/>
              </a:spcAft>
              <a:tabLst>
                <a:tab pos="361950" algn="l"/>
              </a:tabLst>
            </a:pPr>
            <a:r>
              <a:rPr lang="ru-RU" sz="1400" dirty="0" smtClean="0"/>
              <a:t>Удовлетворены – половина (49,4%).</a:t>
            </a:r>
          </a:p>
          <a:p>
            <a:pPr lvl="0" fontAlgn="base">
              <a:spcBef>
                <a:spcPct val="0"/>
              </a:spcBef>
            </a:pPr>
            <a:r>
              <a:rPr lang="ru-RU" sz="1400" dirty="0" smtClean="0"/>
              <a:t>Примерно 40% пациентов оценивают отношение сотрудников МСЭ удовлетворительно и ниже.</a:t>
            </a:r>
          </a:p>
          <a:p>
            <a:pPr lvl="0" fontAlgn="base">
              <a:spcBef>
                <a:spcPct val="0"/>
              </a:spcBef>
              <a:spcAft>
                <a:spcPts val="1800"/>
              </a:spcAft>
            </a:pPr>
            <a:r>
              <a:rPr lang="ru-RU" sz="1400" dirty="0" smtClean="0"/>
              <a:t>Почти 60% ставят сотрудникам оценки "4" и "5".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286150" y="3956684"/>
            <a:ext cx="6909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20. Оценка этики специалистов бюро МСЭ 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212019" y="1186918"/>
            <a:ext cx="73255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19. Оценка бытовых условий в бюро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863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5125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ОЦЕНКА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5286150" y="1764599"/>
          <a:ext cx="4508046" cy="1502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5286150" y="4418228"/>
          <a:ext cx="5825758" cy="165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40482" y="1042798"/>
            <a:ext cx="3333312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Основные неудобства при посещении МСЭ</a:t>
            </a:r>
          </a:p>
          <a:p>
            <a:pPr marL="180975" lvl="0" indent="-180975">
              <a:spcAft>
                <a:spcPts val="1200"/>
              </a:spcAft>
              <a:buClr>
                <a:srgbClr val="1974B8"/>
              </a:buClr>
              <a:buFont typeface="Wingdings" pitchFamily="2" charset="2"/>
              <a:buChar char="§"/>
            </a:pPr>
            <a:r>
              <a:rPr lang="ru-RU" sz="1400" dirty="0" smtClean="0"/>
              <a:t>Некомфортные бытовые условия в бюро МСЭ (отсутствие удобных мест для ожидания приема, духота или холод, грязь в местах ожидания, </a:t>
            </a:r>
            <a:r>
              <a:rPr lang="ru-RU" sz="1400" dirty="0" err="1" smtClean="0"/>
              <a:t>необорудованность</a:t>
            </a:r>
            <a:r>
              <a:rPr lang="ru-RU" sz="1400" dirty="0" smtClean="0"/>
              <a:t> комнат гигиены, отсутствие лифта и пандуса) – 74%.</a:t>
            </a:r>
          </a:p>
          <a:p>
            <a:pPr marL="180975" lvl="0" indent="-180975">
              <a:spcAft>
                <a:spcPts val="1200"/>
              </a:spcAft>
              <a:buClr>
                <a:srgbClr val="1974B8"/>
              </a:buClr>
              <a:buFont typeface="Wingdings" pitchFamily="2" charset="2"/>
              <a:buChar char="§"/>
            </a:pPr>
            <a:r>
              <a:rPr lang="ru-RU" sz="1400" dirty="0" smtClean="0"/>
              <a:t>Недружелюбное отношение сотрудников бюро МСЭ во время ожидания приема – 32%.</a:t>
            </a:r>
          </a:p>
          <a:p>
            <a:pPr marL="180975" lvl="0" indent="-180975">
              <a:spcAft>
                <a:spcPts val="1200"/>
              </a:spcAft>
              <a:buClr>
                <a:srgbClr val="1974B8"/>
              </a:buClr>
              <a:buFont typeface="Wingdings" pitchFamily="2" charset="2"/>
              <a:buChar char="§"/>
            </a:pPr>
            <a:r>
              <a:rPr lang="ru-RU" sz="1400" dirty="0" smtClean="0"/>
              <a:t>Ограниченность пространства в местах ожидания – 24%.</a:t>
            </a:r>
          </a:p>
          <a:p>
            <a:pPr marL="180975" indent="-180975">
              <a:spcAft>
                <a:spcPts val="1200"/>
              </a:spcAft>
              <a:buClr>
                <a:srgbClr val="1974B8"/>
              </a:buClr>
              <a:buFont typeface="Wingdings" pitchFamily="2" charset="2"/>
              <a:buChar char="§"/>
            </a:pPr>
            <a:r>
              <a:rPr lang="ru-RU" sz="1400" dirty="0" smtClean="0"/>
              <a:t>Сложность ориентации и нахождения нужной информации в бюро МСЭ – 18%.</a:t>
            </a:r>
          </a:p>
          <a:p>
            <a:pPr marL="180975" lvl="0" indent="-180975">
              <a:spcAft>
                <a:spcPts val="1200"/>
              </a:spcAft>
              <a:buClr>
                <a:srgbClr val="1974B8"/>
              </a:buClr>
              <a:buFont typeface="Wingdings" pitchFamily="2" charset="2"/>
              <a:buChar char="§"/>
            </a:pPr>
            <a:r>
              <a:rPr lang="ru-RU" sz="1400" dirty="0" smtClean="0"/>
              <a:t>Отсутствие специальной парковки для автотранспортных средств инвалидов, в т.ч. кресел-колясок – 17%.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587523" y="1000266"/>
            <a:ext cx="73255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21. Неудобства и сложности при посещении бюро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863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03751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ОЦЕНКА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514023" y="1445578"/>
          <a:ext cx="7677977" cy="4897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324" y="895118"/>
            <a:ext cx="37800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Удовлетворенность результатами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Удовлетворенность результатами МСЭ определяется прозрачностью для граждан процедуры освидетельствования и согласием с ее результатами.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Значительная часть опрошенных (51,5%) не увидели каких-либо нарушений при освидетельствовании. Другая половина считает, что в их случае было не все учтено или были допущены нарушения. Т.е. можно сказать, что</a:t>
            </a: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 в той или иной мере не согласны с решением МСЭ 48,5%. </a:t>
            </a:r>
            <a:endParaRPr lang="ru-RU" sz="1400" dirty="0" smtClean="0"/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Удовлетворенность граждан результатами МСЭ довольно высока. Каждый второй опрошенный положительно оценивает результаты освидетельствования. Очевидную неудовлетворенность продемонстрировал каждый четвертый участник исследования.</a:t>
            </a:r>
          </a:p>
          <a:p>
            <a:pPr algn="just">
              <a:spcAft>
                <a:spcPts val="1200"/>
              </a:spcAft>
            </a:pPr>
            <a:r>
              <a:rPr lang="ru-RU" sz="1400" b="1" dirty="0" smtClean="0">
                <a:solidFill>
                  <a:srgbClr val="C00000"/>
                </a:solidFill>
              </a:rPr>
              <a:t>Не согласные с решением комиссии по МСЭ формируют "негативное поле" эмоций, жалоб, на которое важно реагировать.</a:t>
            </a:r>
            <a:endParaRPr lang="ru-RU" sz="1400" dirty="0" smtClean="0">
              <a:solidFill>
                <a:srgbClr val="C00000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80342" y="3949686"/>
            <a:ext cx="6909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23. Удовлетворенность результатами освидетельствования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06211" y="1092383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22. Нарушения комиссии при освидетельствования по оценкам пациентов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6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03751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ОЦЕНКА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880342" y="1677158"/>
          <a:ext cx="6640286" cy="207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6033407" y="4417350"/>
          <a:ext cx="5558518" cy="1925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637877" y="1085262"/>
            <a:ext cx="3655401" cy="50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ts val="16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24. Опыт подачи апелляции в ГБ МСЭ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69247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ОСВИДЕТЕЛЬСТВОВАНИЯ: АПЕЛЛЯЦИЯ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3484346" y="1649662"/>
          <a:ext cx="4053426" cy="202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3593515" y="4378893"/>
          <a:ext cx="4443579" cy="1944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70144" y="1012167"/>
            <a:ext cx="2873131" cy="514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Из общего числа </a:t>
            </a:r>
            <a:b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с решением МСЭ в той или иной мере не согласны 48,5% </a:t>
            </a:r>
          </a:p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17%   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подавали апелляцию в ГБ МСЭ.</a:t>
            </a:r>
          </a:p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6,5%  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подавали потом апелляцию  так же и в ФГБУ ФБ МСЭ.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Из  числа подававших апелляцию: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34%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 подававшихся жалоб удовлетворены в ГБ МСЭ.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60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%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  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получивших неудовлетворительное решение 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одали следующую апелляцию в ФГБУ ФБ МСЭ.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24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Arial" pitchFamily="34" charset="0"/>
              </a:rPr>
              <a:t>%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 подававшихся жалоб удовлетворены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ФГБУ ФБ МСЭ.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293278" y="1062577"/>
            <a:ext cx="4693569" cy="50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ts val="16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25. Опыт подачи апелляции в ФГБУ ГБ МСЭ теми, кого не устроил ответ ГБ МСЭ  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7905277" y="1886552"/>
          <a:ext cx="4155178" cy="173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7960093" y="4285614"/>
          <a:ext cx="3981540" cy="1826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05313" y="1443647"/>
            <a:ext cx="333619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Оценка изменений во взаимодействии НКО и ГБ МСЭ – различна, скорее позитивна</a:t>
            </a:r>
            <a:endParaRPr lang="ru-RU" sz="1600" dirty="0" smtClean="0"/>
          </a:p>
          <a:p>
            <a:pPr marL="361950" indent="-361950">
              <a:spcAft>
                <a:spcPts val="400"/>
              </a:spcAft>
              <a:buFont typeface="Calibri" pitchFamily="34" charset="0"/>
              <a:buChar char="–"/>
            </a:pPr>
            <a:r>
              <a:rPr lang="ru-RU" sz="1400" dirty="0" smtClean="0"/>
              <a:t>треть отметили, что получают исчерпывающие ответы по обращениям, </a:t>
            </a:r>
          </a:p>
          <a:p>
            <a:pPr marL="361950" indent="-361950">
              <a:spcAft>
                <a:spcPts val="400"/>
              </a:spcAft>
              <a:buFont typeface="Calibri" pitchFamily="34" charset="0"/>
              <a:buChar char="–"/>
            </a:pPr>
            <a:r>
              <a:rPr lang="ru-RU" sz="1400" dirty="0" smtClean="0"/>
              <a:t>четверть – что за последние два года организация стала принимать больше участия в мероприятиях ГБ МСЭ, и ГБ МСЭ стало более открыто для взаимодействия,</a:t>
            </a:r>
          </a:p>
          <a:p>
            <a:pPr marL="361950" indent="-361950">
              <a:spcAft>
                <a:spcPts val="400"/>
              </a:spcAft>
              <a:buFont typeface="Calibri" pitchFamily="34" charset="0"/>
              <a:buChar char="–"/>
            </a:pPr>
            <a:r>
              <a:rPr lang="ru-RU" sz="1400" dirty="0" smtClean="0"/>
              <a:t>почти половина указала на отсутствие изменений. </a:t>
            </a:r>
          </a:p>
          <a:p>
            <a:pPr marL="361950" indent="-361950">
              <a:spcAft>
                <a:spcPts val="1800"/>
              </a:spcAft>
              <a:buFont typeface="Calibri" pitchFamily="34" charset="0"/>
              <a:buChar char="–"/>
            </a:pPr>
            <a:r>
              <a:rPr lang="ru-RU" sz="1400" dirty="0" smtClean="0"/>
              <a:t>изменения в худшую сторону отмечены в 4% случаев.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77873" y="1613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ДИНАМИКА 2018-2019: ВЗАИМОДЕЙСТВИЕ ГБ МСЭ С НКО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292912" y="1431741"/>
            <a:ext cx="79106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26. Изменения во взаимодействии НКО с ГБ МСЭ за последние два года (эксперты)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3927107" y="2156059"/>
          <a:ext cx="8075596" cy="347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9942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186FB0"/>
                </a:solidFill>
              </a:rPr>
              <a:t>Всероссийское социологическое исследование </a:t>
            </a:r>
            <a:br>
              <a:rPr lang="ru-RU" sz="2300" dirty="0" smtClean="0">
                <a:solidFill>
                  <a:srgbClr val="186FB0"/>
                </a:solidFill>
              </a:rPr>
            </a:br>
            <a:r>
              <a:rPr lang="ru-RU" sz="2300" dirty="0" smtClean="0">
                <a:solidFill>
                  <a:srgbClr val="186FB0"/>
                </a:solidFill>
              </a:rPr>
              <a:t>"МЕДИКО-СОЦИАЛЬНАЯ ЭКСПЕРТИЗА ГЛАЗАМИ ПАЦИЕНТСКОГО СООБЩЕСТВА"</a:t>
            </a:r>
            <a:endParaRPr lang="ru-RU" sz="2300" dirty="0">
              <a:solidFill>
                <a:srgbClr val="186FB0"/>
              </a:solidFill>
            </a:endParaRP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9942" y="1144777"/>
            <a:ext cx="110067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Цель исследования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Оценка качества услуг медико-социальной экспертизы </a:t>
            </a:r>
            <a:r>
              <a:rPr lang="ru-RU" sz="1400" dirty="0" err="1" smtClean="0"/>
              <a:t>пациентским</a:t>
            </a:r>
            <a:r>
              <a:rPr lang="ru-RU" sz="1400" dirty="0" smtClean="0"/>
              <a:t> сообществом.</a:t>
            </a:r>
            <a:endParaRPr lang="ru-RU" sz="1400" dirty="0"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Задачи исследования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этапа сбора документов для МСЭ: условия, продолжительность сбора документов, обращение к платным услугам, сложности и удовлетворенность работой учреждения по сбору документов.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этапа прохождения освидетельствования в бюро МСЭ: продолжительность ожидания, комфорт условий, этика персонала, пояснения по результатам МСЭ, информирование о возможностях апелляции, сложности, нарушения, удовлетворенность результатами, опыт подачи апелляции.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/>
              <a:t>Оценка вектора изменений в системе медико-социальной реабилитации за последние два года.</a:t>
            </a:r>
          </a:p>
          <a:p>
            <a:pPr marL="452438" marR="0" lvl="0" indent="-4524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55600" algn="l"/>
              </a:tabLst>
            </a:pPr>
            <a:endParaRPr lang="ru-RU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Методы, объём и период  исследования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Анкетный </a:t>
            </a:r>
            <a:r>
              <a:rPr lang="ru-RU" sz="1400" dirty="0" err="1" smtClean="0"/>
              <a:t>онлайн-опрос</a:t>
            </a:r>
            <a:r>
              <a:rPr lang="ru-RU" sz="1400" dirty="0" smtClean="0"/>
              <a:t> граждан, проходивших освидетельствование МСЭ в последние два года.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400" dirty="0" smtClean="0"/>
              <a:t>Экспертный формализованный </a:t>
            </a:r>
            <a:r>
              <a:rPr lang="ru-RU" sz="1400" dirty="0" err="1" smtClean="0"/>
              <a:t>онлайн-опрос</a:t>
            </a:r>
            <a:r>
              <a:rPr lang="ru-RU" sz="1400" dirty="0" smtClean="0"/>
              <a:t> руководителей НКО, представляющих граждан – получателей услуг МСЭ. 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С одного </a:t>
            </a:r>
            <a:r>
              <a:rPr lang="en-US" sz="1400" dirty="0" smtClean="0"/>
              <a:t>IP</a:t>
            </a:r>
            <a:r>
              <a:rPr lang="ru-RU" sz="1400" dirty="0" smtClean="0"/>
              <a:t> адреса было возможно заполнение 1 анкеты.  </a:t>
            </a:r>
            <a:br>
              <a:rPr lang="ru-RU" sz="1400" dirty="0" smtClean="0"/>
            </a:br>
            <a:r>
              <a:rPr lang="ru-RU" sz="1400" dirty="0" smtClean="0"/>
              <a:t>Для верификации НКО предоставляли свои названия и контактные данные. От одной НКО принималась одна анкета.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В опросе приняли участие 2013 пациентов из 80 субъектов  Российской Федерации и представители  137 НКО – общероссийских и региональных из 54 субъектов Российской Федерации.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cs typeface="Times New Roman" panose="02020603050405020304" pitchFamily="18" charset="0"/>
              </a:rPr>
              <a:t>Сбор данных проведен с 26 февраля по 10 марта 2020 года.</a:t>
            </a:r>
          </a:p>
          <a:p>
            <a:pPr eaLnBrk="0" fontAlgn="base" hangingPunct="0">
              <a:spcBef>
                <a:spcPct val="0"/>
              </a:spcBef>
            </a:pPr>
            <a:endParaRPr lang="ru-RU" sz="16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1600" b="1" dirty="0" smtClean="0">
                <a:solidFill>
                  <a:srgbClr val="1974B8"/>
                </a:solidFill>
                <a:cs typeface="Times New Roman" panose="02020603050405020304" pitchFamily="18" charset="0"/>
              </a:rPr>
              <a:t>Исследование и разработано и проведено  по запросу Всероссийского союза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пациентов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Центром гуманитарных технологий и исследований "Социальная  Механика" </a:t>
            </a:r>
          </a:p>
        </p:txBody>
      </p:sp>
      <p:pic>
        <p:nvPicPr>
          <p:cNvPr id="1026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01203" y="5916214"/>
            <a:ext cx="2234784" cy="3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42875" y="6531923"/>
            <a:ext cx="11370745" cy="28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март 2020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8758" y="1095849"/>
            <a:ext cx="4486003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Неоднозначна и остра картина (много как положительных, так и отрицательных оценок динамики ситуации за последние два года) по темам: </a:t>
            </a:r>
          </a:p>
          <a:p>
            <a:pPr marL="355600" lvl="1" indent="-355600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smtClean="0"/>
              <a:t>Несогласие с присвоенной группой инвалидности (или с отказом в инвалидности).</a:t>
            </a:r>
          </a:p>
          <a:p>
            <a:pPr marL="355600" lvl="1" indent="-355600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smtClean="0"/>
              <a:t>Долгие сроки ожидания записи к специалистам и на диагностику при сборе документов. 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Учитывая их высокий рейтинг среди сегодняшних жалоб, можно считать эти две проблемы самыми острыми на сегодняшний день.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 </a:t>
            </a:r>
          </a:p>
          <a:p>
            <a:pPr algn="just">
              <a:spcAft>
                <a:spcPts val="600"/>
              </a:spcAft>
            </a:pPr>
            <a:r>
              <a:rPr lang="ru-RU" sz="14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Неоднозначна, но более "сглажена" картина (примерно равное число положительных и отрицательных оценок, но преобладают неопределенные оценки динамики ситуации "ситуация не изменилась" и "затрудняюсь ответить"): </a:t>
            </a:r>
          </a:p>
          <a:p>
            <a:pPr marL="355600" lvl="1" indent="-355600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err="1" smtClean="0"/>
              <a:t>Вынужденность</a:t>
            </a:r>
            <a:r>
              <a:rPr lang="ru-RU" sz="1400" dirty="0" smtClean="0"/>
              <a:t> идти в разные учреждения для прохождения диагностики и специалистов.</a:t>
            </a:r>
          </a:p>
          <a:p>
            <a:pPr marL="355600" lvl="1" indent="-355600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smtClean="0"/>
              <a:t>Дополнительные траты на платные анализы и консультации.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381872" y="1141084"/>
            <a:ext cx="6559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27. Оценка динамики количества обращений и жалоб по поводу МСЭ за последние два года (эксперты)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5125" y="17087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ДИНАМИКА 2018-2019: ЖАЛОБЫ В НКО НА МСЭ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5381872" y="1910862"/>
          <a:ext cx="6332394" cy="3695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01880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8255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51993" y="182745"/>
            <a:ext cx="10355632" cy="71555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86FB0"/>
                </a:solidFill>
              </a:rPr>
              <a:t>ДИНАМИКА 2018-2019: ЖАЛОБЫ В НКО НА МСЭ</a:t>
            </a:r>
            <a:endParaRPr lang="ru-RU" sz="2400" dirty="0">
              <a:solidFill>
                <a:srgbClr val="186FB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21001" y="1038369"/>
          <a:ext cx="11299867" cy="4992414"/>
        </p:xfrm>
        <a:graphic>
          <a:graphicData uri="http://schemas.openxmlformats.org/drawingml/2006/table">
            <a:tbl>
              <a:tblPr/>
              <a:tblGrid>
                <a:gridCol w="382374"/>
                <a:gridCol w="4668940"/>
                <a:gridCol w="1019336"/>
                <a:gridCol w="726921"/>
                <a:gridCol w="982591"/>
                <a:gridCol w="889801"/>
                <a:gridCol w="852541"/>
                <a:gridCol w="866516"/>
                <a:gridCol w="910847"/>
              </a:tblGrid>
              <a:tr h="9782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i="1" dirty="0" smtClean="0">
                          <a:solidFill>
                            <a:srgbClr val="0070C0"/>
                          </a:solidFill>
                          <a:cs typeface="Times New Roman" panose="02020603050405020304" pitchFamily="18" charset="0"/>
                        </a:rPr>
                        <a:t>Таблица 3. Динамика частоты жалоб на отдельные аспекты МСЭ за последние два года (эксперты)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Жалоб стало намного больше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Жалоб стало больше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Ничего не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измени</a:t>
                      </a:r>
                      <a:r>
                        <a:rPr lang="en-US" sz="1300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лось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Жалоб стало меньше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Жалоб стало гораздо меньше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3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"больше"</a:t>
                      </a:r>
                      <a:endParaRPr lang="ru-RU" sz="13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300" b="1" dirty="0" smtClean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"меньше"</a:t>
                      </a:r>
                      <a:endParaRPr lang="ru-RU" sz="1300" b="1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инвалидности по итогам МСЭ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16,4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16,4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присвоенной группой инвалидности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26,6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Сроки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ожидания записи к специалистам и на диагностику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14,8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32,8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A5"/>
                    </a:solidFill>
                  </a:tcPr>
                </a:tc>
              </a:tr>
              <a:tr h="341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+mn-lt"/>
                          <a:ea typeface="Calibri"/>
                          <a:cs typeface="Times New Roman"/>
                        </a:rPr>
                        <a:t>Вынужденность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 идти в разные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учреждения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Траты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на платные анализы,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процедуры, консультации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направлении на МСЭ в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поликлинике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34,4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33,6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Неуважительное отношение специалистов бюро МСЭ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5,5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33,6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31,3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со сроком, на который выдали инвалидность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33,6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33,6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назначениями в ИПРА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5,5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28,9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1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Непонятность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результатов МСЭ, ИПРА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5,5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43,8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Очереди,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долгая процедура экспертизы в бюро МСЭ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1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Возврат на </a:t>
                      </a:r>
                      <a:r>
                        <a:rPr lang="ru-RU" sz="1300" dirty="0" err="1" smtClean="0">
                          <a:latin typeface="+mn-lt"/>
                          <a:ea typeface="Calibri"/>
                          <a:cs typeface="Times New Roman"/>
                        </a:rPr>
                        <a:t>дообследование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из-за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документов ЛПУ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5,5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Долгое ожидание вызова на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экспертизу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30,5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39,1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Плохие бытовые условия в бюро МСЭ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32,8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16,4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88061" y="1003045"/>
            <a:ext cx="3336192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Положительных изменений в работе бюро МСЭ больше по сравнению с работой поликлиник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Чаще изменения в лучшую сторону отмечаются в работе бюро МСЭ по сравнению с работой поликлиник при сбору документов для направления на экспертизу (40% против 27% ответов экспертов).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379172" y="1002281"/>
            <a:ext cx="7486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28. Оценка изменений в работе бюро МСЭ и поликлиник за последние два года (эксперты)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69247" y="1613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ДИНАМИКА 2018-2019: ИЗМЕНЕНИЯ В РАБОТЕ БЮРО МСЭ И ПОЛИКЛИНИК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035217" y="1587056"/>
          <a:ext cx="6645734" cy="216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37538" y="3920610"/>
            <a:ext cx="325243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24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В оценке изменений за последние два года в работе поликлиники пациенты и эксперты НКО практически единодушны</a:t>
            </a:r>
          </a:p>
          <a:p>
            <a:pPr algn="just">
              <a:spcAft>
                <a:spcPts val="1800"/>
              </a:spcAft>
            </a:pPr>
            <a:r>
              <a:rPr lang="ru-RU" sz="1400" dirty="0" smtClean="0"/>
              <a:t>Положительных оценок почти в два раза больше, чем отрицательных </a:t>
            </a:r>
            <a:br>
              <a:rPr lang="ru-RU" sz="1400" dirty="0" smtClean="0"/>
            </a:br>
            <a:r>
              <a:rPr lang="ru-RU" sz="1400" dirty="0" smtClean="0"/>
              <a:t>(27% и 29%  по сравнению с 16%). 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379172" y="3920610"/>
            <a:ext cx="7139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29. Оценка динамики изменений в работе поликлиник по сбору документов пациентами и экспертами НКО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5035217" y="4686295"/>
          <a:ext cx="6003624" cy="165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004" y="1147249"/>
            <a:ext cx="3261724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Наметился прогресс (положительные оценки преобладают над отрицательными, но много констатаций отсутствия изменений):</a:t>
            </a:r>
          </a:p>
          <a:p>
            <a:pPr marL="355600" lvl="1" indent="-355600">
              <a:buFont typeface="Calibri" pitchFamily="34" charset="0"/>
              <a:buChar char="–"/>
            </a:pPr>
            <a:r>
              <a:rPr lang="ru-RU" sz="1400" dirty="0" smtClean="0"/>
              <a:t>работа поликлиники по оформлению предварительной документации;</a:t>
            </a:r>
          </a:p>
          <a:p>
            <a:pPr marL="355600" lvl="1" indent="-355600">
              <a:buFont typeface="Calibri" pitchFamily="34" charset="0"/>
              <a:buChar char="–"/>
            </a:pPr>
            <a:r>
              <a:rPr lang="ru-RU" sz="1400" dirty="0" smtClean="0"/>
              <a:t>организация процедуры освидетельствования в бюро МСЭ;</a:t>
            </a:r>
          </a:p>
          <a:p>
            <a:pPr marL="355600" lvl="1" indent="-355600">
              <a:spcAft>
                <a:spcPts val="600"/>
              </a:spcAft>
              <a:buFont typeface="Calibri" pitchFamily="34" charset="0"/>
              <a:buChar char="–"/>
            </a:pPr>
            <a:r>
              <a:rPr lang="ru-RU" sz="1400" dirty="0" smtClean="0"/>
              <a:t>отношение специалистов бюро МСЭ.</a:t>
            </a:r>
          </a:p>
          <a:p>
            <a:pPr>
              <a:spcAft>
                <a:spcPts val="1200"/>
              </a:spcAft>
            </a:pPr>
            <a:r>
              <a:rPr lang="ru-RU" sz="1400" dirty="0" smtClean="0"/>
              <a:t> </a:t>
            </a:r>
          </a:p>
          <a:p>
            <a:pPr>
              <a:spcAft>
                <a:spcPts val="600"/>
              </a:spcAft>
            </a:pPr>
            <a:r>
              <a:rPr lang="ru-RU" sz="15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Прогресса нет </a:t>
            </a:r>
            <a:br>
              <a:rPr lang="ru-RU" sz="15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(отрицательные оценки изменений "перевешивают" положительные):</a:t>
            </a:r>
          </a:p>
          <a:p>
            <a:pPr marL="355600" lvl="1" indent="-355600">
              <a:buFont typeface="Calibri" pitchFamily="34" charset="0"/>
              <a:buChar char="–"/>
            </a:pPr>
            <a:r>
              <a:rPr lang="ru-RU" sz="1400" dirty="0" smtClean="0"/>
              <a:t>результаты МСЭ: сомнение в объективности решения комиссии как по группе инвалидности, так и по ИПРА. 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905251" y="1037596"/>
            <a:ext cx="8036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Таблица 4. Оценка гражданами изменений в системе МСЭ за последние два года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95125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ДИНАМИКА 2018-2019: ОЦЕНКИ ПАЦИЕНТОВ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62400" y="1524716"/>
          <a:ext cx="7848000" cy="3614156"/>
        </p:xfrm>
        <a:graphic>
          <a:graphicData uri="http://schemas.openxmlformats.org/drawingml/2006/table">
            <a:tbl>
              <a:tblPr/>
              <a:tblGrid>
                <a:gridCol w="1980000"/>
                <a:gridCol w="720000"/>
                <a:gridCol w="720000"/>
                <a:gridCol w="828000"/>
                <a:gridCol w="720000"/>
                <a:gridCol w="720000"/>
                <a:gridCol w="720000"/>
                <a:gridCol w="720000"/>
                <a:gridCol w="720000"/>
              </a:tblGrid>
              <a:tr h="7206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Cтало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намного лучше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Cтало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несколь-ко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лучше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Ничего не </a:t>
                      </a:r>
                      <a:r>
                        <a:rPr lang="ru-RU" sz="12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измени-лось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Стало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несколь-ко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хуже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Стало гораздо хуже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Не знаю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"лучше"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"хуже"</a:t>
                      </a:r>
                      <a:endParaRPr lang="ru-RU" sz="12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206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сборе документов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поликлинике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8,4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20,8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52,5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9,3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6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организации процедуры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освидетельствования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бюро МСЭ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19,3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54,1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7,2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29,4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13,7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6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отношении специалистов бюро МСЭ: дружелюбие, вежливость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10,3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55,8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6,5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8,8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2,1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26,8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6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 объективности решения МСЭ: как по группе, так и по ИПРА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7,2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13,1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49,4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11,4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13,6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029073" y="5602616"/>
            <a:ext cx="7596733" cy="55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5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Представление о необъективности решения комиссии МСЭ продолжает оставаться устойчивым стереотипом в общественном сознании.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087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ВЫВОДЫ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38531" y="1183854"/>
            <a:ext cx="105156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974B8"/>
                </a:solidFill>
                <a:effectLst/>
                <a:ea typeface="Calibri" pitchFamily="34" charset="0"/>
                <a:cs typeface="Arial" pitchFamily="34" charset="0"/>
              </a:rPr>
              <a:t>Взаимодействие ГБ МСЭ с НКО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1974B8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Участие пациентских НКО в работе общественных комиссий при ГБ МСЭ постепенно становится более распространенным явлением.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Оценки пациентскими НКО взаимодействия с ГБ МСЭ сильно различаются и зависят от специфики ситуации в регионах. Одни НКО указывают на выстроенные партнерские отношения с ГБ МСЭ, другие отмечают закрытость службы МСЭ в регионе для общественности,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формализованность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ее работы, отстраненность от интересов пациентов и незаинтересованность во включении НКО в Общественную комиссию при ГБ МСЭ.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974B8"/>
                </a:solidFill>
                <a:effectLst/>
                <a:ea typeface="Calibri" pitchFamily="34" charset="0"/>
                <a:cs typeface="Arial" pitchFamily="34" charset="0"/>
              </a:rPr>
              <a:t>Жалобы по поводу МСЭ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1974B8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Большинство жалоб связаны с предварительным этапом сбора документов для МСЭ: </a:t>
            </a:r>
            <a:r>
              <a:rPr lang="en-US" sz="1600" dirty="0" smtClean="0"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длительны</a:t>
            </a:r>
            <a:r>
              <a:rPr lang="ru-RU" sz="1600" dirty="0" smtClean="0">
                <a:ea typeface="Calibri" pitchFamily="34" charset="0"/>
                <a:cs typeface="Arial" pitchFamily="34" charset="0"/>
              </a:rPr>
              <a:t>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сроками ожидания записи к специалистам и на диагностику,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вынужденностью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ходить в разные учреждения для прохождения специалистов, диагностических процедур и сдачи анализов.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Также широко распространены жалобы на результаты МСЭ: в связи с отказов в инвалидности, в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связи с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несогласием с присвоенной группой инвалидности.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087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ВЫВОДЫ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50254" y="1347177"/>
            <a:ext cx="105156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600" b="1" dirty="0" smtClean="0">
                <a:solidFill>
                  <a:srgbClr val="1974B8"/>
                </a:solidFill>
                <a:ea typeface="Calibri" pitchFamily="34" charset="0"/>
                <a:cs typeface="Arial" pitchFamily="34" charset="0"/>
              </a:rPr>
              <a:t>Сбор документов для МСЭ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endParaRPr lang="ru-RU" sz="1600" dirty="0" smtClean="0"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600" dirty="0" smtClean="0">
                <a:ea typeface="Calibri" pitchFamily="34" charset="0"/>
                <a:cs typeface="Arial" pitchFamily="34" charset="0"/>
              </a:rPr>
              <a:t>Процедура сбора документов для освидетельствования продолжает оставаться довольно протяженной во времени.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600" dirty="0" smtClean="0">
                <a:ea typeface="Calibri" pitchFamily="34" charset="0"/>
                <a:cs typeface="Arial" pitchFamily="34" charset="0"/>
              </a:rPr>
              <a:t>Сложности на этапе сбора документов связаны, прежде всего, с длительной записью и большими сроками ожидания консультаций и диагностических процедур.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600" dirty="0" err="1" smtClean="0">
                <a:ea typeface="Calibri" pitchFamily="34" charset="0"/>
                <a:cs typeface="Arial" pitchFamily="34" charset="0"/>
              </a:rPr>
              <a:t>Вынужденность</a:t>
            </a:r>
            <a:r>
              <a:rPr lang="ru-RU" sz="1600" dirty="0" smtClean="0">
                <a:ea typeface="Calibri" pitchFamily="34" charset="0"/>
                <a:cs typeface="Arial" pitchFamily="34" charset="0"/>
              </a:rPr>
              <a:t> платить за анализы или консультации – вторая по распространенности проблема на этапе сбора документов для МСЭ. К платным медицинским услугам на этапе сбора документов для МСЭ прибегает около 40% граждан.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600" dirty="0" smtClean="0">
                <a:ea typeface="Calibri" pitchFamily="34" charset="0"/>
                <a:cs typeface="Arial" pitchFamily="34" charset="0"/>
              </a:rPr>
              <a:t>Разъяснения по порядку сбора документов в понятной форме получают менее половины граждан.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1600" dirty="0" smtClean="0">
                <a:ea typeface="Calibri" pitchFamily="34" charset="0"/>
                <a:cs typeface="Arial" pitchFamily="34" charset="0"/>
              </a:rPr>
              <a:t>Удовлетворенность работой поликлиники по сбору документов довольно высока. Однако на фоне распространенности тех или иных проблем, называть ситуацию благополучной преждевременно.</a:t>
            </a:r>
          </a:p>
          <a:p>
            <a:pPr algn="just" eaLnBrk="0" fontAlgn="base" hangingPunct="0">
              <a:spcBef>
                <a:spcPct val="0"/>
              </a:spcBef>
              <a:spcAft>
                <a:spcPts val="600"/>
              </a:spcAft>
            </a:pPr>
            <a:endParaRPr lang="ru-RU" sz="1600" dirty="0" smtClean="0">
              <a:ea typeface="Calibri" pitchFamily="34" charset="0"/>
              <a:cs typeface="Arial" pitchFamily="34" charset="0"/>
            </a:endParaRPr>
          </a:p>
        </p:txBody>
      </p:sp>
      <p:pic>
        <p:nvPicPr>
          <p:cNvPr id="9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087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ВЫВОДЫ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17036" y="945780"/>
            <a:ext cx="11185218" cy="519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600" b="1" dirty="0" smtClean="0">
                <a:solidFill>
                  <a:srgbClr val="1974B8"/>
                </a:solidFill>
                <a:ea typeface="Calibri" pitchFamily="34" charset="0"/>
                <a:cs typeface="Arial" pitchFamily="34" charset="0"/>
              </a:rPr>
              <a:t>Освидетельствование в бюро МСЭ</a:t>
            </a:r>
            <a:r>
              <a:rPr lang="ru-RU" sz="1600" dirty="0" smtClean="0"/>
              <a:t> 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Время ожидания вызова на освидетельствование с момента направления документов в бюро МСЭ довольно определено:  чаще всего это 1,5-3 недели. Ожидание вызова на освидетельствование более месяца сегодня – довольно редкая ситуация.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Продолжительность самой процедуры освидетельствования, включая время ожидания своей очереди и акта после заседания комиссии, остается достаточно длительной: каждый второй опрошенный проводит в бюро МСЭ более двух часов.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Информирование о возможности апелляции или пояснения по результатам МСЭ в доступной форме предоставляются редко. 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Удовлетворенность граждан результатами МСЭ высока. В то же время доля неудовлетворенных тоже довольно существенна: четверть опрошенных.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Более всего неудобств при посещении бюро МСЭ доставляют:</a:t>
            </a:r>
          </a:p>
          <a:p>
            <a:pPr marL="355600" lvl="0" indent="-355600" algn="just">
              <a:lnSpc>
                <a:spcPts val="1700"/>
              </a:lnSpc>
              <a:spcAft>
                <a:spcPts val="900"/>
              </a:spcAft>
              <a:buFont typeface="Calibri" pitchFamily="34" charset="0"/>
              <a:buChar char="–"/>
            </a:pPr>
            <a:r>
              <a:rPr lang="ru-RU" sz="1500" dirty="0" smtClean="0"/>
              <a:t>Некомфортные бытовые условия в бюро МСЭ (отсутствие удобных мест для ожидания приема, духота или холод, грязь и ограниченность пространства в местах ожидания, </a:t>
            </a:r>
            <a:r>
              <a:rPr lang="ru-RU" sz="1500" dirty="0" err="1" smtClean="0"/>
              <a:t>необорудованность</a:t>
            </a:r>
            <a:r>
              <a:rPr lang="ru-RU" sz="1500" dirty="0" smtClean="0"/>
              <a:t> комнат гигиены, отсутствие лифта и пандуса);</a:t>
            </a:r>
          </a:p>
          <a:p>
            <a:pPr marL="355600" lvl="0" indent="-355600" algn="just">
              <a:lnSpc>
                <a:spcPts val="1700"/>
              </a:lnSpc>
              <a:spcAft>
                <a:spcPts val="900"/>
              </a:spcAft>
              <a:buFont typeface="Calibri" pitchFamily="34" charset="0"/>
              <a:buChar char="–"/>
            </a:pPr>
            <a:r>
              <a:rPr lang="ru-RU" sz="1500" dirty="0" smtClean="0"/>
              <a:t>Недружелюбное отношение сотрудников бюро МСЭ во время ожидания приема.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 Значительная часть опрошенных не увидели каких-либо нарушений при освидетельствовании. В то же время довольно существенная часть граждан считает, что в их случае были допущены нарушения. Замеченные нарушения касаются неучтенных деталей в документах, занижения степени выраженности нарушений функций организма, ограниченности ИПРА.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Опыт подачи апелляции в ГБ МСЭ есть у 17% опрошенных. Подачи повторной апелляции - в ФГБУ ФБ МСЭ – у 6,5%.</a:t>
            </a:r>
          </a:p>
          <a:p>
            <a:pPr algn="just">
              <a:lnSpc>
                <a:spcPts val="1700"/>
              </a:lnSpc>
              <a:spcAft>
                <a:spcPts val="900"/>
              </a:spcAft>
            </a:pPr>
            <a:r>
              <a:rPr lang="ru-RU" sz="1500" dirty="0" smtClean="0"/>
              <a:t>Не согласные с решением комиссии формируют то "негативное поле" эмоций, обращений и жалоб, на которое важно реагировать.</a:t>
            </a:r>
            <a:endParaRPr lang="ru-RU" sz="1500" dirty="0"/>
          </a:p>
        </p:txBody>
      </p:sp>
      <p:pic>
        <p:nvPicPr>
          <p:cNvPr id="9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21003" y="170870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ВЫВОДЫ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38531" y="1424122"/>
            <a:ext cx="10515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 smtClean="0">
                <a:solidFill>
                  <a:srgbClr val="1974B8"/>
                </a:solidFill>
                <a:ea typeface="Calibri" pitchFamily="34" charset="0"/>
                <a:cs typeface="Arial" pitchFamily="34" charset="0"/>
              </a:rPr>
              <a:t>Изменения в системе МСЭ за последние два года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 </a:t>
            </a:r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Изменения последних лет в системе медико-социальной экспертизы оцениваются положительно. </a:t>
            </a:r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Очевидный прогресс произошел, прежде всего, в организации процедуры освидетельствования в бюро МСЭ. Некоторые улучшения отмечаются также в работе поликлиники по оформлению предварительной документации и в отношении специалистов бюро МСЭ.</a:t>
            </a:r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Довольно много негативных оценок изменений за последние два года в отношении долгих сроков ожидания записи к специалистам и на диагностику при сборе документов.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Ключевой аспект МСЭ, по которому отрицательные оценки изменений последних лет "перевешивают" положительные – это результаты МСЭ: оценка объективности решения комиссии как по группе, так и по ИПРА.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Представление о необъективности решения комиссии МСЭ продолжает оставаться устойчивым стереотипом в общественном сознании.</a:t>
            </a:r>
          </a:p>
        </p:txBody>
      </p:sp>
      <p:pic>
        <p:nvPicPr>
          <p:cNvPr id="9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550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3B3D7F-59CB-CA4A-AC4A-F7EA21C2B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"/>
            <a:ext cx="12192000" cy="12489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A8DA360-EDF5-A546-B7D8-C4F1E7597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688" b="6126"/>
          <a:stretch/>
        </p:blipFill>
        <p:spPr>
          <a:xfrm>
            <a:off x="-139700" y="5012693"/>
            <a:ext cx="12331700" cy="1847196"/>
          </a:xfrm>
          <a:prstGeom prst="rect">
            <a:avLst/>
          </a:prstGeom>
        </p:spPr>
      </p:pic>
      <p:pic>
        <p:nvPicPr>
          <p:cNvPr id="1026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2874" y="1934337"/>
            <a:ext cx="2265523" cy="2265523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129F3FA-B81D-4E49-BDCE-8EDC37AFC809}"/>
              </a:ext>
            </a:extLst>
          </p:cNvPr>
          <p:cNvSpPr txBox="1">
            <a:spLocks/>
          </p:cNvSpPr>
          <p:nvPr/>
        </p:nvSpPr>
        <p:spPr>
          <a:xfrm>
            <a:off x="0" y="6256470"/>
            <a:ext cx="12192000" cy="4526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1974B8"/>
                </a:solidFill>
                <a:ea typeface="+mj-ea"/>
                <a:cs typeface="+mj-cs"/>
              </a:rPr>
              <a:t>www.patients.ru</a:t>
            </a:r>
            <a:endParaRPr kumimoji="0" lang="ru-RU" sz="2000" b="1" u="none" strike="noStrike" kern="1200" cap="none" spc="0" normalizeH="0" noProof="0" dirty="0" smtClean="0">
              <a:ln>
                <a:noFill/>
              </a:ln>
              <a:solidFill>
                <a:srgbClr val="1974B8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075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10934" y="72806"/>
            <a:ext cx="10488550" cy="941765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186FB0"/>
                </a:solidFill>
              </a:rPr>
              <a:t>УЧАСТНИКИ ИССЛЕДОВАНИЯ: ПАЦИЕНТЫ</a:t>
            </a:r>
            <a:endParaRPr lang="ru-RU" sz="2300" dirty="0">
              <a:solidFill>
                <a:srgbClr val="186FB0"/>
              </a:solidFill>
            </a:endParaRPr>
          </a:p>
        </p:txBody>
      </p:sp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9" name="Заголовок 7"/>
          <p:cNvSpPr txBox="1">
            <a:spLocks/>
          </p:cNvSpPr>
          <p:nvPr/>
        </p:nvSpPr>
        <p:spPr>
          <a:xfrm>
            <a:off x="525623" y="6531923"/>
            <a:ext cx="11370745" cy="28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март 2020</a:t>
            </a:r>
            <a:endParaRPr lang="ru-RU" sz="1300" dirty="0">
              <a:solidFill>
                <a:srgbClr val="186FB0"/>
              </a:solidFill>
              <a:ea typeface="+mj-ea"/>
              <a:cs typeface="+mj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664503" y="1158949"/>
          <a:ext cx="6049918" cy="5192400"/>
        </p:xfrm>
        <a:graphic>
          <a:graphicData uri="http://schemas.openxmlformats.org/drawingml/2006/table">
            <a:tbl>
              <a:tblPr/>
              <a:tblGrid>
                <a:gridCol w="264239"/>
                <a:gridCol w="1919994"/>
                <a:gridCol w="394234"/>
                <a:gridCol w="427087"/>
                <a:gridCol w="306626"/>
                <a:gridCol w="2305649"/>
                <a:gridCol w="432089"/>
              </a:tblGrid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Чел.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1974B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Регион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Чел.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Алтайский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Псковская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Амурская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Адыгея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Архангельская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Астраханская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Белгородская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Бурятия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Брянская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Дагестан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Владимирская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Ингушетия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Волгоградская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Калмыкия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Вологодская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Карелия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Воронежская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Коми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Еврейская автономная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Крым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Забайкальский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Марий Эл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Ивановская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Мордовия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Иркутская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Саха (Якутия)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Кабардино-Балкарская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Северная Осетия - Алания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Калининградская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Татарстан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Калужская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Республика Хакасия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Камчатский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Ростовская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Карачаево-Черкесская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Рязанская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Кемеровская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Самарская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Кировская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Санкт-Петербург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Костромская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Саратовская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Краснодарский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Сахалинская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Красноярский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Курганская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Севастополь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Курская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Смоленская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Ленинградская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Ставропольский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Липецкая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Тамбовская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Москва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Тверская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Московская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Мурманская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Тульская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Нижегородская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Тюменская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Новгородская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Удмуртская Республика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Новосибирская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Ульяновская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Омская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Хабаровский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Ханты-Мансийский автономный округ - </a:t>
                      </a:r>
                      <a:r>
                        <a:rPr lang="ru-RU" sz="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Югра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Орловская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Пензенская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Чувашская Республика - Чувашия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Пермский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Ямало-Ненецкий автономный округ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Приморский край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912" marR="59912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Ярославская область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12" marR="59912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759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79942" y="1859502"/>
          <a:ext cx="4715958" cy="4473733"/>
        </p:xfrm>
        <a:graphic>
          <a:graphicData uri="http://schemas.openxmlformats.org/drawingml/2006/table">
            <a:tbl>
              <a:tblPr/>
              <a:tblGrid>
                <a:gridCol w="2869189"/>
                <a:gridCol w="977146"/>
                <a:gridCol w="869623"/>
              </a:tblGrid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Пол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Кол-во, чел.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Доля, %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Мужской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339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16,8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Женский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1 674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83,2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Возраст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dirty="0">
                          <a:latin typeface="Arial"/>
                          <a:ea typeface="Calibri"/>
                          <a:cs typeface="Times New Roman"/>
                        </a:rPr>
                        <a:t>18-40 лет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1 318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dirty="0">
                          <a:latin typeface="Arial"/>
                          <a:ea typeface="Calibri"/>
                          <a:cs typeface="Times New Roman"/>
                        </a:rPr>
                        <a:t>65,5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41-60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31,6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Старше 60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Группа инвалидности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ru-RU" sz="1000" dirty="0">
                        <a:solidFill>
                          <a:srgbClr val="1974B8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ru-RU" sz="1000" dirty="0">
                        <a:solidFill>
                          <a:srgbClr val="1974B8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Первая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132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Вторая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10,6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Третья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17,1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Ребенок-инвалид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1 174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58,3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Нет инвалидности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7,4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68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Срок давности прохождения процедуры освидетельствования инвалидности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Менее года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1 341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66,6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Более года, но менее двух лет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672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33,4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 gridSpan="3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Опыт освидетельствования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Первый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504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25,0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Не первый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1509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75,0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3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2013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  <a:cs typeface="Times New Roman"/>
                        </a:rPr>
                        <a:t>100,0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59784" y="1130374"/>
            <a:ext cx="450789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</a:pPr>
            <a:r>
              <a:rPr lang="ru-RU" sz="1400" b="1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Таблица 1. Параметры выборки  респондентов исследования  - пациентов</a:t>
            </a:r>
          </a:p>
          <a:p>
            <a:pPr algn="just" fontAlgn="base">
              <a:spcBef>
                <a:spcPct val="0"/>
              </a:spcBef>
            </a:pPr>
            <a:endParaRPr lang="ru-RU" sz="1400" dirty="0" smtClean="0"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32292" y="89023"/>
            <a:ext cx="10488550" cy="425327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186FB0"/>
                </a:solidFill>
              </a:rPr>
              <a:t>УЧАСТНИКИ ИССЛЕДОВАНИЯ: ОБЩЕСТВЕННЫЕ ОРГАНИЗАЦИИ (НКО)</a:t>
            </a:r>
            <a:endParaRPr lang="ru-RU" sz="2300" dirty="0">
              <a:solidFill>
                <a:srgbClr val="186FB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32292" y="627985"/>
          <a:ext cx="11314501" cy="5918200"/>
        </p:xfrm>
        <a:graphic>
          <a:graphicData uri="http://schemas.openxmlformats.org/drawingml/2006/table">
            <a:tbl>
              <a:tblPr/>
              <a:tblGrid>
                <a:gridCol w="277415"/>
                <a:gridCol w="4935308"/>
                <a:gridCol w="566926"/>
                <a:gridCol w="278852"/>
                <a:gridCol w="5256000"/>
              </a:tblGrid>
              <a:tr h="88900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Адыгейская Республиканская организация Общероссийской общественной организации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инвалидов"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ОмГООИ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Апейрон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АНО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"Мать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Защитника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Отечества"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Осинского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района Пермского края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Омская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"Всероссийского общества 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АНО по оказанию помощи лицам с онкологическими заболеваниями и их семьям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Я выбираю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жизнь"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ООО ООО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АНО помощи и поддержки семьям с детьми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онк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. и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редкими ген.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заб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и семьям пережившим утрату ребенка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"Капля Жизни"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АРО ОООИ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ОООИ РРА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АСТОМ-КОМИ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ОООИ РРА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Астраханская региональная общественная организация инвалидов и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стомированных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больных СТОМАСТ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Башкирская региональная общественная организация Общероссийской благотворительной организации инвалидов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Организация родителей детей с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нейробластомой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Энби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Башкортостанское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региональное отделение общероссийской общественной организации инвалидов-больных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Оренбургская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"Всероссийского общества 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Белгородская региональная организация Всероссийского общества гемофилии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79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Оренбургское региональное отделение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Белгородское региональное отделение ОООИ 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"Российская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ревматологическая ассоциация 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Орловская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"Всероссийского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БФ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Даунсайд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Ап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"МЫ ЕСТЬ"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БФ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Правмир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ОРООИ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"Планета друзей"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БФ помощи детям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ДИА-МиР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Отделение Всероссийского общества гемофилии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Владивостокская общественная организация инвалидов с заболеванием крови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"Милосердие"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Отделение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ВОИ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ПГООИСБ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"УРАЛСТОМ"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Волгоградское отделение 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Пензенская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"Всероссийского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Вологодская региональная общественная организация инвалидов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стомированных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больных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"АССТОМ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Вологда"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Пензенская РООБРС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ВООГ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"Содействие"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Первичная общественная организация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стомированных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инвалидов г. Армавира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"АРМСТОМ"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ВООИРС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89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Подосиновская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РО КОО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ВОООИ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"Объединение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больных сахарным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диабетом"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Приморская краевая региональная организация Всероссийского общества гемофилии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ВРОБО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"Диабетическое содружество"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Региональная организация  Всероссийского общества  гемофилии (ВОГ)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"Помощи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больным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муковисцидозом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Региональная организация Всероссийского общества Гемофилии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ВСП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Общество пациентов с иммунным дефицитом Архангельской области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"Движение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против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рака"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отделение Межрегиональной общественной организации пациентов с множественными экзостозами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"ЭХО"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 Республике Крым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Диабратство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отделение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Дзержинская МО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отделение ОООИБРС Республики Калмыкия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Забайкальская региональная общественная организация инвалидов 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представительство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МОО"Помощь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больным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муковисцидоза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Ставропольский край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Инициативная группа пациентов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"Диабет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18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+"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 Ассоциации онкологических пациентов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"Здравствуй"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Инициативная группа пациентов из Гулькевичей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99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 ВООИ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"РРА" 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Инициативная группа родителей детей инвалидов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РО ВОРДИ Самарской области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Инициативная группа родителей пациентов с МВ РС (Я)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Мы вместе и мы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справимся"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 ДООИ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"РДА"по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ЧР, ДООИ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ДиаС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г. Чебоксары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Калужское движение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"За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права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человека"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РО ОООИБРС НО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Калужское региональное отделение Общероссийской общественной организации инвалидов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глухих"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РО ОООИБРС ТО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Карельская региональная общественная организация инвалидов 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"Забайкальская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федерация спорта лиц с поражением  опорно-двигательного аппарата и спорта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глухих"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Кировская региональная общественная организация инвалидов 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"ОИБРС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МО"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Краснодарская краевая общественная организация инвалидов - 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по Самарской области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Краснознаменское районное отделение КОО ООО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Российская 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"Воздушный шар"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Российская 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КРОО ВБОИ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109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Российская 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КРОО помощи больным </a:t>
                      </a: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муковисцидозом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"Крылья"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Ростовская областная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"Всероссийского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КРООБОИ ВОГ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РРО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КРОООО-ИБРС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Руссфонд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КРООРДИ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"Небесный свет"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Самарская городская общественная организация инвалидов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"Диана"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Крымское республиканское РО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ОООИ"Российская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Самарская областная благотворительная общественная организация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"Социальная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защита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детей-инвалидов"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Марийская региональная организация больных гемофилией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Самарская Региональная общественная организация инвалидов - больных рассеянным склерозом (СОРС))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МБОО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"ВЕЛИКАН"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МБОО КОЖНЫЕ И АЛЛЕРГИЧЕСКИЕ БОЛЕЗНИ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Самарская региональная организация инвалидов войны в Афганистане и военной травмы -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"Инвалиды войны"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Межрегиональная общественная организации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"Содействие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инвалидам с детства, страдающим болезнью Гоше, и их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семьям"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Самарское региональное отделение ОООИ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глухих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"Доверие"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119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СахРО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ООО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"Помощь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больным 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муковисцидозом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региональное отделение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СПБРООИБРС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"ОПОРА-М"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"Московская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диабетическая ассоциация больных сахарным диабетом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СПБРООИБРС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"ОПОРА-М"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650" dirty="0" err="1" smtClean="0">
                          <a:latin typeface="Calibri" pitchFamily="34" charset="0"/>
                          <a:ea typeface="Calibri"/>
                          <a:cs typeface="Times New Roman"/>
                        </a:rPr>
                        <a:t>МосОРС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СРОИИБРС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"РАДУГА"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МООНП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"НЕФРО-ЛИГА"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Ставропольское краевое отделение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МРОБОИ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"Общество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взаимопомощи при болезни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Бехтерева"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Ставропольское региональное общество больных гемофилией.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"Маяк надежды"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Тамбовское региональное отделение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ТГО ЛОО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Тульская региональная общественная организация инвалидов - больных рассеянным склерозом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59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Нефро-Лига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Тульская региональная организация Всероссийского общества гемофилии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Новгородская региональная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"Всероссийского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общества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гемофилии"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129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Тульское областное региональное отделение ОООИ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"Российская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НРО ОООИБРС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130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Удмуртская республиканская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НРООБООИ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"ВОГ"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131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err="1">
                          <a:latin typeface="Calibri" pitchFamily="34" charset="0"/>
                          <a:ea typeface="Calibri"/>
                          <a:cs typeface="Times New Roman"/>
                        </a:rPr>
                        <a:t>Ужурское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 РМОООО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"ВОИ"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Общероссийская общественная организация инвалидов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"Российская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ревматологическая ассоциация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 Надежда"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132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УООО ООО ВОИ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Общественная организация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"Ивановское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областное общество прав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человека"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133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Фонд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"Плюс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Помощь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Детям"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больных гемофилией Москва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134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>
                          <a:latin typeface="Calibri" pitchFamily="34" charset="0"/>
                          <a:ea typeface="Calibri"/>
                          <a:cs typeface="Times New Roman"/>
                        </a:rPr>
                        <a:t>ХРО ВОИ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взаимопомощи при болезни Бехтерева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135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ЧРОО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"Движение"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67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инвалидов Пограничного района Приморской краевой организации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"Всероссийское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инвалидов" </a:t>
                      </a: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(ВОИ)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136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Ярославская областная общественная организация инвалидов больных рассеянным склерозом </a:t>
                      </a: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"Гефест" 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68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>
                          <a:latin typeface="Calibri" pitchFamily="34" charset="0"/>
                          <a:ea typeface="Calibri"/>
                          <a:cs typeface="Times New Roman"/>
                        </a:rPr>
                        <a:t>Общество нуждающихся в гемодиализе </a:t>
                      </a: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kern="1200" dirty="0" smtClean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b="1" kern="1200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137</a:t>
                      </a: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Ярославская региональная общественная организация помощи больным </a:t>
                      </a:r>
                      <a:r>
                        <a:rPr lang="ru-RU" sz="650" kern="1200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муковисцидозом</a:t>
                      </a:r>
                      <a:r>
                        <a:rPr lang="ru-RU" sz="650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ru-RU" sz="65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Arial"/>
                        </a:rPr>
                        <a:t>"Маленький Мук" </a:t>
                      </a:r>
                      <a:endParaRPr lang="ru-RU" sz="650" kern="1200" dirty="0">
                        <a:solidFill>
                          <a:srgbClr val="00000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77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ts val="6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65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69</a:t>
                      </a: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r>
                        <a:rPr lang="ru-RU" sz="65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ОДИДИС</a:t>
                      </a: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solidFill>
                          <a:srgbClr val="004070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b="1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  <a:cs typeface="Arial"/>
                      </a:endParaRPr>
                    </a:p>
                  </a:txBody>
                  <a:tcPr marL="39520" marR="395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ru-RU" sz="65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39370" marR="39370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67838" y="1154711"/>
            <a:ext cx="3817441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Опыт респондентов в сфере  МСЭ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>
                <a:ea typeface="Calibri" pitchFamily="34" charset="0"/>
                <a:cs typeface="Arial" pitchFamily="34" charset="0"/>
              </a:rPr>
              <a:t>В исследовании учитывались мнения только пациентов, имеющих личный опыт обращения в МСЭ в последние два года и мнения представителей НКО имеющих опыт взаимодействия со МСЭ. </a:t>
            </a:r>
          </a:p>
          <a:p>
            <a:pPr lvl="0"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При этом абсолютное большинство экспертов НКО сами проходили освидетельствование</a:t>
            </a:r>
            <a:r>
              <a:rPr lang="ru-RU" sz="1400" dirty="0" smtClean="0">
                <a:ea typeface="Calibri" pitchFamily="34" charset="0"/>
                <a:cs typeface="Arial" pitchFamily="34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>
                <a:ea typeface="Calibri" pitchFamily="34" charset="0"/>
                <a:cs typeface="Arial" pitchFamily="34" charset="0"/>
              </a:rPr>
              <a:t>Эксперты НКО, отметившие отсутствие жалоб на МСЭ,  отвечали в исследовании на вопросы о взаимодействии их НКО с ГБ МСЭ и о личном опыте МСЭ. </a:t>
            </a:r>
          </a:p>
          <a:p>
            <a:pPr lvl="0"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>
                <a:ea typeface="Calibri" pitchFamily="34" charset="0"/>
                <a:cs typeface="Arial" pitchFamily="34" charset="0"/>
              </a:rPr>
              <a:t>Большая часть НКО, представляющих права граждан – потенциальных получателей услуг МСЭ, отмечают, что жалобы и запросы на консультирование в НКО по вопросам МСЭ  - весьма распространены.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688318" y="1152529"/>
            <a:ext cx="60482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1. Есть ли у вас личный опыт прохождения МСЭ </a:t>
            </a:r>
            <a:endParaRPr lang="ru-RU" sz="16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698952" y="3829185"/>
            <a:ext cx="6048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2. Поступают ли в вашу организацию обращения граждан по поводу МСЭ?</a:t>
            </a:r>
            <a:endParaRPr lang="ru-RU" sz="16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5698952" y="4643595"/>
          <a:ext cx="5726087" cy="1876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/>
        </p:nvGraphicFramePr>
        <p:xfrm>
          <a:off x="5688318" y="1611000"/>
          <a:ext cx="5906840" cy="2218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688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41959" y="182745"/>
            <a:ext cx="10408795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ОБРАЩЕНИЯ В НКО ПО ВОПРОСАМ МСЭ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14317" y="1131933"/>
            <a:ext cx="4115154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НКО пациентов участвуют в ОК при ГБ МСЭ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В 2017-2019 гг. при ГБ МСЭ созданы Общественные комиссии. Участие в них пациентских НКО постепенно растет. 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Повышению активности общественности в работе Общественных комиссий  способствовал совместный проект ВСП и ФГБУ ГБ МСЭ, реализованный в 2018-2019 гг. на средства Фонда президентских грантов и направленный на развитие взаимодействия МСЭ и наиболее активных НКО пациентов.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375870" y="1105637"/>
            <a:ext cx="6360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3. Членство НКО в общественной комиссии при МСЭ </a:t>
            </a:r>
            <a:endParaRPr lang="ru-RU" sz="16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195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396733" y="182745"/>
            <a:ext cx="10462316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ВЗАИМОДЕЙСТВИЕ ГБ МСЭ С НКО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5676348" y="1585663"/>
          <a:ext cx="6054248" cy="184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375869" y="3917142"/>
            <a:ext cx="6354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4. Проблемы взаимодействия НКО со ГБ МСЭ (эксперты)</a:t>
            </a:r>
            <a:endParaRPr lang="ru-RU" sz="1600" i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653956" y="4294130"/>
          <a:ext cx="9191625" cy="2278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88083" y="4004301"/>
            <a:ext cx="4115154" cy="25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9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Оценки </a:t>
            </a:r>
            <a:r>
              <a:rPr lang="ru-RU" sz="1600" b="1" dirty="0" smtClean="0">
                <a:solidFill>
                  <a:srgbClr val="1974B8"/>
                </a:solidFill>
                <a:cs typeface="Times New Roman" panose="02020603050405020304" pitchFamily="18" charset="0"/>
              </a:rPr>
              <a:t>взаимодействия НКО с ГБ МСЭ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различаются по регионам</a:t>
            </a:r>
            <a:endParaRPr lang="ru-RU" sz="16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Оценки НКО взаимодействия с ГБ МСЭ сильно различаются, зависят от ситуации в регионах. 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/>
              <a:t>Одни НКО указывают на выстроенные партнерские отношения с ГБ МСЭ.  Другие отмечают закрытость службы МСЭ в регионе для общественности, </a:t>
            </a:r>
            <a:r>
              <a:rPr lang="ru-RU" sz="1400" dirty="0" err="1" smtClean="0"/>
              <a:t>формализованность</a:t>
            </a:r>
            <a:r>
              <a:rPr lang="ru-RU" sz="1400" dirty="0" smtClean="0"/>
              <a:t> ее работы, отстраненность от интересов пациентов и незаинтересованность во включении НКО в ОК при ГБ МСЭ.</a:t>
            </a:r>
            <a:endParaRPr lang="ru-RU" sz="1400" dirty="0" smtClean="0"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21" name="Заголовок 7"/>
          <p:cNvSpPr txBox="1">
            <a:spLocks/>
          </p:cNvSpPr>
          <p:nvPr/>
        </p:nvSpPr>
        <p:spPr>
          <a:xfrm>
            <a:off x="562262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003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434743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ЖАЛОБЫ В НКО ПО ВОПРОСАМ МСЭ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29629" y="1181406"/>
          <a:ext cx="11262679" cy="3571746"/>
        </p:xfrm>
        <a:graphic>
          <a:graphicData uri="http://schemas.openxmlformats.org/drawingml/2006/table">
            <a:tbl>
              <a:tblPr/>
              <a:tblGrid>
                <a:gridCol w="405457"/>
                <a:gridCol w="4007261"/>
                <a:gridCol w="887499"/>
                <a:gridCol w="887499"/>
                <a:gridCol w="770383"/>
                <a:gridCol w="836763"/>
                <a:gridCol w="888520"/>
                <a:gridCol w="888521"/>
                <a:gridCol w="897147"/>
                <a:gridCol w="793629"/>
              </a:tblGrid>
              <a:tr h="4971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dirty="0" smtClean="0">
                          <a:solidFill>
                            <a:srgbClr val="0070C0"/>
                          </a:solidFill>
                          <a:cs typeface="Times New Roman" panose="02020603050405020304" pitchFamily="18" charset="0"/>
                        </a:rPr>
                        <a:t>Таблица 2.  Жалобы</a:t>
                      </a:r>
                      <a:r>
                        <a:rPr lang="ru-RU" sz="1400" b="0" i="1" baseline="0" dirty="0" smtClean="0">
                          <a:solidFill>
                            <a:srgbClr val="0070C0"/>
                          </a:solidFill>
                          <a:cs typeface="Times New Roman" panose="02020603050405020304" pitchFamily="18" charset="0"/>
                        </a:rPr>
                        <a:t> в НКО по вопросам МСЭ (эксперты)</a:t>
                      </a:r>
                      <a:endParaRPr lang="ru-RU" sz="1400" b="0" i="1" dirty="0" smtClean="0">
                        <a:solidFill>
                          <a:srgbClr val="0070C0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постоянно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часто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Время от времени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редко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Жалуются единицы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Не жалуются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частых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Сумма редких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Долгая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запись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к специалистам и на диагностику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46,9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+mn-lt"/>
                          <a:ea typeface="Calibri"/>
                          <a:cs typeface="Times New Roman"/>
                        </a:rPr>
                        <a:t>Вынужденность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 идти в разные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учреждения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41,4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инвалидности по итогам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38,3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присвоенной группой инвалидности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6A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35,2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A7A5"/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Неуважительное отношение специалистов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14,8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28,1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43,8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Траты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на платные анализы,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процедуры, консультации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38,3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 назначениями в ИПРА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39,8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Очереди,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долгая процедура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экспертизы 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50,8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Несогласие </a:t>
                      </a: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сроком инвалидности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23,4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20,3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46,9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Непонятность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результатов МСЭ, ИПРА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9,4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19,5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24,2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53,9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Отказ в направлении на МСЭ в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поликлинике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12,5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17,2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53,1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Возврат на </a:t>
                      </a:r>
                      <a:r>
                        <a:rPr lang="ru-RU" sz="1300" dirty="0" err="1" smtClean="0">
                          <a:latin typeface="+mn-lt"/>
                          <a:ea typeface="Calibri"/>
                          <a:cs typeface="Times New Roman"/>
                        </a:rPr>
                        <a:t>дообследование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 из-за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 документов ЛПУ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11,7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27,3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60,2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Плохие бытовые условия в бюро МСЭ</a:t>
                      </a: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14,1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7,0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21,1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35,9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64,1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1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1485" marR="61485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Долгое ожидание вызова на </a:t>
                      </a:r>
                      <a:r>
                        <a:rPr lang="ru-RU" sz="1300" dirty="0" smtClean="0">
                          <a:latin typeface="+mn-lt"/>
                          <a:ea typeface="Calibri"/>
                          <a:cs typeface="Times New Roman"/>
                        </a:rPr>
                        <a:t>экспертизу</a:t>
                      </a:r>
                      <a:endParaRPr lang="ru-RU" sz="13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13,3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15,6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+mn-lt"/>
                          <a:ea typeface="Calibri"/>
                          <a:cs typeface="Times New Roman"/>
                        </a:rPr>
                        <a:t>30,5</a:t>
                      </a: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  <a:endParaRPr lang="ru-RU" sz="130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68,0</a:t>
                      </a:r>
                      <a:endParaRPr lang="ru-RU" sz="1300" dirty="0">
                        <a:solidFill>
                          <a:srgbClr val="0070C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485" marR="61485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17485" y="4926742"/>
            <a:ext cx="1137482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Большинство жалоб, </a:t>
            </a:r>
            <a:r>
              <a:rPr lang="ru-RU" sz="1500" dirty="0" smtClean="0">
                <a:ea typeface="Calibri" pitchFamily="34" charset="0"/>
                <a:cs typeface="Arial" pitchFamily="34" charset="0"/>
              </a:rPr>
              <a:t>поступающих в НКО,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связаны с предварительным этапом сбора документов для МСЭ: </a:t>
            </a:r>
            <a:r>
              <a:rPr lang="en-US" sz="1500" dirty="0" smtClean="0"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длительны</a:t>
            </a:r>
            <a:r>
              <a:rPr lang="ru-RU" sz="1500" dirty="0" smtClean="0">
                <a:ea typeface="Calibri" pitchFamily="34" charset="0"/>
                <a:cs typeface="Arial" pitchFamily="34" charset="0"/>
              </a:rPr>
              <a:t>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сроками ожидания записи к специалистам и на диагностику,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вынужденностью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ходить в разные учреждения для прохождения специалистов, диагностических процедур и сдачи анализов.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Также широко распространены жалобы в НКО</a:t>
            </a:r>
            <a:r>
              <a:rPr kumimoji="0" lang="ru-RU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на результаты МСЭ: отказ в инвалидности, не согласие с присвоенной группой инвалидности.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1002" y="1105878"/>
            <a:ext cx="3600000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Поликлиника – основной "плацдарм" для сбора документов для МСЭ</a:t>
            </a:r>
          </a:p>
          <a:p>
            <a:pPr lvl="0" algn="just" fontAlgn="base">
              <a:spcBef>
                <a:spcPct val="0"/>
              </a:spcBef>
              <a:spcAft>
                <a:spcPts val="1200"/>
              </a:spcAft>
            </a:pPr>
            <a:r>
              <a:rPr lang="ru-RU" sz="1400" dirty="0" smtClean="0"/>
              <a:t>Почти треть пациентов сообщили, что начинали сбор документов для МСЭ в стационаре, а завершили  в поликлинике.</a:t>
            </a:r>
          </a:p>
          <a:p>
            <a:pPr lvl="0" fontAlgn="base">
              <a:spcBef>
                <a:spcPct val="0"/>
              </a:spcBef>
              <a:spcAft>
                <a:spcPts val="1200"/>
              </a:spcAft>
            </a:pPr>
            <a:endParaRPr lang="ru-RU" sz="14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922874" y="3618585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6. Продолжительность процедуры сбора документов для освидетельствования  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48743" y="1094155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5. Площадки сбора документов для освидетельствования </a:t>
            </a:r>
            <a:b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0011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03749" y="182745"/>
            <a:ext cx="10355631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4656884" y="1837152"/>
          <a:ext cx="6219749" cy="1551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/>
        </p:nvGraphicFramePr>
        <p:xfrm>
          <a:off x="4922874" y="4164624"/>
          <a:ext cx="5953759" cy="203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21003" y="3649503"/>
            <a:ext cx="3600000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Процедура сбора документов для освидетельствования продолжает оставаться довольно протяженной </a:t>
            </a:r>
            <a:b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во времени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Это является заметной точкой неудовольствия и, нередко, возникновения проблем (например, истечение сроков актуальности анализов, необходимость ускорять процесс платными услугами).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>
            <a:extLst>
              <a:ext uri="{FF2B5EF4-FFF2-40B4-BE49-F238E27FC236}">
                <a16:creationId xmlns:a16="http://schemas.microsoft.com/office/drawing/2014/main" xmlns="" id="{2678F0EF-B1F0-464E-91DC-EEF472ECF4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1565"/>
          <a:stretch>
            <a:fillRect/>
          </a:stretch>
        </p:blipFill>
        <p:spPr>
          <a:xfrm>
            <a:off x="0" y="6342761"/>
            <a:ext cx="12192000" cy="515239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0C6E85DE-B243-9A47-9D8C-3AF16CBC6A3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2572"/>
          <a:stretch>
            <a:fillRect/>
          </a:stretch>
        </p:blipFill>
        <p:spPr>
          <a:xfrm>
            <a:off x="0" y="0"/>
            <a:ext cx="12192000" cy="721283"/>
          </a:xfrm>
          <a:prstGeom prst="rect">
            <a:avLst/>
          </a:prstGeom>
        </p:spPr>
      </p:pic>
      <p:pic>
        <p:nvPicPr>
          <p:cNvPr id="10" name="Picture 2" descr="G:\С рабочего стола\Инвалиды\ОООИБРС\МИША\Песнева 20.02.2019\ВСП-лого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068492" y="127124"/>
            <a:ext cx="873142" cy="873142"/>
          </a:xfrm>
          <a:prstGeom prst="rect">
            <a:avLst/>
          </a:prstGeom>
          <a:noFill/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28759" y="1033610"/>
            <a:ext cx="3888000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ts val="1800"/>
              </a:spcAft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Понятные разъяснения по порядку сбора документов  получили менее половины опрошенных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Треть пациентов - участников опроса разъяснения получили, но не остались ими удовлетворены. 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Каждый пятый приступающий к сбору документов пациент не получает никаких разъяснений по процессу.</a:t>
            </a:r>
          </a:p>
          <a:p>
            <a:pPr algn="just">
              <a:spcAft>
                <a:spcPts val="1200"/>
              </a:spcAft>
            </a:pPr>
            <a:r>
              <a:rPr lang="ru-RU" sz="1400" dirty="0" smtClean="0"/>
              <a:t>Подача документов осуществляется чаще всего медицинским  учреждением. </a:t>
            </a:r>
          </a:p>
          <a:p>
            <a:pPr>
              <a:spcAft>
                <a:spcPts val="600"/>
              </a:spcAft>
            </a:pPr>
            <a:endParaRPr lang="ru-RU" sz="14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922874" y="3782639"/>
            <a:ext cx="6909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8. Субъекты, осуществляющие подачу документов на МСЭ  (пациенты)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848743" y="1029290"/>
            <a:ext cx="732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lang="ru-RU" sz="1600" i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Диаграмма 7. Разъяснения по процедуре сбора документов в поликлинике (пациенты)</a:t>
            </a: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570888" y="6520411"/>
            <a:ext cx="11370745" cy="325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</a:pPr>
            <a:r>
              <a:rPr lang="ru-RU" sz="1300" dirty="0" smtClean="0">
                <a:solidFill>
                  <a:srgbClr val="186FB0"/>
                </a:solidFill>
              </a:rPr>
              <a:t>Всероссийское социологическое исследование "Медико-социальная экспертиза глазами </a:t>
            </a:r>
            <a:r>
              <a:rPr lang="ru-RU" sz="1300" dirty="0" err="1" smtClean="0">
                <a:solidFill>
                  <a:srgbClr val="186FB0"/>
                </a:solidFill>
              </a:rPr>
              <a:t>пациентского</a:t>
            </a:r>
            <a:r>
              <a:rPr lang="ru-RU" sz="1300" dirty="0" smtClean="0">
                <a:solidFill>
                  <a:srgbClr val="186FB0"/>
                </a:solidFill>
              </a:rPr>
              <a:t> сообщества",  2020</a:t>
            </a:r>
            <a:endParaRPr lang="ru-RU" sz="1300" dirty="0">
              <a:solidFill>
                <a:srgbClr val="186FB0"/>
              </a:solidFill>
            </a:endParaRPr>
          </a:p>
        </p:txBody>
      </p:sp>
      <p:pic>
        <p:nvPicPr>
          <p:cNvPr id="22" name="Picture 2" descr="О КОМПАНИ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8637" y="6496661"/>
            <a:ext cx="1771333" cy="2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Заголовок 7"/>
          <p:cNvSpPr>
            <a:spLocks noGrp="1"/>
          </p:cNvSpPr>
          <p:nvPr>
            <p:ph type="title"/>
          </p:nvPr>
        </p:nvSpPr>
        <p:spPr>
          <a:xfrm>
            <a:off x="512377" y="182745"/>
            <a:ext cx="10355630" cy="7155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rgbClr val="186FB0"/>
                </a:solidFill>
              </a:rPr>
              <a:t>ЭТАП СБОРА ДОКУМЕНТОВ ДЛЯ МСЭ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4922874" y="1490954"/>
          <a:ext cx="6515752" cy="235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/>
        </p:nvGraphicFramePr>
        <p:xfrm>
          <a:off x="4922874" y="4226943"/>
          <a:ext cx="6627896" cy="2269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СНОВНО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2909</TotalTime>
  <Words>4488</Words>
  <Application>Microsoft Office PowerPoint</Application>
  <PresentationFormat>Произвольный</PresentationFormat>
  <Paragraphs>1161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ОСНОВНОЙ</vt:lpstr>
      <vt:lpstr>МЕДИКО-СОЦИАЛЬНАЯ ЭКСПЕРТИЗА  ГЛАЗАМИ ПАЦИЕНТСКОГО СООБЩЕСТВА</vt:lpstr>
      <vt:lpstr>Всероссийское социологическое исследование  "МЕДИКО-СОЦИАЛЬНАЯ ЭКСПЕРТИЗА ГЛАЗАМИ ПАЦИЕНТСКОГО СООБЩЕСТВА"</vt:lpstr>
      <vt:lpstr>УЧАСТНИКИ ИССЛЕДОВАНИЯ: ПАЦИЕНТЫ</vt:lpstr>
      <vt:lpstr>УЧАСТНИКИ ИССЛЕДОВАНИЯ: ОБЩЕСТВЕННЫЕ ОРГАНИЗАЦИИ (НКО)</vt:lpstr>
      <vt:lpstr>ОБРАЩЕНИЯ В НКО ПО ВОПРОСАМ МСЭ</vt:lpstr>
      <vt:lpstr>ВЗАИМОДЕЙСТВИЕ ГБ МСЭ С НКО</vt:lpstr>
      <vt:lpstr>ЖАЛОБЫ В НКО ПО ВОПРОСАМ МСЭ</vt:lpstr>
      <vt:lpstr>ЭТАП СБОРА ДОКУМЕНТОВ ДЛЯ МСЭ</vt:lpstr>
      <vt:lpstr>ЭТАП СБОРА ДОКУМЕНТОВ ДЛЯ МСЭ</vt:lpstr>
      <vt:lpstr>ЭТАП СБОРА ДОКУМЕНТОВ ДЛЯ МСЭ: СЛОЖНОСТИ</vt:lpstr>
      <vt:lpstr>ЭТАП СБОРА ДОКУМЕНТОВ ДЛЯ МСЭ: СЛОЖНОСТИ</vt:lpstr>
      <vt:lpstr>ЭТАП ОСВИДЕТЕЛЬСТВОВАНИЯ</vt:lpstr>
      <vt:lpstr>ЭТАП ОСВИДЕТЕЛЬСТВОВАНИЯ: ПРОДОЛЖИТЕЛЬНОСТЬ</vt:lpstr>
      <vt:lpstr>ЭТАП ОСВИДЕТЕЛЬСТВОВАНИЯ:  ИНФОРМИРОВАНИЕ</vt:lpstr>
      <vt:lpstr>ЭТАП ОСВИДЕТЕЛЬСТВОВАНИЯ: ОЦЕНКА</vt:lpstr>
      <vt:lpstr>ЭТАП ОСВИДЕТЕЛЬСТВОВАНИЯ: ОЦЕНКА</vt:lpstr>
      <vt:lpstr>ЭТАП ОСВИДЕТЕЛЬСТВОВАНИЯ: ОЦЕНКА</vt:lpstr>
      <vt:lpstr>ЭТАП ОСВИДЕТЕЛЬСТВОВАНИЯ: АПЕЛЛЯЦИЯ</vt:lpstr>
      <vt:lpstr>ДИНАМИКА 2018-2019: ВЗАИМОДЕЙСТВИЕ ГБ МСЭ С НКО</vt:lpstr>
      <vt:lpstr>ДИНАМИКА 2018-2019: ЖАЛОБЫ В НКО НА МСЭ</vt:lpstr>
      <vt:lpstr>ДИНАМИКА 2018-2019: ЖАЛОБЫ В НКО НА МСЭ</vt:lpstr>
      <vt:lpstr>ДИНАМИКА 2018-2019: ИЗМЕНЕНИЯ В РАБОТЕ БЮРО МСЭ И ПОЛИКЛИНИК</vt:lpstr>
      <vt:lpstr>ДИНАМИКА 2018-2019: ОЦЕНКИ ПАЦИЕНТОВ</vt:lpstr>
      <vt:lpstr>ВЫВОДЫ</vt:lpstr>
      <vt:lpstr>ВЫВОДЫ</vt:lpstr>
      <vt:lpstr>ВЫВОДЫ</vt:lpstr>
      <vt:lpstr>ВЫВОДЫ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Владелец</cp:lastModifiedBy>
  <cp:revision>316</cp:revision>
  <cp:lastPrinted>2019-11-05T12:56:36Z</cp:lastPrinted>
  <dcterms:created xsi:type="dcterms:W3CDTF">2018-11-08T13:38:32Z</dcterms:created>
  <dcterms:modified xsi:type="dcterms:W3CDTF">2020-03-16T18:27:13Z</dcterms:modified>
</cp:coreProperties>
</file>