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3" r:id="rId4"/>
    <p:sldId id="264" r:id="rId5"/>
    <p:sldId id="275" r:id="rId6"/>
    <p:sldId id="276" r:id="rId7"/>
    <p:sldId id="265" r:id="rId8"/>
    <p:sldId id="277" r:id="rId9"/>
    <p:sldId id="278" r:id="rId10"/>
    <p:sldId id="266" r:id="rId11"/>
    <p:sldId id="281" r:id="rId12"/>
    <p:sldId id="280" r:id="rId13"/>
    <p:sldId id="287" r:id="rId14"/>
    <p:sldId id="279" r:id="rId15"/>
    <p:sldId id="283" r:id="rId16"/>
    <p:sldId id="267" r:id="rId17"/>
    <p:sldId id="268" r:id="rId18"/>
    <p:sldId id="269" r:id="rId19"/>
    <p:sldId id="284" r:id="rId20"/>
    <p:sldId id="270" r:id="rId21"/>
    <p:sldId id="288" r:id="rId22"/>
    <p:sldId id="289" r:id="rId23"/>
    <p:sldId id="291" r:id="rId24"/>
    <p:sldId id="262" r:id="rId25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6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&#1056;&#1040;&#1041;&#1054;&#1058;&#1040;\&#1043;&#1044;-&#1054;&#1054;&#1054;&#1048;&#1041;&#1056;&#1057;\&#1054;&#1090;&#1074;&#1077;&#1090;&#1099;%20&#1086;&#1088;&#1075;&#1072;&#1085;&#1086;&#1074;\&#1082;&#1072;&#1088;&#1090;&#1080;&#1085;&#1082;&#1080;%20&#1087;&#1088;&#1086;%20&#1086;&#1090;&#1074;&#1077;&#1090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&#1056;&#1040;&#1041;&#1054;&#1058;&#1040;\&#1043;&#1044;-&#1054;&#1054;&#1054;&#1048;&#1041;&#1056;&#1057;\&#1054;&#1090;&#1074;&#1077;&#1090;&#1099;%20&#1086;&#1088;&#1075;&#1072;&#1085;&#1086;&#1074;\&#1082;&#1072;&#1088;&#1090;&#1080;&#1085;&#1082;&#1080;%20&#1087;&#1088;&#1086;%20&#1086;&#1090;&#1074;&#1077;&#1090;&#109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&#1056;&#1040;&#1041;&#1054;&#1058;&#1040;\&#1043;&#1044;-&#1054;&#1054;&#1054;&#1048;&#1041;&#1056;&#1057;\&#1054;&#1090;&#1074;&#1077;&#1090;&#1099;%20&#1086;&#1088;&#1075;&#1072;&#1085;&#1086;&#1074;\&#1082;&#1072;&#1088;&#1090;&#1080;&#1085;&#1082;&#1080;%20&#1087;&#1088;&#1086;%20&#1086;&#1090;&#1074;&#1077;&#1090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900" b="1"/>
              <a:t>Ответы</a:t>
            </a:r>
            <a:r>
              <a:rPr lang="ru-RU" sz="900" b="1" baseline="0"/>
              <a:t> органов управления здравоохранением и территориальных органов Росздравнадзора на запрос о структуре обращений в 2015 г.</a:t>
            </a:r>
            <a:endParaRPr lang="ru-RU" sz="900" b="1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C8-491D-985F-BB3408B58CBF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C8-491D-985F-BB3408B58CBF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C8-491D-985F-BB3408B58CBF}"/>
              </c:ext>
            </c:extLst>
          </c:dPt>
          <c:dPt>
            <c:idx val="3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C8-491D-985F-BB3408B58CBF}"/>
              </c:ext>
            </c:extLst>
          </c:dPt>
          <c:dLbls>
            <c:dLbl>
              <c:idx val="0"/>
              <c:layout>
                <c:manualLayout>
                  <c:x val="3.5977690288713927E-2"/>
                  <c:y val="-0.2389435695538058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C8-491D-985F-BB3408B58CBF}"/>
                </c:ext>
              </c:extLst>
            </c:dLbl>
            <c:dLbl>
              <c:idx val="2"/>
              <c:layout>
                <c:manualLayout>
                  <c:x val="-9.8096128608923916E-2"/>
                  <c:y val="-0.15178696412948384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C8-491D-985F-BB3408B58CBF}"/>
                </c:ext>
              </c:extLst>
            </c:dLbl>
            <c:dLbl>
              <c:idx val="3"/>
              <c:layout>
                <c:manualLayout>
                  <c:x val="-2.2581146106736661E-2"/>
                  <c:y val="-4.2720180810732006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C8-491D-985F-BB3408B58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Лист1!$A$3:$A$6</c:f>
              <c:strCache>
                <c:ptCount val="4"/>
                <c:pt idx="0">
                  <c:v>дали ответы по существу запроса</c:v>
                </c:pt>
                <c:pt idx="1">
                  <c:v>дали ответ не в соответствии с запросом</c:v>
                </c:pt>
                <c:pt idx="2">
                  <c:v>не ведут статистику обращений</c:v>
                </c:pt>
                <c:pt idx="3">
                  <c:v>нет ответа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14</c:v>
                </c:pt>
                <c:pt idx="1">
                  <c:v>5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C8-491D-985F-BB3408B58CBF}"/>
            </c:ext>
          </c:extLst>
        </c:ser>
        <c:dLbls>
          <c:showCatName val="1"/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/>
              <a:t>Результаты</a:t>
            </a:r>
            <a:r>
              <a:rPr lang="ru-RU" sz="1000" b="1" baseline="0"/>
              <a:t> обращения в органы управления здравоозранением по вопросу содействия размещению информации о горячей линии на стендах медицинских организаций</a:t>
            </a:r>
            <a:endParaRPr lang="ru-RU" sz="1000" b="1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14-471C-8AC1-7336E3CEA89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14-471C-8AC1-7336E3CEA89E}"/>
              </c:ext>
            </c:extLst>
          </c:dPt>
          <c:dPt>
            <c:idx val="2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14-471C-8AC1-7336E3CEA89E}"/>
              </c:ext>
            </c:extLst>
          </c:dPt>
          <c:dLbls>
            <c:dLbl>
              <c:idx val="0"/>
              <c:layout>
                <c:manualLayout>
                  <c:x val="0.1171558398950131"/>
                  <c:y val="0.20833333333333337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14-471C-8AC1-7336E3CEA89E}"/>
                </c:ext>
              </c:extLst>
            </c:dLbl>
            <c:dLbl>
              <c:idx val="1"/>
              <c:layout>
                <c:manualLayout>
                  <c:x val="0.33243372703412077"/>
                  <c:y val="-3.1597039953339082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14-471C-8AC1-7336E3CEA89E}"/>
                </c:ext>
              </c:extLst>
            </c:dLbl>
            <c:dLbl>
              <c:idx val="2"/>
              <c:layout>
                <c:manualLayout>
                  <c:x val="-0.11004024496937885"/>
                  <c:y val="0.12795785943423743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14-471C-8AC1-7336E3CEA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Лист2!$A$3:$A$5</c:f>
              <c:strCache>
                <c:ptCount val="3"/>
                <c:pt idx="0">
                  <c:v>оказали содействие в распространении информации</c:v>
                </c:pt>
                <c:pt idx="1">
                  <c:v>отказали в содействии в распространении информации</c:v>
                </c:pt>
                <c:pt idx="2">
                  <c:v>нет ответа</c:v>
                </c:pt>
              </c:strCache>
            </c:strRef>
          </c:cat>
          <c:val>
            <c:numRef>
              <c:f>Лист2!$B$3:$B$5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414-471C-8AC1-7336E3CEA89E}"/>
            </c:ext>
          </c:extLst>
        </c:ser>
        <c:dLbls>
          <c:showCatName val="1"/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000" b="1"/>
              <a:t>Результаты</a:t>
            </a:r>
            <a:r>
              <a:rPr lang="ru-RU" sz="1000" b="1" baseline="0"/>
              <a:t> обращения в органы управления здравоозранением по вопросу содействия размещению информации о горячей линии на стендах медицинских организаций</a:t>
            </a:r>
            <a:endParaRPr lang="ru-RU" sz="1000" b="1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14-471C-8AC1-7336E3CEA89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14-471C-8AC1-7336E3CEA89E}"/>
              </c:ext>
            </c:extLst>
          </c:dPt>
          <c:dPt>
            <c:idx val="2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14-471C-8AC1-7336E3CEA89E}"/>
              </c:ext>
            </c:extLst>
          </c:dPt>
          <c:dLbls>
            <c:dLbl>
              <c:idx val="0"/>
              <c:layout>
                <c:manualLayout>
                  <c:x val="0.1171558398950131"/>
                  <c:y val="0.20833333333333337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14-471C-8AC1-7336E3CEA89E}"/>
                </c:ext>
              </c:extLst>
            </c:dLbl>
            <c:dLbl>
              <c:idx val="1"/>
              <c:layout>
                <c:manualLayout>
                  <c:x val="0.33243372703412077"/>
                  <c:y val="-3.1597039953339082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14-471C-8AC1-7336E3CEA89E}"/>
                </c:ext>
              </c:extLst>
            </c:dLbl>
            <c:dLbl>
              <c:idx val="2"/>
              <c:layout>
                <c:manualLayout>
                  <c:x val="-0.11004024496937885"/>
                  <c:y val="0.12795785943423743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14-471C-8AC1-7336E3CEA8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Лист2!$A$3:$A$5</c:f>
              <c:strCache>
                <c:ptCount val="3"/>
                <c:pt idx="0">
                  <c:v>оказали содействие в распространении информации</c:v>
                </c:pt>
                <c:pt idx="1">
                  <c:v>отказали в содействии в распространении информации</c:v>
                </c:pt>
                <c:pt idx="2">
                  <c:v>нет ответа</c:v>
                </c:pt>
              </c:strCache>
            </c:strRef>
          </c:cat>
          <c:val>
            <c:numRef>
              <c:f>Лист2!$B$3:$B$5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414-471C-8AC1-7336E3CEA89E}"/>
            </c:ext>
          </c:extLst>
        </c:ser>
        <c:dLbls>
          <c:showCatName val="1"/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5486"/>
            <a:ext cx="5472608" cy="1566174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517744"/>
            <a:ext cx="864096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333399"/>
                </a:solidFill>
                <a:latin typeface="AGOpu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2771775" y="4030266"/>
            <a:ext cx="6121400" cy="971550"/>
          </a:xfrm>
        </p:spPr>
        <p:txBody>
          <a:bodyPr/>
          <a:lstStyle>
            <a:lvl1pPr>
              <a:defRPr>
                <a:solidFill>
                  <a:srgbClr val="33339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10F36-F283-41CB-95F5-C69377E9204C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819C7-D9BF-43AD-A103-2A0D790CD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2964F-6EDA-49F1-A52E-A889198DBCD0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5264-7FB3-4CF7-A746-D4C4022BB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F999-D5BC-48C6-921E-4099F25B8CAC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6044-3CC9-4DA5-B8D7-7D78FAC6F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31365-DE18-4930-8D7E-ACA684E222F2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E40AF-4C7B-4722-BA65-B7CDA68E3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961BF-275F-4950-B02D-525E3A6E4CA0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9F7F8-8922-44AD-A86F-D33F46E12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467A-99DC-4F7D-876B-10F52A522BFA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7FF05-19C7-4C80-A183-A009CB44D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5EDF-F464-42E4-A1FC-C544ED432D74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AF5D-ABB8-4577-A360-B081BD5FA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5448-2E96-4F5E-BB0F-8750B741C3FE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A8628-4234-4997-824A-1B2A9C076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3C9E-4783-4A64-88BB-C114A789EA42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1A2A-6D29-4F02-97AD-36E817398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21F11-6AEF-4D95-8731-5ACF24F65F11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423C-EDC3-49A6-97F2-2B0873979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/>
          <a:lstStyle>
            <a:lvl1pPr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51571"/>
            <a:ext cx="8229600" cy="3402378"/>
          </a:xfrm>
        </p:spPr>
        <p:txBody>
          <a:bodyPr/>
          <a:lstStyle>
            <a:lvl1pPr>
              <a:buSzPct val="70000"/>
              <a:buFont typeface="Wingdings" pitchFamily="2" charset="2"/>
              <a:buChar char="q"/>
              <a:defRPr sz="2400">
                <a:solidFill>
                  <a:srgbClr val="333399"/>
                </a:solidFill>
                <a:latin typeface="Verdana" pitchFamily="34" charset="0"/>
              </a:defRPr>
            </a:lvl1pPr>
            <a:lvl2pPr>
              <a:defRPr sz="2000">
                <a:solidFill>
                  <a:srgbClr val="0070C0"/>
                </a:solidFill>
                <a:latin typeface="Verdana" pitchFamily="34" charset="0"/>
              </a:defRPr>
            </a:lvl2pPr>
            <a:lvl3pPr>
              <a:defRPr sz="2000">
                <a:solidFill>
                  <a:srgbClr val="FF0000"/>
                </a:solidFill>
                <a:latin typeface="Verdana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F0D57-2E5F-4864-B823-55CCD9CD533A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37C2-9400-4850-AC8B-C6B4D58AF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457FB-DDB3-462D-973E-80A0AA098163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BE93D-D42C-42B7-B4AE-D1C02554B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B0C9-FF9B-48A0-AED3-CEE0E4C2BBD1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E031-8F59-4355-AA53-D72247470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8808-591A-4916-8B5D-CC52F6F6DA7B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31DD1-6735-47FE-A17B-C37FEEA5A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1E8E-A2A6-4FA5-9D08-2C832EBB9F98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9788-97A4-47CC-8C90-119B02EE0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BB3D-6CD9-42DA-8D52-C7ACD100467F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CD05-9BDD-49AF-805C-3A61DB316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B6D8B-4A74-407C-AB39-82198363B2C1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C63D4-D64A-49EC-BE27-4A0B41770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E6E1-EC0D-4AE3-A96B-1D6B402834F1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7E0E6-EC7A-4F6E-B864-EB5021CEC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67F6-5585-485F-8FA3-DC287CACA97C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4F4E-43D0-4621-B715-340D1752D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D5930-1B62-41B6-989C-EB9DADBBB230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17B1-AA4B-40CC-AD92-2BADA16FD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/>
          <a:lstStyle>
            <a:lvl1pPr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51571"/>
            <a:ext cx="8229600" cy="3402378"/>
          </a:xfrm>
        </p:spPr>
        <p:txBody>
          <a:bodyPr/>
          <a:lstStyle>
            <a:lvl1pPr>
              <a:buSzPct val="70000"/>
              <a:buFont typeface="Wingdings" pitchFamily="2" charset="2"/>
              <a:buChar char="q"/>
              <a:defRPr sz="2400">
                <a:solidFill>
                  <a:srgbClr val="333399"/>
                </a:solidFill>
                <a:latin typeface="Verdana" pitchFamily="34" charset="0"/>
              </a:defRPr>
            </a:lvl1pPr>
            <a:lvl2pPr>
              <a:defRPr sz="2000">
                <a:solidFill>
                  <a:srgbClr val="0070C0"/>
                </a:solidFill>
                <a:latin typeface="Verdana" pitchFamily="34" charset="0"/>
              </a:defRPr>
            </a:lvl2pPr>
            <a:lvl3pPr>
              <a:defRPr sz="2000">
                <a:solidFill>
                  <a:srgbClr val="FF0000"/>
                </a:solidFill>
                <a:latin typeface="Verdana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/>
          <a:lstStyle>
            <a:lvl1pPr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51571"/>
            <a:ext cx="8229600" cy="3402378"/>
          </a:xfrm>
        </p:spPr>
        <p:txBody>
          <a:bodyPr/>
          <a:lstStyle>
            <a:lvl1pPr>
              <a:buSzPct val="70000"/>
              <a:buFont typeface="Wingdings" pitchFamily="2" charset="2"/>
              <a:buChar char="q"/>
              <a:defRPr sz="2400">
                <a:solidFill>
                  <a:srgbClr val="333399"/>
                </a:solidFill>
                <a:latin typeface="Verdana" pitchFamily="34" charset="0"/>
              </a:defRPr>
            </a:lvl1pPr>
            <a:lvl2pPr>
              <a:defRPr sz="2000">
                <a:solidFill>
                  <a:srgbClr val="0070C0"/>
                </a:solidFill>
                <a:latin typeface="Verdana" pitchFamily="34" charset="0"/>
              </a:defRPr>
            </a:lvl2pPr>
            <a:lvl3pPr>
              <a:defRPr sz="2000">
                <a:solidFill>
                  <a:srgbClr val="FF0000"/>
                </a:solidFill>
                <a:latin typeface="Verdana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</p:spPr>
        <p:txBody>
          <a:bodyPr/>
          <a:lstStyle>
            <a:lvl1pPr>
              <a:defRPr sz="36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51571"/>
            <a:ext cx="8229600" cy="3402378"/>
          </a:xfrm>
        </p:spPr>
        <p:txBody>
          <a:bodyPr/>
          <a:lstStyle>
            <a:lvl1pPr>
              <a:buSzPct val="70000"/>
              <a:buFont typeface="Wingdings" pitchFamily="2" charset="2"/>
              <a:buChar char="q"/>
              <a:defRPr sz="2400">
                <a:solidFill>
                  <a:srgbClr val="333399"/>
                </a:solidFill>
                <a:latin typeface="Verdana" pitchFamily="34" charset="0"/>
              </a:defRPr>
            </a:lvl1pPr>
            <a:lvl2pPr>
              <a:defRPr sz="2000">
                <a:solidFill>
                  <a:srgbClr val="0070C0"/>
                </a:solidFill>
                <a:latin typeface="Verdana" pitchFamily="34" charset="0"/>
              </a:defRPr>
            </a:lvl2pPr>
            <a:lvl3pPr>
              <a:defRPr sz="2000">
                <a:solidFill>
                  <a:srgbClr val="FF0000"/>
                </a:solidFill>
                <a:latin typeface="Verdana" pitchFamily="34" charset="0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00600" cy="1512168"/>
          </a:xfrm>
        </p:spPr>
        <p:txBody>
          <a:bodyPr anchor="t"/>
          <a:lstStyle>
            <a:lvl1pPr algn="l">
              <a:defRPr sz="36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463738"/>
            <a:ext cx="8640960" cy="140415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333399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2123728" y="4083918"/>
            <a:ext cx="6840760" cy="81009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333399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5400600" cy="1512168"/>
          </a:xfrm>
        </p:spPr>
        <p:txBody>
          <a:bodyPr anchor="t"/>
          <a:lstStyle>
            <a:lvl1pPr algn="l">
              <a:defRPr sz="36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463738"/>
            <a:ext cx="8640960" cy="140415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333399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0"/>
          </p:nvPr>
        </p:nvSpPr>
        <p:spPr>
          <a:xfrm>
            <a:off x="2123728" y="4083918"/>
            <a:ext cx="6840760" cy="81009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333399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S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C6B5D-0509-43AE-9BA2-D4C15FC4B3E2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04CA-E7EB-4EB0-B37C-A3867703F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37D76A-90D5-420B-9C4D-49D6A7D029D9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11B41C-B51D-4D3E-851E-AA08DD8F0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9" r:id="rId5"/>
    <p:sldLayoutId id="2147483755" r:id="rId6"/>
    <p:sldLayoutId id="2147483760" r:id="rId7"/>
    <p:sldLayoutId id="2147483756" r:id="rId8"/>
    <p:sldLayoutId id="2147483732" r:id="rId9"/>
    <p:sldLayoutId id="2147483733" r:id="rId10"/>
    <p:sldLayoutId id="2147483734" r:id="rId11"/>
    <p:sldLayoutId id="2147483757" r:id="rId12"/>
    <p:sldLayoutId id="2147483758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3333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GOpus" pitchFamily="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33399"/>
          </a:solidFill>
          <a:latin typeface="AGOpus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q"/>
        <a:defRPr sz="2400" kern="1200">
          <a:solidFill>
            <a:srgbClr val="333399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70C0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FF0000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5E9B25-6B6C-490C-93F0-BA5377DED873}" type="datetimeFigureOut">
              <a:rPr lang="ru-RU"/>
              <a:pPr>
                <a:defRPr/>
              </a:pPr>
              <a:t>03.10.2016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B9D333-599C-4A62-A72B-B7CF86E32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195262"/>
            <a:ext cx="5472112" cy="1566863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600" b="1" dirty="0"/>
              <a:t>Проект «Организация правовой поддержки широкого круга граждан в области защиты прав пациентов через подготовку экспертов-консультантов в области защиты прав пациентов для работы в регионах РФ»</a:t>
            </a:r>
            <a:br>
              <a:rPr lang="ru-RU" sz="1600" b="1" dirty="0"/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i="1" dirty="0"/>
              <a:t>Реализован при финансовой поддержке Общероссийского общественного движения «Гражданское достоинство»</a:t>
            </a:r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2518172"/>
            <a:ext cx="8642350" cy="1314450"/>
          </a:xfrm>
        </p:spPr>
        <p:txBody>
          <a:bodyPr/>
          <a:lstStyle/>
          <a:p>
            <a:r>
              <a:rPr lang="ru-RU" dirty="0"/>
              <a:t>Правовая поддержка пациентов через консультирование по бесплатной горячей линии и через обучение в рамках правового минимума по защите прав пациентов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Подготовительные мероприятия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457200" y="1635646"/>
            <a:ext cx="2818656" cy="2880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Информирование пациентов о работе горячей линии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828118"/>
            <a:ext cx="26642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3399"/>
                </a:solidFill>
              </a:rPr>
              <a:t>Обращения в органы управления здравоохранением регионов проекта с просьбой содействовать размещению информации о горячей линии на стендах медицинских организаций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13044846"/>
              </p:ext>
            </p:extLst>
          </p:nvPr>
        </p:nvGraphicFramePr>
        <p:xfrm>
          <a:off x="6012160" y="699542"/>
          <a:ext cx="2871788" cy="4064000"/>
        </p:xfrm>
        <a:graphic>
          <a:graphicData uri="http://schemas.openxmlformats.org/presentationml/2006/ole">
            <p:oleObj spid="_x0000_s1039" name="Acrobat Document" r:id="rId3" imgW="4845240" imgH="6867360" progId="Acrobat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2667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Подготовительные мероприятия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457200" y="1635646"/>
            <a:ext cx="2818656" cy="2880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Информирование пациентов о работе горячей линии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59832" y="828118"/>
            <a:ext cx="5626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3399"/>
                </a:solidFill>
              </a:rPr>
              <a:t>Обращения в органы управления здравоохранением регионов проекта с просьбой содействовать размещению информации о горячей линии на стендах медицинских организаций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6913008"/>
              </p:ext>
            </p:extLst>
          </p:nvPr>
        </p:nvGraphicFramePr>
        <p:xfrm>
          <a:off x="4114800" y="18823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009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Подготовительные мероприятия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457200" y="1635646"/>
            <a:ext cx="2818656" cy="2880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Информирование пациентов о работе горячей линии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6252193"/>
              </p:ext>
            </p:extLst>
          </p:nvPr>
        </p:nvGraphicFramePr>
        <p:xfrm>
          <a:off x="4114800" y="8441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491880" y="2787774"/>
            <a:ext cx="5184576" cy="194421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00B050"/>
                </a:solidFill>
              </a:rPr>
              <a:t>ВЫРАЖАЕМ БЛАГОДАРНОСТЬ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</a:rPr>
              <a:t>Департаменту здравоохранения по Воронежской области,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</a:rPr>
              <a:t>Министерству здравоохранения Красноярского края,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B050"/>
                </a:solidFill>
              </a:rPr>
              <a:t>Министерству здравоохранения Республики Хакасия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49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Подготовительные мероприятия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457200" y="1635646"/>
            <a:ext cx="2818656" cy="2880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Информирование пациентов о работе горячей линии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889" y="804649"/>
            <a:ext cx="3277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3399"/>
                </a:solidFill>
              </a:rPr>
              <a:t>Информирование через печатные и электронные СМИ</a:t>
            </a:r>
            <a:endParaRPr lang="ru-RU" sz="1400" b="1" dirty="0">
              <a:solidFill>
                <a:srgbClr val="33339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733" y="844154"/>
            <a:ext cx="5293345" cy="37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8836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388" y="195262"/>
            <a:ext cx="5472112" cy="15668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2518172"/>
            <a:ext cx="8642350" cy="131445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9612" y="2650246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Школы пациентов в рамках правового минимума</a:t>
            </a:r>
          </a:p>
        </p:txBody>
      </p:sp>
    </p:spTree>
    <p:extLst>
      <p:ext uri="{BB962C8B-B14F-4D97-AF65-F5344CB8AC3E}">
        <p14:creationId xmlns:p14="http://schemas.microsoft.com/office/powerpoint/2010/main" xmlns="" val="2677150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Школы пациентов: правовой минимум</a:t>
            </a: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349264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Что нужно знать родителям об особенностях оказания медицинской помощи несовершеннолетним старше 15 лет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2100" dirty="0"/>
              <a:t>Содержание:</a:t>
            </a:r>
          </a:p>
          <a:p>
            <a:r>
              <a:rPr lang="ru-RU" sz="2100" dirty="0"/>
              <a:t>15 лет – право на самостоятельное решение о получении медицинской помощи (информированное добровольное согласие),</a:t>
            </a:r>
          </a:p>
          <a:p>
            <a:r>
              <a:rPr lang="ru-RU" sz="2100" dirty="0"/>
              <a:t>15 лет – право на самостоятельное решение о предоставлении информации о состоянии своего здоровья (в том числе родителям)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026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Школы пациентов: правовой минимум</a:t>
            </a: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3402806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Получение бесплатной медицинской помощи по полису обязательного медицинского страхования в другом регионе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Содержание:</a:t>
            </a:r>
          </a:p>
          <a:p>
            <a:r>
              <a:rPr lang="ru-RU" dirty="0"/>
              <a:t>получение экстренной и неотложной помощи,</a:t>
            </a:r>
          </a:p>
          <a:p>
            <a:r>
              <a:rPr lang="ru-RU" dirty="0"/>
              <a:t>получение плановой помощи,</a:t>
            </a:r>
          </a:p>
          <a:p>
            <a:r>
              <a:rPr lang="ru-RU" dirty="0"/>
              <a:t>действия по получению полиса в другом регионе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846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Школы пациентов: правовой минимум</a:t>
            </a: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349264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Как получить высокотехнологичную медицинскую помощь: шаги пациента</a:t>
            </a:r>
            <a:r>
              <a:rPr lang="ru-RU" b="1" dirty="0"/>
              <a:t> </a:t>
            </a:r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dirty="0"/>
              <a:t>Содержание:</a:t>
            </a:r>
          </a:p>
          <a:p>
            <a:r>
              <a:rPr lang="ru-RU" dirty="0"/>
              <a:t>право на ВМП,</a:t>
            </a:r>
          </a:p>
          <a:p>
            <a:r>
              <a:rPr lang="ru-RU" dirty="0"/>
              <a:t>порядок прохождения документов для получения пациентом ВМП,</a:t>
            </a:r>
          </a:p>
          <a:p>
            <a:r>
              <a:rPr lang="ru-RU" dirty="0"/>
              <a:t>действия пациентов в случае отказа врача дать направление на ВМП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5535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2518172"/>
            <a:ext cx="8642350" cy="131445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2309" y="2787774"/>
            <a:ext cx="4188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Горячая линия 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по защите 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прав пациентов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9259619"/>
              </p:ext>
            </p:extLst>
          </p:nvPr>
        </p:nvGraphicFramePr>
        <p:xfrm>
          <a:off x="-1" y="-5460"/>
          <a:ext cx="3638465" cy="5148960"/>
        </p:xfrm>
        <a:graphic>
          <a:graphicData uri="http://schemas.openxmlformats.org/presentationml/2006/ole">
            <p:oleObj spid="_x0000_s2062" name="Acrobat Document" r:id="rId3" imgW="4845240" imgH="6867360" progId="Acrobat.Document.11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36599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Горячая линия: главные установки</a:t>
            </a: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3492648"/>
          </a:xfrm>
        </p:spPr>
        <p:txBody>
          <a:bodyPr/>
          <a:lstStyle/>
          <a:p>
            <a:r>
              <a:rPr lang="ru-RU" b="1" dirty="0"/>
              <a:t>консультант дает совет в соответствии с законодательством РФ,</a:t>
            </a:r>
          </a:p>
          <a:p>
            <a:r>
              <a:rPr lang="ru-RU" b="1" dirty="0"/>
              <a:t>консультант – нейтральная сторона, </a:t>
            </a:r>
          </a:p>
          <a:p>
            <a:r>
              <a:rPr lang="ru-RU" b="1" dirty="0"/>
              <a:t>консультант дает совет на основании информации, полученной от пациента,</a:t>
            </a:r>
          </a:p>
          <a:p>
            <a:r>
              <a:rPr lang="ru-RU" b="1" dirty="0"/>
              <a:t>нельзя давать оценку действиям врача и качеству оказания медицинской помощи в муниципалитете / регионе / стране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627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География проекта – 14 регионов РФ</a:t>
            </a:r>
          </a:p>
        </p:txBody>
      </p:sp>
      <p:sp>
        <p:nvSpPr>
          <p:cNvPr id="15363" name="Содержимое 5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3402806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742404"/>
            <a:ext cx="7344816" cy="391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1003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Горячая линия: география обращений</a:t>
            </a:r>
            <a:br>
              <a:rPr lang="ru-RU" dirty="0"/>
            </a:br>
            <a:r>
              <a:rPr lang="ru-RU" i="1" dirty="0"/>
              <a:t>26 регионов РФ</a:t>
            </a:r>
          </a:p>
        </p:txBody>
      </p:sp>
      <p:sp>
        <p:nvSpPr>
          <p:cNvPr id="14339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400" dirty="0"/>
              <a:t>Архангельская область</a:t>
            </a:r>
          </a:p>
          <a:p>
            <a:r>
              <a:rPr lang="ru-RU" sz="1400" dirty="0"/>
              <a:t>Белгородская область</a:t>
            </a:r>
          </a:p>
          <a:p>
            <a:r>
              <a:rPr lang="ru-RU" sz="1400" dirty="0"/>
              <a:t>Владимирская область</a:t>
            </a:r>
          </a:p>
          <a:p>
            <a:r>
              <a:rPr lang="ru-RU" sz="1400" dirty="0"/>
              <a:t>Волгоградская область</a:t>
            </a:r>
          </a:p>
          <a:p>
            <a:r>
              <a:rPr lang="ru-RU" sz="1400" dirty="0"/>
              <a:t>Воронежская область</a:t>
            </a:r>
          </a:p>
          <a:p>
            <a:r>
              <a:rPr lang="ru-RU" sz="1400" dirty="0"/>
              <a:t>Калининградская область</a:t>
            </a:r>
          </a:p>
          <a:p>
            <a:r>
              <a:rPr lang="ru-RU" sz="1400" dirty="0"/>
              <a:t>Кемеровская область</a:t>
            </a:r>
          </a:p>
          <a:p>
            <a:r>
              <a:rPr lang="ru-RU" sz="1400" dirty="0"/>
              <a:t>Кировская обл.</a:t>
            </a:r>
          </a:p>
          <a:p>
            <a:r>
              <a:rPr lang="ru-RU" sz="1400" dirty="0"/>
              <a:t>Краснодарский край</a:t>
            </a:r>
          </a:p>
          <a:p>
            <a:r>
              <a:rPr lang="ru-RU" sz="1400" dirty="0"/>
              <a:t>Красноярский край</a:t>
            </a:r>
          </a:p>
          <a:p>
            <a:r>
              <a:rPr lang="ru-RU" sz="1400" dirty="0"/>
              <a:t>Курганская область</a:t>
            </a:r>
          </a:p>
          <a:p>
            <a:r>
              <a:rPr lang="ru-RU" sz="1400" dirty="0"/>
              <a:t>Москва</a:t>
            </a:r>
          </a:p>
          <a:p>
            <a:r>
              <a:rPr lang="ru-RU" sz="1400" dirty="0"/>
              <a:t>Московская область</a:t>
            </a:r>
          </a:p>
        </p:txBody>
      </p:sp>
      <p:sp>
        <p:nvSpPr>
          <p:cNvPr id="14340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400" dirty="0"/>
              <a:t>Нижегородская область</a:t>
            </a:r>
          </a:p>
          <a:p>
            <a:r>
              <a:rPr lang="ru-RU" sz="1400" dirty="0"/>
              <a:t>Новосибирская область</a:t>
            </a:r>
          </a:p>
          <a:p>
            <a:r>
              <a:rPr lang="ru-RU" sz="1400" dirty="0"/>
              <a:t>Омская область</a:t>
            </a:r>
          </a:p>
          <a:p>
            <a:r>
              <a:rPr lang="ru-RU" sz="1400" dirty="0"/>
              <a:t>Республика Башкортостан</a:t>
            </a:r>
          </a:p>
          <a:p>
            <a:r>
              <a:rPr lang="ru-RU" sz="1400" dirty="0"/>
              <a:t>Республика Татарстан</a:t>
            </a:r>
          </a:p>
          <a:p>
            <a:r>
              <a:rPr lang="ru-RU" sz="1400" dirty="0"/>
              <a:t>Республика Хакасия</a:t>
            </a:r>
          </a:p>
          <a:p>
            <a:r>
              <a:rPr lang="ru-RU" sz="1400" dirty="0"/>
              <a:t>Ростовская область</a:t>
            </a:r>
          </a:p>
          <a:p>
            <a:r>
              <a:rPr lang="ru-RU" sz="1400" dirty="0"/>
              <a:t>Самарская область</a:t>
            </a:r>
          </a:p>
          <a:p>
            <a:r>
              <a:rPr lang="ru-RU" sz="1400" dirty="0"/>
              <a:t>Сахалинская область</a:t>
            </a:r>
          </a:p>
          <a:p>
            <a:r>
              <a:rPr lang="ru-RU" sz="1400" dirty="0"/>
              <a:t>Свердловская область</a:t>
            </a:r>
          </a:p>
          <a:p>
            <a:r>
              <a:rPr lang="ru-RU" sz="1400" dirty="0"/>
              <a:t>Ставропольский край</a:t>
            </a:r>
          </a:p>
          <a:p>
            <a:r>
              <a:rPr lang="ru-RU" sz="1400" dirty="0"/>
              <a:t>Томская область</a:t>
            </a:r>
          </a:p>
          <a:p>
            <a:r>
              <a:rPr lang="ru-RU" sz="1400" dirty="0"/>
              <a:t>Челябинская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4172849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368" y="51470"/>
            <a:ext cx="8322096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/>
              </a:rPr>
              <a:t>Горячая линия: </a:t>
            </a:r>
            <a:br>
              <a:rPr lang="ru-RU" sz="24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/>
              </a:rPr>
            </a:br>
            <a:r>
              <a:rPr lang="ru-RU" sz="24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/>
              </a:rPr>
              <a:t>распределение звонков по реги</a:t>
            </a:r>
            <a:r>
              <a:rPr lang="ru-RU" sz="24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онам</a:t>
            </a:r>
            <a:endParaRPr lang="ru-RU" sz="2400" b="1" i="1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/>
          </p:nvPr>
        </p:nvGraphicFramePr>
        <p:xfrm>
          <a:off x="2607196" y="843558"/>
          <a:ext cx="3960440" cy="3930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8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1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3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solidFill>
                            <a:schemeClr val="tx1"/>
                          </a:solidFill>
                          <a:effectLst/>
                        </a:rPr>
                        <a:t>регион</a:t>
                      </a:r>
                      <a:endParaRPr lang="ru-RU" sz="15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solidFill>
                            <a:schemeClr val="tx1"/>
                          </a:solidFill>
                          <a:effectLst/>
                        </a:rPr>
                        <a:t>доля звонков, %</a:t>
                      </a:r>
                      <a:endParaRPr lang="ru-RU" sz="15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Волгоградская область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28,7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Воронежская область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Кировская область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solidFill>
                            <a:schemeClr val="tx1"/>
                          </a:solidFill>
                          <a:effectLst/>
                        </a:rPr>
                        <a:t>19,4</a:t>
                      </a:r>
                      <a:endParaRPr lang="ru-RU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Краснодарский край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Красноярский край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Москва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solidFill>
                            <a:schemeClr val="tx1"/>
                          </a:solidFill>
                          <a:effectLst/>
                        </a:rPr>
                        <a:t>Московская область</a:t>
                      </a:r>
                      <a:endParaRPr lang="ru-RU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Новосибирская область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11,4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Омская область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ru-RU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Республика Хакасия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Ростовская область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Сахалинская область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solidFill>
                            <a:schemeClr val="tx1"/>
                          </a:solidFill>
                          <a:effectLst/>
                        </a:rPr>
                        <a:t>Ставропольский край</a:t>
                      </a:r>
                      <a:endParaRPr lang="ru-RU" sz="15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4,9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Томская область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1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другие регионы 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6141" marR="11614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5876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Горячая линия: </a:t>
            </a:r>
            <a:br>
              <a:rPr lang="ru-RU" dirty="0"/>
            </a:br>
            <a:r>
              <a:rPr lang="ru-RU" dirty="0"/>
              <a:t>Распределение звонков по темам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331640" y="1063229"/>
          <a:ext cx="6408712" cy="38808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0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8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тема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solidFill>
                            <a:schemeClr val="tx1"/>
                          </a:solidFill>
                          <a:effectLst/>
                        </a:rPr>
                        <a:t>доля звонков, %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организация плановой и специализированной помощи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30,9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проблемы льготного лекарственного обеспечения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18,5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замена бесплатных услуг на платные 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9,3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вопросы МСЭ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8,0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качество оказания медицинской помощи 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7,1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врачебная этика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организация экстренной и неотложной помощи 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3,7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выбор медицинской организации или врача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технические средства реабилитации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отказ в оказании медицинской помощи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санаторно-курортное лечение 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высокотехнологичная медицинская помощь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транспортная доступность медицинских организаций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</a:rPr>
                        <a:t>безбарьерная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 среда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соблюдение врачебной тайны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ru-RU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темы, не относящиеся к правам пациентов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4,6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2626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77966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33399"/>
                </a:solidFill>
              </a:rPr>
              <a:t>СПАСИБО ЗА ВНИМАНИЕ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75856" y="3003798"/>
            <a:ext cx="5760640" cy="15668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Opus" pitchFamily="2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GOpus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GOpus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GOpus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GOpus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GOpus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GOpus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GOpus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99"/>
                </a:solidFill>
                <a:latin typeface="AGOpus" pitchFamily="2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200" b="1" dirty="0">
                <a:effectLst/>
              </a:rPr>
              <a:t>Проект «Организация правовой поддержки широкого круга граждан в области защиты прав пациентов через подготовку экспертов-консультантов в области защиты прав пациентов для работы в регионах РФ»</a:t>
            </a:r>
            <a:br>
              <a:rPr lang="ru-RU" sz="1200" b="1" dirty="0">
                <a:effectLst/>
              </a:rPr>
            </a:br>
            <a:r>
              <a:rPr lang="ru-RU" sz="1200" b="1" dirty="0">
                <a:effectLst/>
              </a:rPr>
              <a:t/>
            </a:r>
            <a:br>
              <a:rPr lang="ru-RU" sz="1200" b="1" dirty="0">
                <a:effectLst/>
              </a:rPr>
            </a:br>
            <a:r>
              <a:rPr lang="ru-RU" sz="1200" i="1" dirty="0">
                <a:effectLst/>
              </a:rPr>
              <a:t>Реализован при финансовой поддержке Общероссийского общественного движения «Гражданское достоинство»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568"/>
            <a:ext cx="8496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33399"/>
                </a:solidFill>
              </a:rPr>
              <a:t>Общероссийская общественная организаций инвалидов – больных рассеянным склерозом</a:t>
            </a:r>
          </a:p>
          <a:p>
            <a:endParaRPr lang="ru-RU" b="1" i="1" dirty="0">
              <a:solidFill>
                <a:srgbClr val="333399"/>
              </a:solidFill>
            </a:endParaRPr>
          </a:p>
          <a:p>
            <a:pPr algn="r"/>
            <a:r>
              <a:rPr lang="ru-RU" b="1" i="1" dirty="0">
                <a:solidFill>
                  <a:srgbClr val="333399"/>
                </a:solidFill>
              </a:rPr>
              <a:t>http://ms2002.ru/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Подготовительные мероприятия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457200" y="1635646"/>
            <a:ext cx="2818656" cy="2880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Выяснение потребностей граждан в получении информации по правам пациентов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218024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Подготовительные мероприятия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457200" y="1635646"/>
            <a:ext cx="2818656" cy="2880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Выяснение потребностей граждан в получении информации по правам пациентов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767210"/>
            <a:ext cx="4817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33399"/>
                </a:solidFill>
              </a:rPr>
              <a:t>Запрос в органы управления здравоохранением и территориальные органы Федеральной службы по надзору в сфере здравоохранения о структуре обращений за 2015 г. (тематика и доля обращений по каждой теме) – всего 27 запросов</a:t>
            </a:r>
          </a:p>
        </p:txBody>
      </p:sp>
    </p:spTree>
    <p:extLst>
      <p:ext uri="{BB962C8B-B14F-4D97-AF65-F5344CB8AC3E}">
        <p14:creationId xmlns:p14="http://schemas.microsoft.com/office/powerpoint/2010/main" xmlns="" val="94636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Подготовительные мероприятия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457200" y="1635646"/>
            <a:ext cx="2818656" cy="2880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Выяснение потребностей граждан в получении информации по правам пациентов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767210"/>
            <a:ext cx="4817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33399"/>
                </a:solidFill>
              </a:rPr>
              <a:t>Запрос в органы управления здравоохранением и территориальные органы Федеральной службы по надзору в сфере здравоохранения о структуре обращений за 2015 г. (тематика и доля обращений по каждой теме) – всего 27 запросов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0415089"/>
              </p:ext>
            </p:extLst>
          </p:nvPr>
        </p:nvGraphicFramePr>
        <p:xfrm>
          <a:off x="4098197" y="18428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2873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Подготовительные мероприятия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457200" y="1635646"/>
            <a:ext cx="2818656" cy="2880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Подготовка региональных экспертов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10766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Подготовительные мероприятия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457200" y="1635646"/>
            <a:ext cx="2818656" cy="2880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Подготовка региональных экспертов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771550"/>
            <a:ext cx="5544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3399"/>
                </a:solidFill>
              </a:rPr>
              <a:t>Обучение консультированию по горячей линии по специально созданным программам с учетом информации о структуре обращений: </a:t>
            </a:r>
            <a:endParaRPr lang="ru-RU" sz="1400" b="1" dirty="0">
              <a:solidFill>
                <a:srgbClr val="333399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333399"/>
                </a:solidFill>
              </a:rPr>
              <a:t>решение задач на основе 323-фз, Программы госгарантий, иных НПА,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333399"/>
                </a:solidFill>
              </a:rPr>
              <a:t>приемы эффективной коммуникации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415996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Подготовительные мероприятия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457200" y="1635646"/>
            <a:ext cx="2818656" cy="2880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Подготовка региональных экспертов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771550"/>
            <a:ext cx="5544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3399"/>
                </a:solidFill>
              </a:rPr>
              <a:t>Обучение консультированию по горячей линии по специально созданным программам с учетом информации о структуре обращений: </a:t>
            </a:r>
            <a:endParaRPr lang="ru-RU" sz="1400" b="1" dirty="0">
              <a:solidFill>
                <a:srgbClr val="333399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333399"/>
                </a:solidFill>
              </a:rPr>
              <a:t>решение задач на основе 323-фз, Программы госгарантий, иных НПА,</a:t>
            </a:r>
          </a:p>
          <a:p>
            <a:pPr marL="285750" indent="-285750">
              <a:buFontTx/>
              <a:buChar char="-"/>
            </a:pPr>
            <a:r>
              <a:rPr lang="ru-RU" sz="1400" b="1" dirty="0">
                <a:solidFill>
                  <a:srgbClr val="333399"/>
                </a:solidFill>
              </a:rPr>
              <a:t>приемы эффективной коммуникации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0218" y="2261066"/>
            <a:ext cx="5030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3399"/>
                </a:solidFill>
              </a:rPr>
              <a:t>Создание программ правового минимума по темам:</a:t>
            </a:r>
          </a:p>
          <a:p>
            <a:r>
              <a:rPr lang="ru-RU" sz="1400" b="1" dirty="0">
                <a:solidFill>
                  <a:srgbClr val="333399"/>
                </a:solidFill>
              </a:rPr>
              <a:t>1) Что нужно знать родителям об особенностях оказания медицинской помощи несовершеннолетним старше 15 лет,</a:t>
            </a:r>
          </a:p>
          <a:p>
            <a:r>
              <a:rPr lang="ru-RU" sz="1400" b="1" dirty="0">
                <a:solidFill>
                  <a:srgbClr val="333399"/>
                </a:solidFill>
              </a:rPr>
              <a:t>2) Получение бесплатной медицинской помощи по полису обязательного медицинского страхования в другом регионе,</a:t>
            </a:r>
          </a:p>
          <a:p>
            <a:r>
              <a:rPr lang="ru-RU" sz="1400" b="1" dirty="0">
                <a:solidFill>
                  <a:srgbClr val="333399"/>
                </a:solidFill>
              </a:rPr>
              <a:t>3) Как получить высокотехнологичную медицинскую помощь: шаги пациента</a:t>
            </a:r>
          </a:p>
        </p:txBody>
      </p:sp>
    </p:spTree>
    <p:extLst>
      <p:ext uri="{BB962C8B-B14F-4D97-AF65-F5344CB8AC3E}">
        <p14:creationId xmlns:p14="http://schemas.microsoft.com/office/powerpoint/2010/main" xmlns="" val="282306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8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Подготовительные мероприятия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457200" y="1635646"/>
            <a:ext cx="2818656" cy="28803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3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99"/>
                </a:solidFill>
              </a:rPr>
              <a:t>Информирование пациентов о работе горячей линии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370082949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-Берли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ОООИБРС-шаблон презентации 16х9</Template>
  <TotalTime>454</TotalTime>
  <Words>895</Words>
  <Application>Microsoft Office PowerPoint</Application>
  <PresentationFormat>Экран (16:9)</PresentationFormat>
  <Paragraphs>187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Шаблон-Берлин</vt:lpstr>
      <vt:lpstr>Специальное оформление</vt:lpstr>
      <vt:lpstr>Acrobat Document</vt:lpstr>
      <vt:lpstr>Проект «Организация правовой поддержки широкого круга граждан в области защиты прав пациентов через подготовку экспертов-консультантов в области защиты прав пациентов для работы в регионах РФ»  Реализован при финансовой поддержке Общероссийского общественного движения «Гражданское достоинство»</vt:lpstr>
      <vt:lpstr>География проекта – 14 регионов РФ</vt:lpstr>
      <vt:lpstr>Подготовительные мероприятия</vt:lpstr>
      <vt:lpstr>Подготовительные мероприятия</vt:lpstr>
      <vt:lpstr>Подготовительные мероприятия</vt:lpstr>
      <vt:lpstr>Подготовительные мероприятия</vt:lpstr>
      <vt:lpstr>Подготовительные мероприятия</vt:lpstr>
      <vt:lpstr>Подготовительные мероприятия</vt:lpstr>
      <vt:lpstr>Подготовительные мероприятия</vt:lpstr>
      <vt:lpstr>Подготовительные мероприятия</vt:lpstr>
      <vt:lpstr>Подготовительные мероприятия</vt:lpstr>
      <vt:lpstr>Подготовительные мероприятия</vt:lpstr>
      <vt:lpstr>Подготовительные мероприятия</vt:lpstr>
      <vt:lpstr>Слайд 14</vt:lpstr>
      <vt:lpstr>Школы пациентов: правовой минимум</vt:lpstr>
      <vt:lpstr>Школы пациентов: правовой минимум</vt:lpstr>
      <vt:lpstr>Школы пациентов: правовой минимум</vt:lpstr>
      <vt:lpstr>Слайд 18</vt:lpstr>
      <vt:lpstr>Горячая линия: главные установки</vt:lpstr>
      <vt:lpstr>Горячая линия: география обращений 26 регионов РФ</vt:lpstr>
      <vt:lpstr>Горячая линия:  распределение звонков по регионам</vt:lpstr>
      <vt:lpstr>Горячая линия:  Распределение звонков по темам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Перелыгина</dc:creator>
  <cp:lastModifiedBy>SERVER</cp:lastModifiedBy>
  <cp:revision>35</cp:revision>
  <dcterms:created xsi:type="dcterms:W3CDTF">2016-04-05T20:04:22Z</dcterms:created>
  <dcterms:modified xsi:type="dcterms:W3CDTF">2016-10-03T05:48:49Z</dcterms:modified>
</cp:coreProperties>
</file>